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55" r:id="rId2"/>
  </p:sldMasterIdLst>
  <p:notesMasterIdLst>
    <p:notesMasterId r:id="rId39"/>
  </p:notesMasterIdLst>
  <p:sldIdLst>
    <p:sldId id="331" r:id="rId3"/>
    <p:sldId id="320" r:id="rId4"/>
    <p:sldId id="256" r:id="rId5"/>
    <p:sldId id="367" r:id="rId6"/>
    <p:sldId id="368" r:id="rId7"/>
    <p:sldId id="363" r:id="rId8"/>
    <p:sldId id="365" r:id="rId9"/>
    <p:sldId id="352" r:id="rId10"/>
    <p:sldId id="366" r:id="rId11"/>
    <p:sldId id="362" r:id="rId12"/>
    <p:sldId id="361" r:id="rId13"/>
    <p:sldId id="349" r:id="rId14"/>
    <p:sldId id="304" r:id="rId15"/>
    <p:sldId id="356" r:id="rId16"/>
    <p:sldId id="357" r:id="rId17"/>
    <p:sldId id="369" r:id="rId18"/>
    <p:sldId id="327" r:id="rId19"/>
    <p:sldId id="328" r:id="rId20"/>
    <p:sldId id="329" r:id="rId21"/>
    <p:sldId id="321" r:id="rId22"/>
    <p:sldId id="303" r:id="rId23"/>
    <p:sldId id="360" r:id="rId24"/>
    <p:sldId id="305" r:id="rId25"/>
    <p:sldId id="335" r:id="rId26"/>
    <p:sldId id="274" r:id="rId27"/>
    <p:sldId id="275" r:id="rId28"/>
    <p:sldId id="337" r:id="rId29"/>
    <p:sldId id="339" r:id="rId30"/>
    <p:sldId id="277" r:id="rId31"/>
    <p:sldId id="340" r:id="rId32"/>
    <p:sldId id="342" r:id="rId33"/>
    <p:sldId id="343" r:id="rId34"/>
    <p:sldId id="344" r:id="rId35"/>
    <p:sldId id="345" r:id="rId36"/>
    <p:sldId id="341" r:id="rId37"/>
    <p:sldId id="297" r:id="rId38"/>
  </p:sldIdLst>
  <p:sldSz cx="9906000" cy="6858000" type="A4"/>
  <p:notesSz cx="6788150" cy="99234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60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5" autoAdjust="0"/>
    <p:restoredTop sz="95565" autoAdjust="0"/>
  </p:normalViewPr>
  <p:slideViewPr>
    <p:cSldViewPr snapToGrid="0">
      <p:cViewPr varScale="1">
        <p:scale>
          <a:sx n="85" d="100"/>
          <a:sy n="85" d="100"/>
        </p:scale>
        <p:origin x="798" y="90"/>
      </p:cViewPr>
      <p:guideLst>
        <p:guide orient="horz" pos="2160"/>
        <p:guide pos="3120"/>
        <p:guide pos="60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94D7E-834E-4BDA-99F1-BD8C363F7B00}" type="datetimeFigureOut">
              <a:rPr lang="ko-KR" altLang="en-US" smtClean="0"/>
              <a:t>2019-02-17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74725" y="1239838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5200"/>
            <a:ext cx="542925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6575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4925" y="9426575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85DB0-23B4-4D30-A99B-0377A100D2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573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ko-KR" sz="1200" b="1" kern="1200" dirty="0" smtClean="0">
                <a:solidFill>
                  <a:prstClr val="black"/>
                </a:solidFill>
                <a:latin typeface="+mj-ea"/>
                <a:ea typeface="+mn-ea"/>
                <a:cs typeface="+mn-cs"/>
              </a:rPr>
              <a:t>Silo Architecture </a:t>
            </a:r>
            <a:r>
              <a:rPr lang="ko-KR" altLang="en-US" sz="1200" b="1" kern="1200" dirty="0" smtClean="0">
                <a:solidFill>
                  <a:prstClr val="black"/>
                </a:solidFill>
                <a:latin typeface="+mj-ea"/>
                <a:ea typeface="+mn-ea"/>
                <a:cs typeface="+mn-cs"/>
              </a:rPr>
              <a:t>특징</a:t>
            </a:r>
            <a:endParaRPr lang="en-US" altLang="ko-KR" sz="1200" b="1" kern="1200" dirty="0" smtClean="0">
              <a:solidFill>
                <a:prstClr val="black"/>
              </a:solidFill>
              <a:latin typeface="+mj-ea"/>
              <a:ea typeface="+mn-ea"/>
              <a:cs typeface="+mn-cs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US" altLang="ko-KR" sz="1200" kern="1200" dirty="0" smtClean="0">
                <a:solidFill>
                  <a:prstClr val="black"/>
                </a:solidFill>
                <a:latin typeface="+mj-ea"/>
                <a:ea typeface="+mn-ea"/>
                <a:cs typeface="+mn-cs"/>
              </a:rPr>
              <a:t> - Hardware/Physical Server</a:t>
            </a:r>
            <a:r>
              <a:rPr lang="ko-KR" altLang="en-US" sz="1200" kern="1200" dirty="0" smtClean="0">
                <a:solidFill>
                  <a:prstClr val="black"/>
                </a:solidFill>
                <a:latin typeface="+mj-ea"/>
                <a:ea typeface="+mn-ea"/>
                <a:cs typeface="+mn-cs"/>
              </a:rPr>
              <a:t>에 의존적</a:t>
            </a:r>
            <a:r>
              <a:rPr lang="en-US" altLang="ko-KR" sz="1200" kern="1200" dirty="0" smtClean="0">
                <a:solidFill>
                  <a:prstClr val="black"/>
                </a:solidFill>
                <a:latin typeface="+mj-ea"/>
                <a:ea typeface="+mn-ea"/>
                <a:cs typeface="+mn-cs"/>
              </a:rPr>
              <a:t/>
            </a:r>
            <a:br>
              <a:rPr lang="en-US" altLang="ko-KR" sz="1200" kern="1200" dirty="0" smtClean="0">
                <a:solidFill>
                  <a:prstClr val="black"/>
                </a:solidFill>
                <a:latin typeface="+mj-ea"/>
                <a:ea typeface="+mn-ea"/>
                <a:cs typeface="+mn-cs"/>
              </a:rPr>
            </a:br>
            <a:r>
              <a:rPr lang="en-US" altLang="ko-KR" sz="1200" kern="1200" dirty="0" smtClean="0">
                <a:solidFill>
                  <a:prstClr val="black"/>
                </a:solidFill>
                <a:latin typeface="+mj-ea"/>
                <a:ea typeface="+mn-ea"/>
                <a:cs typeface="+mn-cs"/>
              </a:rPr>
              <a:t>   ※ </a:t>
            </a:r>
            <a:r>
              <a:rPr lang="ko-KR" altLang="en-US" sz="1200" kern="1200" dirty="0" smtClean="0">
                <a:solidFill>
                  <a:prstClr val="black"/>
                </a:solidFill>
                <a:latin typeface="+mj-ea"/>
                <a:ea typeface="+mn-ea"/>
                <a:cs typeface="+mn-cs"/>
              </a:rPr>
              <a:t>구조적 기반의 처리보다는 단일 장비에 의존</a:t>
            </a:r>
            <a:endParaRPr lang="en-US" altLang="ko-KR" sz="1200" kern="1200" dirty="0" smtClean="0">
              <a:solidFill>
                <a:prstClr val="black"/>
              </a:solidFill>
              <a:latin typeface="+mj-ea"/>
              <a:ea typeface="+mn-ea"/>
              <a:cs typeface="+mn-cs"/>
            </a:endParaRPr>
          </a:p>
          <a:p>
            <a:pPr marL="177800" lvl="0" indent="-177800">
              <a:spcBef>
                <a:spcPts val="300"/>
              </a:spcBef>
              <a:spcAft>
                <a:spcPts val="300"/>
              </a:spcAft>
            </a:pPr>
            <a:r>
              <a:rPr lang="en-US" altLang="ko-KR" sz="1200" kern="1200" dirty="0" smtClean="0">
                <a:solidFill>
                  <a:prstClr val="black"/>
                </a:solidFill>
                <a:latin typeface="+mj-ea"/>
                <a:ea typeface="+mn-ea"/>
                <a:cs typeface="+mn-cs"/>
              </a:rPr>
              <a:t> - Singular purpose, </a:t>
            </a:r>
            <a:r>
              <a:rPr lang="ko-KR" altLang="en-US" sz="1200" kern="1200" dirty="0" smtClean="0">
                <a:solidFill>
                  <a:prstClr val="black"/>
                </a:solidFill>
                <a:latin typeface="+mj-ea"/>
                <a:ea typeface="+mn-ea"/>
                <a:cs typeface="+mn-cs"/>
              </a:rPr>
              <a:t>단일 목적</a:t>
            </a:r>
            <a:r>
              <a:rPr lang="en-US" altLang="ko-KR" sz="1200" kern="1200" dirty="0" smtClean="0">
                <a:solidFill>
                  <a:prstClr val="black"/>
                </a:solidFill>
                <a:latin typeface="+mj-ea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prstClr val="black"/>
                </a:solidFill>
                <a:latin typeface="+mj-ea"/>
                <a:ea typeface="+mn-ea"/>
                <a:cs typeface="+mn-cs"/>
              </a:rPr>
              <a:t>서비스</a:t>
            </a:r>
            <a:r>
              <a:rPr lang="en-US" altLang="ko-KR" sz="1200" kern="1200" dirty="0" smtClean="0">
                <a:solidFill>
                  <a:prstClr val="black"/>
                </a:solidFill>
                <a:latin typeface="+mj-ea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prstClr val="black"/>
                </a:solidFill>
                <a:latin typeface="+mj-ea"/>
                <a:ea typeface="+mn-ea"/>
                <a:cs typeface="+mn-cs"/>
              </a:rPr>
              <a:t>에 적합한 용량을 근거로 구성</a:t>
            </a:r>
            <a:endParaRPr lang="en-US" altLang="ko-KR" sz="1200" kern="1200" dirty="0" smtClean="0">
              <a:solidFill>
                <a:prstClr val="black"/>
              </a:solidFill>
              <a:latin typeface="+mj-ea"/>
              <a:ea typeface="+mn-ea"/>
              <a:cs typeface="+mn-cs"/>
            </a:endParaRPr>
          </a:p>
          <a:p>
            <a:pPr marL="177800" lvl="0" indent="-177800">
              <a:spcBef>
                <a:spcPts val="300"/>
              </a:spcBef>
              <a:spcAft>
                <a:spcPts val="300"/>
              </a:spcAft>
            </a:pPr>
            <a:r>
              <a:rPr lang="en-US" altLang="ko-KR" sz="1200" kern="1200" dirty="0" smtClean="0">
                <a:solidFill>
                  <a:prstClr val="black"/>
                </a:solidFill>
                <a:latin typeface="+mj-ea"/>
                <a:ea typeface="+mn-ea"/>
                <a:cs typeface="+mn-cs"/>
              </a:rPr>
              <a:t> - </a:t>
            </a:r>
            <a:r>
              <a:rPr lang="ko-KR" altLang="en-US" sz="1200" kern="1200" dirty="0" err="1" smtClean="0">
                <a:solidFill>
                  <a:prstClr val="black"/>
                </a:solidFill>
                <a:latin typeface="+mj-ea"/>
                <a:ea typeface="+mn-ea"/>
                <a:cs typeface="+mn-cs"/>
              </a:rPr>
              <a:t>고가용성</a:t>
            </a:r>
            <a:r>
              <a:rPr lang="ko-KR" altLang="en-US" sz="1200" kern="1200" dirty="0" smtClean="0">
                <a:solidFill>
                  <a:prstClr val="black"/>
                </a:solidFill>
                <a:latin typeface="+mj-ea"/>
                <a:ea typeface="+mn-ea"/>
                <a:cs typeface="+mn-cs"/>
              </a:rPr>
              <a:t> 기반</a:t>
            </a:r>
            <a:r>
              <a:rPr lang="en-US" altLang="ko-KR" sz="1200" kern="1200" dirty="0" smtClean="0">
                <a:solidFill>
                  <a:prstClr val="black"/>
                </a:solidFill>
                <a:latin typeface="+mj-ea"/>
                <a:ea typeface="+mn-ea"/>
                <a:cs typeface="+mn-cs"/>
              </a:rPr>
              <a:t>, Utilization </a:t>
            </a:r>
            <a:r>
              <a:rPr lang="ko-KR" altLang="en-US" sz="1200" kern="1200" dirty="0" smtClean="0">
                <a:solidFill>
                  <a:prstClr val="black"/>
                </a:solidFill>
                <a:latin typeface="+mj-ea"/>
                <a:ea typeface="+mn-ea"/>
                <a:cs typeface="+mn-cs"/>
              </a:rPr>
              <a:t>낮음</a:t>
            </a:r>
            <a:r>
              <a:rPr lang="en-US" altLang="ko-KR" sz="1200" kern="1200" dirty="0" smtClean="0">
                <a:solidFill>
                  <a:prstClr val="black"/>
                </a:solidFill>
                <a:latin typeface="+mj-ea"/>
                <a:ea typeface="+mn-ea"/>
                <a:cs typeface="+mn-cs"/>
              </a:rPr>
              <a:t/>
            </a:r>
            <a:br>
              <a:rPr lang="en-US" altLang="ko-KR" sz="1200" kern="1200" dirty="0" smtClean="0">
                <a:solidFill>
                  <a:prstClr val="black"/>
                </a:solidFill>
                <a:latin typeface="+mj-ea"/>
                <a:ea typeface="+mn-ea"/>
                <a:cs typeface="+mn-cs"/>
              </a:rPr>
            </a:br>
            <a:r>
              <a:rPr lang="en-US" altLang="ko-KR" sz="1200" kern="1200" dirty="0" smtClean="0">
                <a:solidFill>
                  <a:prstClr val="black"/>
                </a:solidFill>
                <a:latin typeface="+mj-ea"/>
                <a:ea typeface="+mn-ea"/>
                <a:cs typeface="+mn-cs"/>
              </a:rPr>
              <a:t>※ </a:t>
            </a:r>
            <a:r>
              <a:rPr lang="ko-KR" altLang="en-US" sz="1200" kern="1200" dirty="0" smtClean="0">
                <a:solidFill>
                  <a:prstClr val="black"/>
                </a:solidFill>
                <a:latin typeface="+mj-ea"/>
                <a:ea typeface="+mn-ea"/>
                <a:cs typeface="+mn-cs"/>
              </a:rPr>
              <a:t>여유 자원에 대한 공유가 불가능함</a:t>
            </a:r>
            <a:endParaRPr lang="en-US" altLang="ko-KR" sz="1200" kern="1200" dirty="0" smtClean="0">
              <a:solidFill>
                <a:prstClr val="black"/>
              </a:solidFill>
              <a:latin typeface="+mj-ea"/>
              <a:ea typeface="+mn-ea"/>
              <a:cs typeface="+mn-cs"/>
            </a:endParaRP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ko-KR" sz="1200" b="1" dirty="0" smtClean="0">
                <a:solidFill>
                  <a:prstClr val="black"/>
                </a:solidFill>
              </a:rPr>
              <a:t>Architecture </a:t>
            </a:r>
            <a:r>
              <a:rPr lang="ko-KR" altLang="en-US" sz="1200" b="1" dirty="0" smtClean="0">
                <a:solidFill>
                  <a:prstClr val="black"/>
                </a:solidFill>
              </a:rPr>
              <a:t>단점</a:t>
            </a:r>
            <a:endParaRPr lang="en-US" altLang="ko-KR" sz="1200" b="1" dirty="0" smtClean="0">
              <a:solidFill>
                <a:prstClr val="black"/>
              </a:solidFill>
            </a:endParaRPr>
          </a:p>
          <a:p>
            <a:pPr marL="179388" lvl="0" indent="-179388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altLang="ko-KR" sz="1200" dirty="0" smtClean="0">
                <a:solidFill>
                  <a:prstClr val="black"/>
                </a:solidFill>
              </a:rPr>
              <a:t>Application</a:t>
            </a:r>
            <a:r>
              <a:rPr lang="ko-KR" altLang="en-US" sz="1200" dirty="0" smtClean="0">
                <a:solidFill>
                  <a:prstClr val="black"/>
                </a:solidFill>
              </a:rPr>
              <a:t>의 복잡성은 인프라</a:t>
            </a:r>
            <a:r>
              <a:rPr lang="en-US" altLang="ko-KR" sz="1200" dirty="0" smtClean="0">
                <a:solidFill>
                  <a:prstClr val="black"/>
                </a:solidFill>
              </a:rPr>
              <a:t>(</a:t>
            </a:r>
            <a:r>
              <a:rPr lang="ko-KR" altLang="en-US" sz="1200" dirty="0" smtClean="0">
                <a:solidFill>
                  <a:prstClr val="black"/>
                </a:solidFill>
              </a:rPr>
              <a:t>서버</a:t>
            </a:r>
            <a:r>
              <a:rPr lang="en-US" altLang="ko-KR" sz="1200" dirty="0" smtClean="0">
                <a:solidFill>
                  <a:prstClr val="black"/>
                </a:solidFill>
              </a:rPr>
              <a:t>/</a:t>
            </a:r>
            <a:r>
              <a:rPr lang="ko-KR" altLang="en-US" sz="1200" dirty="0" smtClean="0">
                <a:solidFill>
                  <a:prstClr val="black"/>
                </a:solidFill>
              </a:rPr>
              <a:t>스토리지</a:t>
            </a:r>
            <a:r>
              <a:rPr lang="en-US" altLang="ko-KR" sz="1200" dirty="0" smtClean="0">
                <a:solidFill>
                  <a:prstClr val="black"/>
                </a:solidFill>
              </a:rPr>
              <a:t>/</a:t>
            </a:r>
            <a:r>
              <a:rPr lang="ko-KR" altLang="en-US" sz="1200" dirty="0" smtClean="0">
                <a:solidFill>
                  <a:prstClr val="black"/>
                </a:solidFill>
              </a:rPr>
              <a:t>네트워크</a:t>
            </a:r>
            <a:r>
              <a:rPr lang="en-US" altLang="ko-KR" sz="1200" dirty="0" smtClean="0">
                <a:solidFill>
                  <a:prstClr val="black"/>
                </a:solidFill>
              </a:rPr>
              <a:t>) </a:t>
            </a:r>
            <a:r>
              <a:rPr lang="ko-KR" altLang="en-US" sz="1200" dirty="0" smtClean="0">
                <a:solidFill>
                  <a:prstClr val="black"/>
                </a:solidFill>
              </a:rPr>
              <a:t>아키텍처의 복잡성 증가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pPr marL="179388" lvl="0" indent="-179388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altLang="ko-KR" sz="1200" dirty="0" smtClean="0">
                <a:solidFill>
                  <a:prstClr val="black"/>
                </a:solidFill>
              </a:rPr>
              <a:t>Application</a:t>
            </a:r>
            <a:r>
              <a:rPr lang="ko-KR" altLang="en-US" sz="1200" dirty="0" smtClean="0">
                <a:solidFill>
                  <a:prstClr val="black"/>
                </a:solidFill>
              </a:rPr>
              <a:t>의 최적화된 장비 환경은 특정 장비 및 벤더의 솔루션에 의존적</a:t>
            </a:r>
          </a:p>
          <a:p>
            <a:pPr marL="177800" lvl="0" indent="-177800">
              <a:spcBef>
                <a:spcPts val="300"/>
              </a:spcBef>
              <a:spcAft>
                <a:spcPts val="300"/>
              </a:spcAft>
            </a:pPr>
            <a:endParaRPr lang="en-US" altLang="ko-KR" sz="1200" b="1" kern="1200" dirty="0" smtClean="0">
              <a:solidFill>
                <a:prstClr val="black"/>
              </a:solidFill>
              <a:latin typeface="+mj-ea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9B645-AA37-4C40-926B-CF462934645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187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0825" indent="-250825" defTabSz="457200" latinLnBrk="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o-KR" altLang="en-US" sz="12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기업 </a:t>
            </a:r>
            <a:r>
              <a:rPr lang="en-US" altLang="ko-KR" sz="12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Workload</a:t>
            </a:r>
            <a:r>
              <a:rPr lang="ko-KR" altLang="en-US" sz="12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에 최적의 환경 필요</a:t>
            </a:r>
            <a:endParaRPr lang="en-US" altLang="ko-KR" sz="1200" b="1" dirty="0" smtClean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defTabSz="457200" latinLnBrk="0">
              <a:lnSpc>
                <a:spcPct val="130000"/>
              </a:lnSpc>
              <a:spcAft>
                <a:spcPts val="300"/>
              </a:spcAft>
            </a:pPr>
            <a:r>
              <a:rPr lang="en-US" altLang="ko-KR" sz="12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   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- Mobile </a:t>
            </a:r>
            <a:r>
              <a:rPr lang="ko-KR" altLang="en-US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사용자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(Data)</a:t>
            </a:r>
            <a:r>
              <a:rPr lang="ko-KR" altLang="en-US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에 근접한 지역 확장</a:t>
            </a:r>
            <a:endParaRPr lang="en-US" altLang="ko-KR" sz="1200" dirty="0" smtClean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defTabSz="457200" latinLnBrk="0">
              <a:lnSpc>
                <a:spcPct val="130000"/>
              </a:lnSpc>
              <a:spcAft>
                <a:spcPts val="300"/>
              </a:spcAft>
            </a:pP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  - Global Coverage </a:t>
            </a:r>
            <a:r>
              <a:rPr lang="ko-KR" altLang="en-US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확보</a:t>
            </a:r>
            <a:endParaRPr lang="en-US" altLang="ko-KR" sz="1200" dirty="0" smtClean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defTabSz="457200" latinLnBrk="0">
              <a:lnSpc>
                <a:spcPct val="130000"/>
              </a:lnSpc>
              <a:spcAft>
                <a:spcPts val="300"/>
              </a:spcAft>
            </a:pP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  - </a:t>
            </a:r>
            <a:r>
              <a:rPr lang="ko-KR" altLang="en-US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법적인 규제와 데이터 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Security </a:t>
            </a:r>
            <a:endParaRPr lang="ko-KR" altLang="en-US" sz="1200" b="1" dirty="0" smtClean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9B645-AA37-4C40-926B-CF462934645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73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9B645-AA37-4C40-926B-CF462934645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516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9B645-AA37-4C40-926B-CF462934645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068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9B645-AA37-4C40-926B-CF462934645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955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C1ACA-95F2-4E4B-A4AA-123FDCC67FE6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9054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C1ACA-95F2-4E4B-A4AA-123FDCC67FE6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9208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C1ACA-95F2-4E4B-A4AA-123FDCC67FE6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37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9B645-AA37-4C40-926B-CF462934645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422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9B645-AA37-4C40-926B-CF462934645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093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9B645-AA37-4C40-926B-CF462934645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7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9B645-AA37-4C40-926B-CF462934645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362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85DB0-23B4-4D30-A99B-0377A100D26E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052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9B645-AA37-4C40-926B-CF462934645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622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9B645-AA37-4C40-926B-CF462934645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940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0825" indent="-250825" defTabSz="457200" latinLnBrk="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(Public) Enterprise </a:t>
            </a:r>
            <a:r>
              <a:rPr lang="en-US" altLang="ko-KR" sz="1400" b="1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기업의</a:t>
            </a: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400" b="1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어려움</a:t>
            </a:r>
            <a:endParaRPr lang="en-US" altLang="ko-KR" sz="1400" b="1" dirty="0" smtClean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defTabSz="457200" latinLnBrk="0">
              <a:lnSpc>
                <a:spcPct val="130000"/>
              </a:lnSpc>
              <a:spcAft>
                <a:spcPts val="300"/>
              </a:spcAft>
            </a:pPr>
            <a:r>
              <a:rPr lang="en-US" altLang="ko-KR" sz="12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   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- </a:t>
            </a:r>
            <a:r>
              <a:rPr lang="ko-KR" altLang="en-US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기존 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Legacy Migration</a:t>
            </a:r>
            <a:b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  - </a:t>
            </a:r>
            <a:r>
              <a:rPr lang="en-US" altLang="ko-KR" sz="12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기업의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2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보안적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2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제약사항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b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  - </a:t>
            </a:r>
            <a:r>
              <a:rPr lang="en-US" altLang="ko-KR" sz="12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제조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2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장비와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2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근거리의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2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처리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</a:p>
          <a:p>
            <a:pPr marL="250825" indent="-250825" defTabSz="457200" latinLnBrk="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(Private) </a:t>
            </a:r>
            <a:r>
              <a:rPr lang="en-US" altLang="ko-KR" sz="1400" b="1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운영</a:t>
            </a: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400" b="1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역량과</a:t>
            </a: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400" b="1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내부</a:t>
            </a: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 Skill </a:t>
            </a:r>
            <a:r>
              <a:rPr lang="en-US" altLang="ko-KR" sz="1400" b="1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확보</a:t>
            </a: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</a:p>
          <a:p>
            <a:pPr defTabSz="457200" latinLnBrk="0">
              <a:lnSpc>
                <a:spcPct val="130000"/>
              </a:lnSpc>
              <a:spcAft>
                <a:spcPts val="300"/>
              </a:spcAft>
            </a:pPr>
            <a:r>
              <a:rPr lang="en-US" altLang="ko-KR" sz="12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   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- </a:t>
            </a:r>
            <a:r>
              <a:rPr lang="ko-KR" altLang="en-US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구축과 안정적 운영 비용 증가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/>
            </a:r>
            <a:b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  - </a:t>
            </a:r>
            <a:r>
              <a:rPr lang="en-US" altLang="ko-KR" sz="12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단기에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2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역량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2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확보의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2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어려움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</a:p>
          <a:p>
            <a:pPr marL="250825" indent="-250825" defTabSz="457200" latinLnBrk="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o-KR" altLang="en-US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복합적인 </a:t>
            </a: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Workload </a:t>
            </a:r>
          </a:p>
          <a:p>
            <a:pPr defTabSz="457200" latinLnBrk="0">
              <a:lnSpc>
                <a:spcPct val="130000"/>
              </a:lnSpc>
              <a:spcAft>
                <a:spcPts val="300"/>
              </a:spcAft>
            </a:pPr>
            <a:r>
              <a:rPr lang="en-US" altLang="ko-KR" sz="12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   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- </a:t>
            </a:r>
            <a:r>
              <a:rPr lang="ko-KR" altLang="en-US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획일적인 모습에 적용 어려움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9B645-AA37-4C40-926B-CF462934645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85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9B645-AA37-4C40-926B-CF462934645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573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9B645-AA37-4C40-926B-CF462934645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571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0825" indent="-250825" defTabSz="457200" latinLnBrk="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2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1.0 Cost (Effective Infrastructure)</a:t>
            </a:r>
          </a:p>
          <a:p>
            <a:pPr defTabSz="457200" latinLnBrk="0">
              <a:lnSpc>
                <a:spcPct val="130000"/>
              </a:lnSpc>
              <a:spcAft>
                <a:spcPts val="300"/>
              </a:spcAft>
            </a:pPr>
            <a:r>
              <a:rPr lang="en-US" altLang="ko-KR" sz="12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  - Public Cloud, Low Cost, Early Adopters</a:t>
            </a:r>
            <a:br>
              <a:rPr lang="en-US" altLang="ko-KR" sz="1200" b="1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2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  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- </a:t>
            </a:r>
            <a:r>
              <a:rPr lang="ko-KR" altLang="en-US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기업 내부 정책과의 충돌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/>
            </a:r>
            <a:b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 - </a:t>
            </a:r>
            <a:r>
              <a:rPr lang="ko-KR" altLang="en-US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비즈니스적인 망설임 시간으로 도입 지연 </a:t>
            </a:r>
            <a:endParaRPr lang="en-US" altLang="ko-KR" sz="1200" dirty="0" smtClean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marL="285750" indent="-285750" defTabSz="457200" latinLnBrk="0">
              <a:lnSpc>
                <a:spcPct val="13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ko-KR" altLang="en-US" sz="12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저가형 하드웨어</a:t>
            </a:r>
            <a:r>
              <a:rPr lang="en-US" altLang="ko-KR" sz="12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ko-KR" altLang="en-US" sz="12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및</a:t>
            </a:r>
            <a:r>
              <a:rPr lang="en-US" altLang="ko-KR" sz="12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 Large Scale </a:t>
            </a:r>
            <a:r>
              <a:rPr lang="ko-KR" altLang="en-US" sz="12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기반 혁신</a:t>
            </a:r>
            <a:endParaRPr lang="en-US" altLang="ko-KR" sz="1200" b="1" dirty="0" smtClean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defTabSz="457200" latinLnBrk="0">
              <a:lnSpc>
                <a:spcPct val="130000"/>
              </a:lnSpc>
              <a:spcAft>
                <a:spcPts val="300"/>
              </a:spcAft>
            </a:pP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 - </a:t>
            </a:r>
            <a:r>
              <a:rPr lang="ko-KR" altLang="en-US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단일 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Cloud Provider </a:t>
            </a:r>
            <a:r>
              <a:rPr lang="ko-KR" altLang="en-US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중심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/>
            </a:r>
            <a:b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 - Low-Risk </a:t>
            </a:r>
            <a:r>
              <a:rPr lang="ko-KR" altLang="en-US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중심의 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Workload </a:t>
            </a:r>
            <a:r>
              <a:rPr lang="ko-KR" altLang="en-US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적용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endParaRPr lang="ko-KR" altLang="en-US" sz="1200" b="1" dirty="0" smtClean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marL="285750" indent="-285750" defTabSz="457200" latinLnBrk="0">
              <a:lnSpc>
                <a:spcPct val="13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2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Multi-Cloud, Hybrid IT </a:t>
            </a:r>
            <a:r>
              <a:rPr lang="en-US" altLang="ko-KR" sz="1200" b="1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발전</a:t>
            </a:r>
            <a:endParaRPr lang="en-US" altLang="ko-KR" sz="1200" b="1" dirty="0" smtClean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defTabSz="457200" latinLnBrk="0">
              <a:lnSpc>
                <a:spcPct val="130000"/>
              </a:lnSpc>
              <a:spcAft>
                <a:spcPts val="300"/>
              </a:spcAft>
            </a:pPr>
            <a:r>
              <a:rPr lang="en-US" altLang="ko-KR" sz="12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  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- </a:t>
            </a:r>
            <a:r>
              <a:rPr lang="ko-KR" altLang="en-US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복잡한 비즈니스 및 기술 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Workload </a:t>
            </a:r>
            <a:r>
              <a:rPr lang="ko-KR" altLang="en-US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적용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/>
            </a:r>
            <a:b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 - </a:t>
            </a:r>
            <a:r>
              <a:rPr lang="ko-KR" altLang="en-US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데이터 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Security </a:t>
            </a:r>
            <a:r>
              <a:rPr lang="ko-KR" altLang="en-US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등 복합적인 기술과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/>
            </a:r>
            <a:b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    Global Workload</a:t>
            </a:r>
            <a:r>
              <a:rPr lang="ko-KR" altLang="en-US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를 적용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/>
            </a:r>
            <a:b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 - Provider 및 Location 에 </a:t>
            </a:r>
            <a:r>
              <a:rPr lang="en-US" altLang="ko-KR" sz="12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무관한</a:t>
            </a:r>
            <a:r>
              <a:rPr lang="en-US" altLang="ko-KR" sz="12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2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서비스</a:t>
            </a:r>
            <a:endParaRPr lang="en-US" altLang="ko-KR" sz="1200" dirty="0" smtClean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9B645-AA37-4C40-926B-CF462934645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970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9B645-AA37-4C40-926B-CF462934645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706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5BBF-6DB3-4779-A9E9-9DD1CE6BA888}" type="datetimeFigureOut">
              <a:rPr lang="ko-KR" altLang="en-US" smtClean="0"/>
              <a:t>2019-02-17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169F-1975-416C-86F5-F19A8A8A5A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034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HOmole\Desktop\작업중\브로드밴드 표지\SS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" y="721"/>
            <a:ext cx="9902943" cy="685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665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나비없음_거버닝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3829009" y="768787"/>
            <a:ext cx="307873" cy="326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rtlCol="0" anchor="ctr"/>
          <a:lstStyle/>
          <a:p>
            <a:pPr algn="ctr" defTabSz="872563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6" r="11729"/>
          <a:stretch/>
        </p:blipFill>
        <p:spPr bwMode="auto">
          <a:xfrm flipH="1">
            <a:off x="0" y="-27384"/>
            <a:ext cx="9906000" cy="346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 userDrawn="1"/>
        </p:nvSpPr>
        <p:spPr bwMode="auto">
          <a:xfrm>
            <a:off x="6465168" y="3028983"/>
            <a:ext cx="2676845" cy="40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  <a:scene3d>
              <a:camera prst="orthographicFront"/>
              <a:lightRig rig="brightRoom" dir="tl"/>
            </a:scene3d>
            <a:sp3d extrusionH="5715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83957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600" b="1" dirty="0">
                <a:solidFill>
                  <a:srgbClr val="C00000"/>
                </a:solidFill>
                <a:latin typeface="+mn-ea"/>
                <a:ea typeface="+mn-ea"/>
              </a:rPr>
              <a:t>CONTENTS</a:t>
            </a:r>
            <a:endParaRPr kumimoji="1" lang="ko-KR" altLang="en-US" sz="26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09198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메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524000"/>
            <a:ext cx="66484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848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3"/>
          <p:cNvSpPr>
            <a:spLocks noChangeArrowheads="1"/>
          </p:cNvSpPr>
          <p:nvPr userDrawn="1"/>
        </p:nvSpPr>
        <p:spPr bwMode="auto">
          <a:xfrm>
            <a:off x="4522788" y="6608328"/>
            <a:ext cx="8604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995627" latinLnBrk="0">
              <a:defRPr/>
            </a:pPr>
            <a:fld id="{2DEBB096-855E-4CFC-B3CF-C17C64DFCBCD}" type="slidenum">
              <a:rPr lang="en-US" altLang="ko-KR" sz="900" b="0" spc="-5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pPr algn="ctr" defTabSz="995627" latinLnBrk="0">
                <a:defRPr/>
              </a:pPr>
              <a:t>‹#›</a:t>
            </a:fld>
            <a:endParaRPr lang="en-US" altLang="ko-KR" sz="900" b="0" spc="-50" baseline="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7978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거버닝O_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33"/>
          <p:cNvSpPr>
            <a:spLocks noChangeArrowheads="1"/>
          </p:cNvSpPr>
          <p:nvPr userDrawn="1"/>
        </p:nvSpPr>
        <p:spPr bwMode="auto">
          <a:xfrm>
            <a:off x="4541840" y="6676973"/>
            <a:ext cx="8604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995627" latinLnBrk="0">
              <a:defRPr/>
            </a:pPr>
            <a:fld id="{2DEBB096-855E-4CFC-B3CF-C17C64DFCBCD}" type="slidenum">
              <a:rPr lang="en-US" altLang="ko-KR" sz="900" b="0" spc="300" smtClean="0">
                <a:solidFill>
                  <a:schemeClr val="tx1"/>
                </a:solidFill>
                <a:latin typeface="+mn-ea"/>
                <a:ea typeface="+mn-ea"/>
              </a:rPr>
              <a:pPr algn="ctr" defTabSz="995627" latinLnBrk="0">
                <a:defRPr/>
              </a:pPr>
              <a:t>‹#›</a:t>
            </a:fld>
            <a:endParaRPr lang="en-US" altLang="ko-KR" sz="900" b="0" spc="3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pSp>
        <p:nvGrpSpPr>
          <p:cNvPr id="18" name="그룹 17"/>
          <p:cNvGrpSpPr/>
          <p:nvPr userDrawn="1"/>
        </p:nvGrpSpPr>
        <p:grpSpPr>
          <a:xfrm>
            <a:off x="9022700" y="6562595"/>
            <a:ext cx="610249" cy="244399"/>
            <a:chOff x="4196916" y="3972164"/>
            <a:chExt cx="2020685" cy="809267"/>
          </a:xfrm>
        </p:grpSpPr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4196916" y="4422545"/>
              <a:ext cx="243277" cy="352503"/>
            </a:xfrm>
            <a:custGeom>
              <a:avLst/>
              <a:gdLst>
                <a:gd name="T0" fmla="*/ 96 w 155"/>
                <a:gd name="T1" fmla="*/ 88 h 224"/>
                <a:gd name="T2" fmla="*/ 63 w 155"/>
                <a:gd name="T3" fmla="*/ 59 h 224"/>
                <a:gd name="T4" fmla="*/ 89 w 155"/>
                <a:gd name="T5" fmla="*/ 41 h 224"/>
                <a:gd name="T6" fmla="*/ 105 w 155"/>
                <a:gd name="T7" fmla="*/ 42 h 224"/>
                <a:gd name="T8" fmla="*/ 113 w 155"/>
                <a:gd name="T9" fmla="*/ 43 h 224"/>
                <a:gd name="T10" fmla="*/ 141 w 155"/>
                <a:gd name="T11" fmla="*/ 18 h 224"/>
                <a:gd name="T12" fmla="*/ 144 w 155"/>
                <a:gd name="T13" fmla="*/ 11 h 224"/>
                <a:gd name="T14" fmla="*/ 86 w 155"/>
                <a:gd name="T15" fmla="*/ 0 h 224"/>
                <a:gd name="T16" fmla="*/ 11 w 155"/>
                <a:gd name="T17" fmla="*/ 64 h 224"/>
                <a:gd name="T18" fmla="*/ 24 w 155"/>
                <a:gd name="T19" fmla="*/ 103 h 224"/>
                <a:gd name="T20" fmla="*/ 63 w 155"/>
                <a:gd name="T21" fmla="*/ 130 h 224"/>
                <a:gd name="T22" fmla="*/ 102 w 155"/>
                <a:gd name="T23" fmla="*/ 162 h 224"/>
                <a:gd name="T24" fmla="*/ 70 w 155"/>
                <a:gd name="T25" fmla="*/ 183 h 224"/>
                <a:gd name="T26" fmla="*/ 21 w 155"/>
                <a:gd name="T27" fmla="*/ 167 h 224"/>
                <a:gd name="T28" fmla="*/ 0 w 155"/>
                <a:gd name="T29" fmla="*/ 205 h 224"/>
                <a:gd name="T30" fmla="*/ 74 w 155"/>
                <a:gd name="T31" fmla="*/ 224 h 224"/>
                <a:gd name="T32" fmla="*/ 155 w 155"/>
                <a:gd name="T33" fmla="*/ 156 h 224"/>
                <a:gd name="T34" fmla="*/ 96 w 155"/>
                <a:gd name="T35" fmla="*/ 8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224">
                  <a:moveTo>
                    <a:pt x="96" y="88"/>
                  </a:moveTo>
                  <a:cubicBezTo>
                    <a:pt x="78" y="80"/>
                    <a:pt x="63" y="73"/>
                    <a:pt x="63" y="59"/>
                  </a:cubicBezTo>
                  <a:cubicBezTo>
                    <a:pt x="63" y="48"/>
                    <a:pt x="72" y="41"/>
                    <a:pt x="89" y="41"/>
                  </a:cubicBezTo>
                  <a:cubicBezTo>
                    <a:pt x="95" y="41"/>
                    <a:pt x="100" y="41"/>
                    <a:pt x="105" y="42"/>
                  </a:cubicBezTo>
                  <a:cubicBezTo>
                    <a:pt x="108" y="43"/>
                    <a:pt x="111" y="43"/>
                    <a:pt x="113" y="43"/>
                  </a:cubicBezTo>
                  <a:cubicBezTo>
                    <a:pt x="128" y="43"/>
                    <a:pt x="136" y="34"/>
                    <a:pt x="141" y="18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1" y="10"/>
                    <a:pt x="117" y="0"/>
                    <a:pt x="86" y="0"/>
                  </a:cubicBezTo>
                  <a:cubicBezTo>
                    <a:pt x="37" y="0"/>
                    <a:pt x="11" y="31"/>
                    <a:pt x="11" y="64"/>
                  </a:cubicBezTo>
                  <a:cubicBezTo>
                    <a:pt x="11" y="81"/>
                    <a:pt x="16" y="93"/>
                    <a:pt x="24" y="103"/>
                  </a:cubicBezTo>
                  <a:cubicBezTo>
                    <a:pt x="34" y="115"/>
                    <a:pt x="49" y="123"/>
                    <a:pt x="63" y="130"/>
                  </a:cubicBezTo>
                  <a:cubicBezTo>
                    <a:pt x="84" y="140"/>
                    <a:pt x="102" y="147"/>
                    <a:pt x="102" y="162"/>
                  </a:cubicBezTo>
                  <a:cubicBezTo>
                    <a:pt x="102" y="175"/>
                    <a:pt x="89" y="183"/>
                    <a:pt x="70" y="183"/>
                  </a:cubicBezTo>
                  <a:cubicBezTo>
                    <a:pt x="45" y="183"/>
                    <a:pt x="24" y="168"/>
                    <a:pt x="21" y="16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207"/>
                    <a:pt x="30" y="224"/>
                    <a:pt x="74" y="224"/>
                  </a:cubicBezTo>
                  <a:cubicBezTo>
                    <a:pt x="120" y="224"/>
                    <a:pt x="155" y="197"/>
                    <a:pt x="155" y="156"/>
                  </a:cubicBezTo>
                  <a:cubicBezTo>
                    <a:pt x="155" y="116"/>
                    <a:pt x="123" y="101"/>
                    <a:pt x="96" y="88"/>
                  </a:cubicBezTo>
                  <a:close/>
                </a:path>
              </a:pathLst>
            </a:custGeom>
            <a:solidFill>
              <a:srgbClr val="E31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4486295" y="4428928"/>
              <a:ext cx="284414" cy="342573"/>
            </a:xfrm>
            <a:custGeom>
              <a:avLst/>
              <a:gdLst>
                <a:gd name="T0" fmla="*/ 93 w 181"/>
                <a:gd name="T1" fmla="*/ 103 h 218"/>
                <a:gd name="T2" fmla="*/ 177 w 181"/>
                <a:gd name="T3" fmla="*/ 0 h 218"/>
                <a:gd name="T4" fmla="*/ 117 w 181"/>
                <a:gd name="T5" fmla="*/ 0 h 218"/>
                <a:gd name="T6" fmla="*/ 50 w 181"/>
                <a:gd name="T7" fmla="*/ 89 h 218"/>
                <a:gd name="T8" fmla="*/ 49 w 181"/>
                <a:gd name="T9" fmla="*/ 89 h 218"/>
                <a:gd name="T10" fmla="*/ 49 w 181"/>
                <a:gd name="T11" fmla="*/ 0 h 218"/>
                <a:gd name="T12" fmla="*/ 0 w 181"/>
                <a:gd name="T13" fmla="*/ 0 h 218"/>
                <a:gd name="T14" fmla="*/ 0 w 181"/>
                <a:gd name="T15" fmla="*/ 218 h 218"/>
                <a:gd name="T16" fmla="*/ 3 w 181"/>
                <a:gd name="T17" fmla="*/ 218 h 218"/>
                <a:gd name="T18" fmla="*/ 50 w 181"/>
                <a:gd name="T19" fmla="*/ 173 h 218"/>
                <a:gd name="T20" fmla="*/ 50 w 181"/>
                <a:gd name="T21" fmla="*/ 123 h 218"/>
                <a:gd name="T22" fmla="*/ 51 w 181"/>
                <a:gd name="T23" fmla="*/ 123 h 218"/>
                <a:gd name="T24" fmla="*/ 119 w 181"/>
                <a:gd name="T25" fmla="*/ 215 h 218"/>
                <a:gd name="T26" fmla="*/ 181 w 181"/>
                <a:gd name="T27" fmla="*/ 215 h 218"/>
                <a:gd name="T28" fmla="*/ 93 w 181"/>
                <a:gd name="T29" fmla="*/ 10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218">
                  <a:moveTo>
                    <a:pt x="93" y="103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3" y="218"/>
                    <a:pt x="3" y="218"/>
                    <a:pt x="3" y="218"/>
                  </a:cubicBezTo>
                  <a:cubicBezTo>
                    <a:pt x="24" y="218"/>
                    <a:pt x="50" y="208"/>
                    <a:pt x="50" y="17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119" y="215"/>
                    <a:pt x="119" y="215"/>
                    <a:pt x="119" y="215"/>
                  </a:cubicBezTo>
                  <a:cubicBezTo>
                    <a:pt x="181" y="215"/>
                    <a:pt x="181" y="215"/>
                    <a:pt x="181" y="215"/>
                  </a:cubicBezTo>
                  <a:lnTo>
                    <a:pt x="93" y="103"/>
                  </a:lnTo>
                  <a:close/>
                </a:path>
              </a:pathLst>
            </a:custGeom>
            <a:solidFill>
              <a:srgbClr val="E31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4689143" y="4062240"/>
              <a:ext cx="192919" cy="270229"/>
            </a:xfrm>
            <a:custGeom>
              <a:avLst/>
              <a:gdLst>
                <a:gd name="T0" fmla="*/ 51 w 123"/>
                <a:gd name="T1" fmla="*/ 0 h 172"/>
                <a:gd name="T2" fmla="*/ 8 w 123"/>
                <a:gd name="T3" fmla="*/ 47 h 172"/>
                <a:gd name="T4" fmla="*/ 29 w 123"/>
                <a:gd name="T5" fmla="*/ 120 h 172"/>
                <a:gd name="T6" fmla="*/ 0 w 123"/>
                <a:gd name="T7" fmla="*/ 171 h 172"/>
                <a:gd name="T8" fmla="*/ 20 w 123"/>
                <a:gd name="T9" fmla="*/ 171 h 172"/>
                <a:gd name="T10" fmla="*/ 45 w 123"/>
                <a:gd name="T11" fmla="*/ 172 h 172"/>
                <a:gd name="T12" fmla="*/ 123 w 123"/>
                <a:gd name="T13" fmla="*/ 77 h 172"/>
                <a:gd name="T14" fmla="*/ 51 w 123"/>
                <a:gd name="T1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172">
                  <a:moveTo>
                    <a:pt x="51" y="0"/>
                  </a:moveTo>
                  <a:cubicBezTo>
                    <a:pt x="33" y="3"/>
                    <a:pt x="8" y="19"/>
                    <a:pt x="8" y="47"/>
                  </a:cubicBezTo>
                  <a:cubicBezTo>
                    <a:pt x="8" y="72"/>
                    <a:pt x="29" y="87"/>
                    <a:pt x="29" y="120"/>
                  </a:cubicBezTo>
                  <a:cubicBezTo>
                    <a:pt x="29" y="145"/>
                    <a:pt x="15" y="162"/>
                    <a:pt x="0" y="171"/>
                  </a:cubicBezTo>
                  <a:cubicBezTo>
                    <a:pt x="6" y="171"/>
                    <a:pt x="13" y="171"/>
                    <a:pt x="20" y="171"/>
                  </a:cubicBezTo>
                  <a:cubicBezTo>
                    <a:pt x="35" y="171"/>
                    <a:pt x="44" y="172"/>
                    <a:pt x="45" y="172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01" y="44"/>
                    <a:pt x="76" y="19"/>
                    <a:pt x="51" y="0"/>
                  </a:cubicBezTo>
                  <a:close/>
                </a:path>
              </a:pathLst>
            </a:custGeom>
            <a:solidFill>
              <a:srgbClr val="E31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4816101" y="4183524"/>
              <a:ext cx="317749" cy="284414"/>
            </a:xfrm>
            <a:custGeom>
              <a:avLst/>
              <a:gdLst>
                <a:gd name="T0" fmla="*/ 35 w 202"/>
                <a:gd name="T1" fmla="*/ 181 h 181"/>
                <a:gd name="T2" fmla="*/ 47 w 202"/>
                <a:gd name="T3" fmla="*/ 116 h 181"/>
                <a:gd name="T4" fmla="*/ 84 w 202"/>
                <a:gd name="T5" fmla="*/ 76 h 181"/>
                <a:gd name="T6" fmla="*/ 109 w 202"/>
                <a:gd name="T7" fmla="*/ 77 h 181"/>
                <a:gd name="T8" fmla="*/ 202 w 202"/>
                <a:gd name="T9" fmla="*/ 51 h 181"/>
                <a:gd name="T10" fmla="*/ 42 w 202"/>
                <a:gd name="T11" fmla="*/ 0 h 181"/>
                <a:gd name="T12" fmla="*/ 0 w 202"/>
                <a:gd name="T13" fmla="*/ 116 h 181"/>
                <a:gd name="T14" fmla="*/ 14 w 202"/>
                <a:gd name="T15" fmla="*/ 136 h 181"/>
                <a:gd name="T16" fmla="*/ 35 w 202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181">
                  <a:moveTo>
                    <a:pt x="35" y="181"/>
                  </a:moveTo>
                  <a:cubicBezTo>
                    <a:pt x="45" y="165"/>
                    <a:pt x="46" y="141"/>
                    <a:pt x="47" y="116"/>
                  </a:cubicBezTo>
                  <a:cubicBezTo>
                    <a:pt x="48" y="93"/>
                    <a:pt x="53" y="76"/>
                    <a:pt x="84" y="76"/>
                  </a:cubicBezTo>
                  <a:cubicBezTo>
                    <a:pt x="90" y="76"/>
                    <a:pt x="97" y="77"/>
                    <a:pt x="109" y="77"/>
                  </a:cubicBezTo>
                  <a:cubicBezTo>
                    <a:pt x="154" y="77"/>
                    <a:pt x="183" y="61"/>
                    <a:pt x="202" y="51"/>
                  </a:cubicBezTo>
                  <a:cubicBezTo>
                    <a:pt x="164" y="27"/>
                    <a:pt x="110" y="2"/>
                    <a:pt x="42" y="0"/>
                  </a:cubicBezTo>
                  <a:cubicBezTo>
                    <a:pt x="37" y="12"/>
                    <a:pt x="3" y="108"/>
                    <a:pt x="0" y="116"/>
                  </a:cubicBezTo>
                  <a:cubicBezTo>
                    <a:pt x="0" y="116"/>
                    <a:pt x="7" y="123"/>
                    <a:pt x="14" y="136"/>
                  </a:cubicBezTo>
                  <a:cubicBezTo>
                    <a:pt x="25" y="154"/>
                    <a:pt x="31" y="169"/>
                    <a:pt x="35" y="181"/>
                  </a:cubicBezTo>
                  <a:close/>
                </a:path>
              </a:pathLst>
            </a:custGeom>
            <a:solidFill>
              <a:srgbClr val="E31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4565022" y="3972164"/>
              <a:ext cx="186536" cy="371653"/>
            </a:xfrm>
            <a:custGeom>
              <a:avLst/>
              <a:gdLst>
                <a:gd name="T0" fmla="*/ 31 w 119"/>
                <a:gd name="T1" fmla="*/ 236 h 236"/>
                <a:gd name="T2" fmla="*/ 24 w 119"/>
                <a:gd name="T3" fmla="*/ 229 h 236"/>
                <a:gd name="T4" fmla="*/ 2 w 119"/>
                <a:gd name="T5" fmla="*/ 20 h 236"/>
                <a:gd name="T6" fmla="*/ 0 w 119"/>
                <a:gd name="T7" fmla="*/ 6 h 236"/>
                <a:gd name="T8" fmla="*/ 6 w 119"/>
                <a:gd name="T9" fmla="*/ 0 h 236"/>
                <a:gd name="T10" fmla="*/ 119 w 119"/>
                <a:gd name="T11" fmla="*/ 49 h 236"/>
                <a:gd name="T12" fmla="*/ 76 w 119"/>
                <a:gd name="T13" fmla="*/ 102 h 236"/>
                <a:gd name="T14" fmla="*/ 97 w 119"/>
                <a:gd name="T15" fmla="*/ 177 h 236"/>
                <a:gd name="T16" fmla="*/ 31 w 119"/>
                <a:gd name="T1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36">
                  <a:moveTo>
                    <a:pt x="31" y="236"/>
                  </a:moveTo>
                  <a:cubicBezTo>
                    <a:pt x="27" y="236"/>
                    <a:pt x="25" y="234"/>
                    <a:pt x="24" y="229"/>
                  </a:cubicBezTo>
                  <a:cubicBezTo>
                    <a:pt x="24" y="225"/>
                    <a:pt x="4" y="47"/>
                    <a:pt x="2" y="20"/>
                  </a:cubicBezTo>
                  <a:cubicBezTo>
                    <a:pt x="1" y="16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5" y="0"/>
                    <a:pt x="65" y="12"/>
                    <a:pt x="119" y="49"/>
                  </a:cubicBezTo>
                  <a:cubicBezTo>
                    <a:pt x="103" y="53"/>
                    <a:pt x="76" y="69"/>
                    <a:pt x="76" y="102"/>
                  </a:cubicBezTo>
                  <a:cubicBezTo>
                    <a:pt x="76" y="132"/>
                    <a:pt x="97" y="148"/>
                    <a:pt x="97" y="177"/>
                  </a:cubicBezTo>
                  <a:cubicBezTo>
                    <a:pt x="97" y="225"/>
                    <a:pt x="42" y="236"/>
                    <a:pt x="31" y="236"/>
                  </a:cubicBez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4879225" y="4274309"/>
              <a:ext cx="342573" cy="226964"/>
            </a:xfrm>
            <a:custGeom>
              <a:avLst/>
              <a:gdLst>
                <a:gd name="T0" fmla="*/ 0 w 218"/>
                <a:gd name="T1" fmla="*/ 135 h 144"/>
                <a:gd name="T2" fmla="*/ 2 w 218"/>
                <a:gd name="T3" fmla="*/ 141 h 144"/>
                <a:gd name="T4" fmla="*/ 7 w 218"/>
                <a:gd name="T5" fmla="*/ 144 h 144"/>
                <a:gd name="T6" fmla="*/ 11 w 218"/>
                <a:gd name="T7" fmla="*/ 143 h 144"/>
                <a:gd name="T8" fmla="*/ 202 w 218"/>
                <a:gd name="T9" fmla="*/ 54 h 144"/>
                <a:gd name="T10" fmla="*/ 215 w 218"/>
                <a:gd name="T11" fmla="*/ 48 h 144"/>
                <a:gd name="T12" fmla="*/ 218 w 218"/>
                <a:gd name="T13" fmla="*/ 43 h 144"/>
                <a:gd name="T14" fmla="*/ 217 w 218"/>
                <a:gd name="T15" fmla="*/ 39 h 144"/>
                <a:gd name="T16" fmla="*/ 172 w 218"/>
                <a:gd name="T17" fmla="*/ 0 h 144"/>
                <a:gd name="T18" fmla="*/ 70 w 218"/>
                <a:gd name="T19" fmla="*/ 29 h 144"/>
                <a:gd name="T20" fmla="*/ 48 w 218"/>
                <a:gd name="T21" fmla="*/ 28 h 144"/>
                <a:gd name="T22" fmla="*/ 17 w 218"/>
                <a:gd name="T23" fmla="*/ 59 h 144"/>
                <a:gd name="T24" fmla="*/ 17 w 218"/>
                <a:gd name="T25" fmla="*/ 74 h 144"/>
                <a:gd name="T26" fmla="*/ 0 w 218"/>
                <a:gd name="T27" fmla="*/ 13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44">
                  <a:moveTo>
                    <a:pt x="0" y="135"/>
                  </a:moveTo>
                  <a:cubicBezTo>
                    <a:pt x="0" y="138"/>
                    <a:pt x="1" y="139"/>
                    <a:pt x="2" y="141"/>
                  </a:cubicBezTo>
                  <a:cubicBezTo>
                    <a:pt x="3" y="143"/>
                    <a:pt x="5" y="144"/>
                    <a:pt x="7" y="144"/>
                  </a:cubicBezTo>
                  <a:cubicBezTo>
                    <a:pt x="8" y="144"/>
                    <a:pt x="10" y="143"/>
                    <a:pt x="11" y="143"/>
                  </a:cubicBezTo>
                  <a:cubicBezTo>
                    <a:pt x="15" y="141"/>
                    <a:pt x="178" y="65"/>
                    <a:pt x="202" y="54"/>
                  </a:cubicBezTo>
                  <a:cubicBezTo>
                    <a:pt x="206" y="52"/>
                    <a:pt x="212" y="49"/>
                    <a:pt x="215" y="48"/>
                  </a:cubicBezTo>
                  <a:cubicBezTo>
                    <a:pt x="217" y="46"/>
                    <a:pt x="218" y="45"/>
                    <a:pt x="218" y="43"/>
                  </a:cubicBezTo>
                  <a:cubicBezTo>
                    <a:pt x="218" y="42"/>
                    <a:pt x="218" y="40"/>
                    <a:pt x="217" y="39"/>
                  </a:cubicBezTo>
                  <a:cubicBezTo>
                    <a:pt x="214" y="34"/>
                    <a:pt x="198" y="18"/>
                    <a:pt x="172" y="0"/>
                  </a:cubicBezTo>
                  <a:cubicBezTo>
                    <a:pt x="151" y="11"/>
                    <a:pt x="119" y="29"/>
                    <a:pt x="70" y="29"/>
                  </a:cubicBezTo>
                  <a:cubicBezTo>
                    <a:pt x="58" y="29"/>
                    <a:pt x="56" y="28"/>
                    <a:pt x="48" y="28"/>
                  </a:cubicBezTo>
                  <a:cubicBezTo>
                    <a:pt x="24" y="28"/>
                    <a:pt x="18" y="38"/>
                    <a:pt x="17" y="59"/>
                  </a:cubicBezTo>
                  <a:cubicBezTo>
                    <a:pt x="17" y="63"/>
                    <a:pt x="17" y="68"/>
                    <a:pt x="17" y="74"/>
                  </a:cubicBezTo>
                  <a:cubicBezTo>
                    <a:pt x="16" y="93"/>
                    <a:pt x="14" y="118"/>
                    <a:pt x="0" y="135"/>
                  </a:cubicBez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5047320" y="4496308"/>
              <a:ext cx="250369" cy="140434"/>
            </a:xfrm>
            <a:custGeom>
              <a:avLst/>
              <a:gdLst>
                <a:gd name="T0" fmla="*/ 104 w 159"/>
                <a:gd name="T1" fmla="*/ 19 h 89"/>
                <a:gd name="T2" fmla="*/ 153 w 159"/>
                <a:gd name="T3" fmla="*/ 19 h 89"/>
                <a:gd name="T4" fmla="*/ 153 w 159"/>
                <a:gd name="T5" fmla="*/ 0 h 89"/>
                <a:gd name="T6" fmla="*/ 7 w 159"/>
                <a:gd name="T7" fmla="*/ 0 h 89"/>
                <a:gd name="T8" fmla="*/ 7 w 159"/>
                <a:gd name="T9" fmla="*/ 19 h 89"/>
                <a:gd name="T10" fmla="*/ 55 w 159"/>
                <a:gd name="T11" fmla="*/ 19 h 89"/>
                <a:gd name="T12" fmla="*/ 0 w 159"/>
                <a:gd name="T13" fmla="*/ 89 h 89"/>
                <a:gd name="T14" fmla="*/ 32 w 159"/>
                <a:gd name="T15" fmla="*/ 89 h 89"/>
                <a:gd name="T16" fmla="*/ 79 w 159"/>
                <a:gd name="T17" fmla="*/ 27 h 89"/>
                <a:gd name="T18" fmla="*/ 121 w 159"/>
                <a:gd name="T19" fmla="*/ 82 h 89"/>
                <a:gd name="T20" fmla="*/ 135 w 159"/>
                <a:gd name="T21" fmla="*/ 89 h 89"/>
                <a:gd name="T22" fmla="*/ 159 w 159"/>
                <a:gd name="T23" fmla="*/ 89 h 89"/>
                <a:gd name="T24" fmla="*/ 104 w 159"/>
                <a:gd name="T25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89">
                  <a:moveTo>
                    <a:pt x="104" y="19"/>
                  </a:moveTo>
                  <a:cubicBezTo>
                    <a:pt x="153" y="19"/>
                    <a:pt x="153" y="19"/>
                    <a:pt x="153" y="19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5" y="87"/>
                    <a:pt x="129" y="89"/>
                    <a:pt x="135" y="89"/>
                  </a:cubicBezTo>
                  <a:cubicBezTo>
                    <a:pt x="159" y="89"/>
                    <a:pt x="159" y="89"/>
                    <a:pt x="159" y="89"/>
                  </a:cubicBezTo>
                  <a:lnTo>
                    <a:pt x="104" y="19"/>
                  </a:ln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5035263" y="4662984"/>
              <a:ext cx="275193" cy="118447"/>
            </a:xfrm>
            <a:custGeom>
              <a:avLst/>
              <a:gdLst>
                <a:gd name="T0" fmla="*/ 175 w 175"/>
                <a:gd name="T1" fmla="*/ 0 h 75"/>
                <a:gd name="T2" fmla="*/ 0 w 175"/>
                <a:gd name="T3" fmla="*/ 0 h 75"/>
                <a:gd name="T4" fmla="*/ 0 w 175"/>
                <a:gd name="T5" fmla="*/ 18 h 75"/>
                <a:gd name="T6" fmla="*/ 74 w 175"/>
                <a:gd name="T7" fmla="*/ 18 h 75"/>
                <a:gd name="T8" fmla="*/ 74 w 175"/>
                <a:gd name="T9" fmla="*/ 75 h 75"/>
                <a:gd name="T10" fmla="*/ 81 w 175"/>
                <a:gd name="T11" fmla="*/ 75 h 75"/>
                <a:gd name="T12" fmla="*/ 101 w 175"/>
                <a:gd name="T13" fmla="*/ 56 h 75"/>
                <a:gd name="T14" fmla="*/ 101 w 175"/>
                <a:gd name="T15" fmla="*/ 18 h 75"/>
                <a:gd name="T16" fmla="*/ 175 w 175"/>
                <a:gd name="T17" fmla="*/ 18 h 75"/>
                <a:gd name="T18" fmla="*/ 175 w 175"/>
                <a:gd name="T1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75">
                  <a:moveTo>
                    <a:pt x="17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92" y="75"/>
                    <a:pt x="101" y="66"/>
                    <a:pt x="101" y="56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75" y="18"/>
                    <a:pt x="175" y="18"/>
                    <a:pt x="175" y="18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5936025" y="4496308"/>
              <a:ext cx="195047" cy="193628"/>
            </a:xfrm>
            <a:custGeom>
              <a:avLst/>
              <a:gdLst>
                <a:gd name="T0" fmla="*/ 55 w 124"/>
                <a:gd name="T1" fmla="*/ 0 h 123"/>
                <a:gd name="T2" fmla="*/ 44 w 124"/>
                <a:gd name="T3" fmla="*/ 8 h 123"/>
                <a:gd name="T4" fmla="*/ 0 w 124"/>
                <a:gd name="T5" fmla="*/ 123 h 123"/>
                <a:gd name="T6" fmla="*/ 28 w 124"/>
                <a:gd name="T7" fmla="*/ 123 h 123"/>
                <a:gd name="T8" fmla="*/ 63 w 124"/>
                <a:gd name="T9" fmla="*/ 29 h 123"/>
                <a:gd name="T10" fmla="*/ 94 w 124"/>
                <a:gd name="T11" fmla="*/ 115 h 123"/>
                <a:gd name="T12" fmla="*/ 105 w 124"/>
                <a:gd name="T13" fmla="*/ 123 h 123"/>
                <a:gd name="T14" fmla="*/ 124 w 124"/>
                <a:gd name="T15" fmla="*/ 123 h 123"/>
                <a:gd name="T16" fmla="*/ 76 w 124"/>
                <a:gd name="T17" fmla="*/ 0 h 123"/>
                <a:gd name="T18" fmla="*/ 55 w 124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3">
                  <a:moveTo>
                    <a:pt x="55" y="0"/>
                  </a:moveTo>
                  <a:cubicBezTo>
                    <a:pt x="51" y="0"/>
                    <a:pt x="47" y="3"/>
                    <a:pt x="44" y="8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96" y="120"/>
                    <a:pt x="100" y="122"/>
                    <a:pt x="105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6143838" y="4496308"/>
              <a:ext cx="73763" cy="270938"/>
            </a:xfrm>
            <a:custGeom>
              <a:avLst/>
              <a:gdLst>
                <a:gd name="T0" fmla="*/ 47 w 47"/>
                <a:gd name="T1" fmla="*/ 46 h 172"/>
                <a:gd name="T2" fmla="*/ 26 w 47"/>
                <a:gd name="T3" fmla="*/ 46 h 172"/>
                <a:gd name="T4" fmla="*/ 26 w 47"/>
                <a:gd name="T5" fmla="*/ 0 h 172"/>
                <a:gd name="T6" fmla="*/ 0 w 47"/>
                <a:gd name="T7" fmla="*/ 0 h 172"/>
                <a:gd name="T8" fmla="*/ 0 w 47"/>
                <a:gd name="T9" fmla="*/ 172 h 172"/>
                <a:gd name="T10" fmla="*/ 7 w 47"/>
                <a:gd name="T11" fmla="*/ 172 h 172"/>
                <a:gd name="T12" fmla="*/ 26 w 47"/>
                <a:gd name="T13" fmla="*/ 153 h 172"/>
                <a:gd name="T14" fmla="*/ 26 w 47"/>
                <a:gd name="T15" fmla="*/ 64 h 172"/>
                <a:gd name="T16" fmla="*/ 47 w 47"/>
                <a:gd name="T17" fmla="*/ 64 h 172"/>
                <a:gd name="T18" fmla="*/ 47 w 47"/>
                <a:gd name="T19" fmla="*/ 4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172">
                  <a:moveTo>
                    <a:pt x="47" y="46"/>
                  </a:moveTo>
                  <a:cubicBezTo>
                    <a:pt x="26" y="46"/>
                    <a:pt x="26" y="46"/>
                    <a:pt x="26" y="4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18" y="172"/>
                    <a:pt x="26" y="164"/>
                    <a:pt x="26" y="153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7" y="64"/>
                    <a:pt x="47" y="64"/>
                    <a:pt x="47" y="64"/>
                  </a:cubicBezTo>
                  <a:lnTo>
                    <a:pt x="47" y="46"/>
                  </a:ln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5335280" y="4496308"/>
              <a:ext cx="193629" cy="141852"/>
            </a:xfrm>
            <a:custGeom>
              <a:avLst/>
              <a:gdLst>
                <a:gd name="T0" fmla="*/ 93 w 123"/>
                <a:gd name="T1" fmla="*/ 82 h 90"/>
                <a:gd name="T2" fmla="*/ 104 w 123"/>
                <a:gd name="T3" fmla="*/ 90 h 90"/>
                <a:gd name="T4" fmla="*/ 123 w 123"/>
                <a:gd name="T5" fmla="*/ 90 h 90"/>
                <a:gd name="T6" fmla="*/ 75 w 123"/>
                <a:gd name="T7" fmla="*/ 0 h 90"/>
                <a:gd name="T8" fmla="*/ 54 w 123"/>
                <a:gd name="T9" fmla="*/ 0 h 90"/>
                <a:gd name="T10" fmla="*/ 43 w 123"/>
                <a:gd name="T11" fmla="*/ 8 h 90"/>
                <a:gd name="T12" fmla="*/ 0 w 123"/>
                <a:gd name="T13" fmla="*/ 90 h 90"/>
                <a:gd name="T14" fmla="*/ 27 w 123"/>
                <a:gd name="T15" fmla="*/ 90 h 90"/>
                <a:gd name="T16" fmla="*/ 62 w 123"/>
                <a:gd name="T17" fmla="*/ 24 h 90"/>
                <a:gd name="T18" fmla="*/ 93 w 123"/>
                <a:gd name="T19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90">
                  <a:moveTo>
                    <a:pt x="93" y="82"/>
                  </a:moveTo>
                  <a:cubicBezTo>
                    <a:pt x="95" y="87"/>
                    <a:pt x="100" y="90"/>
                    <a:pt x="104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6" y="3"/>
                    <a:pt x="43" y="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62" y="24"/>
                    <a:pt x="62" y="24"/>
                    <a:pt x="62" y="24"/>
                  </a:cubicBezTo>
                  <a:lnTo>
                    <a:pt x="93" y="82"/>
                  </a:ln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5379254" y="4665112"/>
              <a:ext cx="210651" cy="111354"/>
            </a:xfrm>
            <a:custGeom>
              <a:avLst/>
              <a:gdLst>
                <a:gd name="T0" fmla="*/ 0 w 134"/>
                <a:gd name="T1" fmla="*/ 0 h 71"/>
                <a:gd name="T2" fmla="*/ 0 w 134"/>
                <a:gd name="T3" fmla="*/ 18 h 71"/>
                <a:gd name="T4" fmla="*/ 107 w 134"/>
                <a:gd name="T5" fmla="*/ 18 h 71"/>
                <a:gd name="T6" fmla="*/ 107 w 134"/>
                <a:gd name="T7" fmla="*/ 71 h 71"/>
                <a:gd name="T8" fmla="*/ 114 w 134"/>
                <a:gd name="T9" fmla="*/ 71 h 71"/>
                <a:gd name="T10" fmla="*/ 134 w 134"/>
                <a:gd name="T11" fmla="*/ 52 h 71"/>
                <a:gd name="T12" fmla="*/ 134 w 134"/>
                <a:gd name="T13" fmla="*/ 0 h 71"/>
                <a:gd name="T14" fmla="*/ 0 w 134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71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4" y="71"/>
                    <a:pt x="114" y="71"/>
                    <a:pt x="114" y="71"/>
                  </a:cubicBezTo>
                  <a:cubicBezTo>
                    <a:pt x="125" y="71"/>
                    <a:pt x="134" y="62"/>
                    <a:pt x="134" y="52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5547349" y="4496308"/>
              <a:ext cx="42556" cy="154619"/>
            </a:xfrm>
            <a:prstGeom prst="rect">
              <a:avLst/>
            </a:pr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5857296" y="4496308"/>
              <a:ext cx="41137" cy="270938"/>
            </a:xfrm>
            <a:custGeom>
              <a:avLst/>
              <a:gdLst>
                <a:gd name="T0" fmla="*/ 26 w 26"/>
                <a:gd name="T1" fmla="*/ 0 h 172"/>
                <a:gd name="T2" fmla="*/ 26 w 26"/>
                <a:gd name="T3" fmla="*/ 153 h 172"/>
                <a:gd name="T4" fmla="*/ 7 w 26"/>
                <a:gd name="T5" fmla="*/ 172 h 172"/>
                <a:gd name="T6" fmla="*/ 0 w 26"/>
                <a:gd name="T7" fmla="*/ 172 h 172"/>
                <a:gd name="T8" fmla="*/ 0 w 26"/>
                <a:gd name="T9" fmla="*/ 0 h 172"/>
                <a:gd name="T10" fmla="*/ 26 w 26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72">
                  <a:moveTo>
                    <a:pt x="26" y="0"/>
                  </a:moveTo>
                  <a:cubicBezTo>
                    <a:pt x="26" y="153"/>
                    <a:pt x="26" y="153"/>
                    <a:pt x="26" y="153"/>
                  </a:cubicBezTo>
                  <a:cubicBezTo>
                    <a:pt x="26" y="164"/>
                    <a:pt x="17" y="172"/>
                    <a:pt x="7" y="172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25"/>
            <p:cNvSpPr>
              <a:spLocks noEditPoints="1"/>
            </p:cNvSpPr>
            <p:nvPr/>
          </p:nvSpPr>
          <p:spPr bwMode="auto">
            <a:xfrm>
              <a:off x="5646646" y="4489925"/>
              <a:ext cx="196466" cy="202849"/>
            </a:xfrm>
            <a:custGeom>
              <a:avLst/>
              <a:gdLst>
                <a:gd name="T0" fmla="*/ 76 w 125"/>
                <a:gd name="T1" fmla="*/ 111 h 129"/>
                <a:gd name="T2" fmla="*/ 76 w 125"/>
                <a:gd name="T3" fmla="*/ 101 h 129"/>
                <a:gd name="T4" fmla="*/ 112 w 125"/>
                <a:gd name="T5" fmla="*/ 62 h 129"/>
                <a:gd name="T6" fmla="*/ 94 w 125"/>
                <a:gd name="T7" fmla="*/ 31 h 129"/>
                <a:gd name="T8" fmla="*/ 117 w 125"/>
                <a:gd name="T9" fmla="*/ 31 h 129"/>
                <a:gd name="T10" fmla="*/ 117 w 125"/>
                <a:gd name="T11" fmla="*/ 13 h 129"/>
                <a:gd name="T12" fmla="*/ 76 w 125"/>
                <a:gd name="T13" fmla="*/ 13 h 129"/>
                <a:gd name="T14" fmla="*/ 76 w 125"/>
                <a:gd name="T15" fmla="*/ 0 h 129"/>
                <a:gd name="T16" fmla="*/ 48 w 125"/>
                <a:gd name="T17" fmla="*/ 0 h 129"/>
                <a:gd name="T18" fmla="*/ 48 w 125"/>
                <a:gd name="T19" fmla="*/ 13 h 129"/>
                <a:gd name="T20" fmla="*/ 6 w 125"/>
                <a:gd name="T21" fmla="*/ 13 h 129"/>
                <a:gd name="T22" fmla="*/ 6 w 125"/>
                <a:gd name="T23" fmla="*/ 31 h 129"/>
                <a:gd name="T24" fmla="*/ 30 w 125"/>
                <a:gd name="T25" fmla="*/ 31 h 129"/>
                <a:gd name="T26" fmla="*/ 12 w 125"/>
                <a:gd name="T27" fmla="*/ 62 h 129"/>
                <a:gd name="T28" fmla="*/ 48 w 125"/>
                <a:gd name="T29" fmla="*/ 101 h 129"/>
                <a:gd name="T30" fmla="*/ 48 w 125"/>
                <a:gd name="T31" fmla="*/ 111 h 129"/>
                <a:gd name="T32" fmla="*/ 0 w 125"/>
                <a:gd name="T33" fmla="*/ 111 h 129"/>
                <a:gd name="T34" fmla="*/ 0 w 125"/>
                <a:gd name="T35" fmla="*/ 129 h 129"/>
                <a:gd name="T36" fmla="*/ 125 w 125"/>
                <a:gd name="T37" fmla="*/ 129 h 129"/>
                <a:gd name="T38" fmla="*/ 125 w 125"/>
                <a:gd name="T39" fmla="*/ 111 h 129"/>
                <a:gd name="T40" fmla="*/ 76 w 125"/>
                <a:gd name="T41" fmla="*/ 111 h 129"/>
                <a:gd name="T42" fmla="*/ 38 w 125"/>
                <a:gd name="T43" fmla="*/ 62 h 129"/>
                <a:gd name="T44" fmla="*/ 62 w 125"/>
                <a:gd name="T45" fmla="*/ 39 h 129"/>
                <a:gd name="T46" fmla="*/ 85 w 125"/>
                <a:gd name="T47" fmla="*/ 62 h 129"/>
                <a:gd name="T48" fmla="*/ 62 w 125"/>
                <a:gd name="T49" fmla="*/ 85 h 129"/>
                <a:gd name="T50" fmla="*/ 38 w 125"/>
                <a:gd name="T51" fmla="*/ 6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29">
                  <a:moveTo>
                    <a:pt x="76" y="111"/>
                  </a:moveTo>
                  <a:cubicBezTo>
                    <a:pt x="76" y="101"/>
                    <a:pt x="76" y="101"/>
                    <a:pt x="76" y="101"/>
                  </a:cubicBezTo>
                  <a:cubicBezTo>
                    <a:pt x="97" y="96"/>
                    <a:pt x="112" y="81"/>
                    <a:pt x="112" y="62"/>
                  </a:cubicBezTo>
                  <a:cubicBezTo>
                    <a:pt x="112" y="50"/>
                    <a:pt x="105" y="39"/>
                    <a:pt x="94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18" y="39"/>
                    <a:pt x="12" y="50"/>
                    <a:pt x="12" y="62"/>
                  </a:cubicBezTo>
                  <a:cubicBezTo>
                    <a:pt x="12" y="81"/>
                    <a:pt x="26" y="96"/>
                    <a:pt x="48" y="101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25" y="129"/>
                    <a:pt x="125" y="129"/>
                    <a:pt x="125" y="129"/>
                  </a:cubicBezTo>
                  <a:cubicBezTo>
                    <a:pt x="125" y="111"/>
                    <a:pt x="125" y="111"/>
                    <a:pt x="125" y="111"/>
                  </a:cubicBezTo>
                  <a:lnTo>
                    <a:pt x="76" y="111"/>
                  </a:lnTo>
                  <a:close/>
                  <a:moveTo>
                    <a:pt x="38" y="62"/>
                  </a:moveTo>
                  <a:cubicBezTo>
                    <a:pt x="38" y="49"/>
                    <a:pt x="48" y="39"/>
                    <a:pt x="62" y="39"/>
                  </a:cubicBezTo>
                  <a:cubicBezTo>
                    <a:pt x="76" y="39"/>
                    <a:pt x="85" y="49"/>
                    <a:pt x="85" y="62"/>
                  </a:cubicBezTo>
                  <a:cubicBezTo>
                    <a:pt x="85" y="75"/>
                    <a:pt x="76" y="85"/>
                    <a:pt x="62" y="85"/>
                  </a:cubicBezTo>
                  <a:cubicBezTo>
                    <a:pt x="48" y="85"/>
                    <a:pt x="38" y="75"/>
                    <a:pt x="38" y="62"/>
                  </a:cubicBez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57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나비없음_거버닝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3829009" y="768787"/>
            <a:ext cx="307873" cy="326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rtlCol="0" anchor="ctr"/>
          <a:lstStyle/>
          <a:p>
            <a:pPr algn="ctr" defTabSz="872563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6" r="11729"/>
          <a:stretch/>
        </p:blipFill>
        <p:spPr bwMode="auto">
          <a:xfrm flipH="1">
            <a:off x="0" y="-27384"/>
            <a:ext cx="9906000" cy="346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 userDrawn="1"/>
        </p:nvSpPr>
        <p:spPr bwMode="auto">
          <a:xfrm>
            <a:off x="6465168" y="3028983"/>
            <a:ext cx="2676845" cy="40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  <a:scene3d>
              <a:camera prst="orthographicFront"/>
              <a:lightRig rig="brightRoom" dir="tl"/>
            </a:scene3d>
            <a:sp3d extrusionH="5715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83957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600" b="1" dirty="0">
                <a:solidFill>
                  <a:srgbClr val="C00000"/>
                </a:solidFill>
                <a:latin typeface="+mn-ea"/>
                <a:ea typeface="+mn-ea"/>
              </a:rPr>
              <a:t>CONTENTS</a:t>
            </a:r>
            <a:endParaRPr kumimoji="1" lang="ko-KR" altLang="en-US" sz="26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12847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HOmole\Desktop\작업중\브로드밴드 표지\SS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" y="721"/>
            <a:ext cx="9902943" cy="685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980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나비_거버닝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4" y="0"/>
            <a:ext cx="990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33"/>
          <p:cNvSpPr>
            <a:spLocks noChangeArrowheads="1"/>
          </p:cNvSpPr>
          <p:nvPr userDrawn="1"/>
        </p:nvSpPr>
        <p:spPr bwMode="auto">
          <a:xfrm>
            <a:off x="4522788" y="6608328"/>
            <a:ext cx="8604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995627" latinLnBrk="0">
              <a:defRPr/>
            </a:pPr>
            <a:fld id="{2DEBB096-855E-4CFC-B3CF-C17C64DFCBCD}" type="slidenum">
              <a:rPr lang="en-US" altLang="ko-KR" sz="900" b="0" spc="-5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pPr algn="ctr" defTabSz="995627" latinLnBrk="0">
                <a:defRPr/>
              </a:pPr>
              <a:t>‹#›</a:t>
            </a:fld>
            <a:endParaRPr lang="en-US" altLang="ko-KR" sz="900" b="0" spc="-50" baseline="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4" name="그룹 20"/>
          <p:cNvGrpSpPr/>
          <p:nvPr userDrawn="1"/>
        </p:nvGrpSpPr>
        <p:grpSpPr>
          <a:xfrm>
            <a:off x="9099420" y="6570740"/>
            <a:ext cx="533530" cy="213674"/>
            <a:chOff x="4196916" y="3972164"/>
            <a:chExt cx="2020685" cy="809267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196916" y="4422545"/>
              <a:ext cx="243277" cy="352503"/>
            </a:xfrm>
            <a:custGeom>
              <a:avLst/>
              <a:gdLst>
                <a:gd name="T0" fmla="*/ 96 w 155"/>
                <a:gd name="T1" fmla="*/ 88 h 224"/>
                <a:gd name="T2" fmla="*/ 63 w 155"/>
                <a:gd name="T3" fmla="*/ 59 h 224"/>
                <a:gd name="T4" fmla="*/ 89 w 155"/>
                <a:gd name="T5" fmla="*/ 41 h 224"/>
                <a:gd name="T6" fmla="*/ 105 w 155"/>
                <a:gd name="T7" fmla="*/ 42 h 224"/>
                <a:gd name="T8" fmla="*/ 113 w 155"/>
                <a:gd name="T9" fmla="*/ 43 h 224"/>
                <a:gd name="T10" fmla="*/ 141 w 155"/>
                <a:gd name="T11" fmla="*/ 18 h 224"/>
                <a:gd name="T12" fmla="*/ 144 w 155"/>
                <a:gd name="T13" fmla="*/ 11 h 224"/>
                <a:gd name="T14" fmla="*/ 86 w 155"/>
                <a:gd name="T15" fmla="*/ 0 h 224"/>
                <a:gd name="T16" fmla="*/ 11 w 155"/>
                <a:gd name="T17" fmla="*/ 64 h 224"/>
                <a:gd name="T18" fmla="*/ 24 w 155"/>
                <a:gd name="T19" fmla="*/ 103 h 224"/>
                <a:gd name="T20" fmla="*/ 63 w 155"/>
                <a:gd name="T21" fmla="*/ 130 h 224"/>
                <a:gd name="T22" fmla="*/ 102 w 155"/>
                <a:gd name="T23" fmla="*/ 162 h 224"/>
                <a:gd name="T24" fmla="*/ 70 w 155"/>
                <a:gd name="T25" fmla="*/ 183 h 224"/>
                <a:gd name="T26" fmla="*/ 21 w 155"/>
                <a:gd name="T27" fmla="*/ 167 h 224"/>
                <a:gd name="T28" fmla="*/ 0 w 155"/>
                <a:gd name="T29" fmla="*/ 205 h 224"/>
                <a:gd name="T30" fmla="*/ 74 w 155"/>
                <a:gd name="T31" fmla="*/ 224 h 224"/>
                <a:gd name="T32" fmla="*/ 155 w 155"/>
                <a:gd name="T33" fmla="*/ 156 h 224"/>
                <a:gd name="T34" fmla="*/ 96 w 155"/>
                <a:gd name="T35" fmla="*/ 8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224">
                  <a:moveTo>
                    <a:pt x="96" y="88"/>
                  </a:moveTo>
                  <a:cubicBezTo>
                    <a:pt x="78" y="80"/>
                    <a:pt x="63" y="73"/>
                    <a:pt x="63" y="59"/>
                  </a:cubicBezTo>
                  <a:cubicBezTo>
                    <a:pt x="63" y="48"/>
                    <a:pt x="72" y="41"/>
                    <a:pt x="89" y="41"/>
                  </a:cubicBezTo>
                  <a:cubicBezTo>
                    <a:pt x="95" y="41"/>
                    <a:pt x="100" y="41"/>
                    <a:pt x="105" y="42"/>
                  </a:cubicBezTo>
                  <a:cubicBezTo>
                    <a:pt x="108" y="43"/>
                    <a:pt x="111" y="43"/>
                    <a:pt x="113" y="43"/>
                  </a:cubicBezTo>
                  <a:cubicBezTo>
                    <a:pt x="128" y="43"/>
                    <a:pt x="136" y="34"/>
                    <a:pt x="141" y="18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1" y="10"/>
                    <a:pt x="117" y="0"/>
                    <a:pt x="86" y="0"/>
                  </a:cubicBezTo>
                  <a:cubicBezTo>
                    <a:pt x="37" y="0"/>
                    <a:pt x="11" y="31"/>
                    <a:pt x="11" y="64"/>
                  </a:cubicBezTo>
                  <a:cubicBezTo>
                    <a:pt x="11" y="81"/>
                    <a:pt x="16" y="93"/>
                    <a:pt x="24" y="103"/>
                  </a:cubicBezTo>
                  <a:cubicBezTo>
                    <a:pt x="34" y="115"/>
                    <a:pt x="49" y="123"/>
                    <a:pt x="63" y="130"/>
                  </a:cubicBezTo>
                  <a:cubicBezTo>
                    <a:pt x="84" y="140"/>
                    <a:pt x="102" y="147"/>
                    <a:pt x="102" y="162"/>
                  </a:cubicBezTo>
                  <a:cubicBezTo>
                    <a:pt x="102" y="175"/>
                    <a:pt x="89" y="183"/>
                    <a:pt x="70" y="183"/>
                  </a:cubicBezTo>
                  <a:cubicBezTo>
                    <a:pt x="45" y="183"/>
                    <a:pt x="24" y="168"/>
                    <a:pt x="21" y="16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207"/>
                    <a:pt x="30" y="224"/>
                    <a:pt x="74" y="224"/>
                  </a:cubicBezTo>
                  <a:cubicBezTo>
                    <a:pt x="120" y="224"/>
                    <a:pt x="155" y="197"/>
                    <a:pt x="155" y="156"/>
                  </a:cubicBezTo>
                  <a:cubicBezTo>
                    <a:pt x="155" y="116"/>
                    <a:pt x="123" y="101"/>
                    <a:pt x="96" y="88"/>
                  </a:cubicBezTo>
                  <a:close/>
                </a:path>
              </a:pathLst>
            </a:custGeom>
            <a:solidFill>
              <a:srgbClr val="E31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4486295" y="4428928"/>
              <a:ext cx="284414" cy="342573"/>
            </a:xfrm>
            <a:custGeom>
              <a:avLst/>
              <a:gdLst>
                <a:gd name="T0" fmla="*/ 93 w 181"/>
                <a:gd name="T1" fmla="*/ 103 h 218"/>
                <a:gd name="T2" fmla="*/ 177 w 181"/>
                <a:gd name="T3" fmla="*/ 0 h 218"/>
                <a:gd name="T4" fmla="*/ 117 w 181"/>
                <a:gd name="T5" fmla="*/ 0 h 218"/>
                <a:gd name="T6" fmla="*/ 50 w 181"/>
                <a:gd name="T7" fmla="*/ 89 h 218"/>
                <a:gd name="T8" fmla="*/ 49 w 181"/>
                <a:gd name="T9" fmla="*/ 89 h 218"/>
                <a:gd name="T10" fmla="*/ 49 w 181"/>
                <a:gd name="T11" fmla="*/ 0 h 218"/>
                <a:gd name="T12" fmla="*/ 0 w 181"/>
                <a:gd name="T13" fmla="*/ 0 h 218"/>
                <a:gd name="T14" fmla="*/ 0 w 181"/>
                <a:gd name="T15" fmla="*/ 218 h 218"/>
                <a:gd name="T16" fmla="*/ 3 w 181"/>
                <a:gd name="T17" fmla="*/ 218 h 218"/>
                <a:gd name="T18" fmla="*/ 50 w 181"/>
                <a:gd name="T19" fmla="*/ 173 h 218"/>
                <a:gd name="T20" fmla="*/ 50 w 181"/>
                <a:gd name="T21" fmla="*/ 123 h 218"/>
                <a:gd name="T22" fmla="*/ 51 w 181"/>
                <a:gd name="T23" fmla="*/ 123 h 218"/>
                <a:gd name="T24" fmla="*/ 119 w 181"/>
                <a:gd name="T25" fmla="*/ 215 h 218"/>
                <a:gd name="T26" fmla="*/ 181 w 181"/>
                <a:gd name="T27" fmla="*/ 215 h 218"/>
                <a:gd name="T28" fmla="*/ 93 w 181"/>
                <a:gd name="T29" fmla="*/ 10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218">
                  <a:moveTo>
                    <a:pt x="93" y="103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3" y="218"/>
                    <a:pt x="3" y="218"/>
                    <a:pt x="3" y="218"/>
                  </a:cubicBezTo>
                  <a:cubicBezTo>
                    <a:pt x="24" y="218"/>
                    <a:pt x="50" y="208"/>
                    <a:pt x="50" y="17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119" y="215"/>
                    <a:pt x="119" y="215"/>
                    <a:pt x="119" y="215"/>
                  </a:cubicBezTo>
                  <a:cubicBezTo>
                    <a:pt x="181" y="215"/>
                    <a:pt x="181" y="215"/>
                    <a:pt x="181" y="215"/>
                  </a:cubicBezTo>
                  <a:lnTo>
                    <a:pt x="93" y="103"/>
                  </a:lnTo>
                  <a:close/>
                </a:path>
              </a:pathLst>
            </a:custGeom>
            <a:solidFill>
              <a:srgbClr val="E31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4689143" y="4062240"/>
              <a:ext cx="192919" cy="270229"/>
            </a:xfrm>
            <a:custGeom>
              <a:avLst/>
              <a:gdLst>
                <a:gd name="T0" fmla="*/ 51 w 123"/>
                <a:gd name="T1" fmla="*/ 0 h 172"/>
                <a:gd name="T2" fmla="*/ 8 w 123"/>
                <a:gd name="T3" fmla="*/ 47 h 172"/>
                <a:gd name="T4" fmla="*/ 29 w 123"/>
                <a:gd name="T5" fmla="*/ 120 h 172"/>
                <a:gd name="T6" fmla="*/ 0 w 123"/>
                <a:gd name="T7" fmla="*/ 171 h 172"/>
                <a:gd name="T8" fmla="*/ 20 w 123"/>
                <a:gd name="T9" fmla="*/ 171 h 172"/>
                <a:gd name="T10" fmla="*/ 45 w 123"/>
                <a:gd name="T11" fmla="*/ 172 h 172"/>
                <a:gd name="T12" fmla="*/ 123 w 123"/>
                <a:gd name="T13" fmla="*/ 77 h 172"/>
                <a:gd name="T14" fmla="*/ 51 w 123"/>
                <a:gd name="T1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172">
                  <a:moveTo>
                    <a:pt x="51" y="0"/>
                  </a:moveTo>
                  <a:cubicBezTo>
                    <a:pt x="33" y="3"/>
                    <a:pt x="8" y="19"/>
                    <a:pt x="8" y="47"/>
                  </a:cubicBezTo>
                  <a:cubicBezTo>
                    <a:pt x="8" y="72"/>
                    <a:pt x="29" y="87"/>
                    <a:pt x="29" y="120"/>
                  </a:cubicBezTo>
                  <a:cubicBezTo>
                    <a:pt x="29" y="145"/>
                    <a:pt x="15" y="162"/>
                    <a:pt x="0" y="171"/>
                  </a:cubicBezTo>
                  <a:cubicBezTo>
                    <a:pt x="6" y="171"/>
                    <a:pt x="13" y="171"/>
                    <a:pt x="20" y="171"/>
                  </a:cubicBezTo>
                  <a:cubicBezTo>
                    <a:pt x="35" y="171"/>
                    <a:pt x="44" y="172"/>
                    <a:pt x="45" y="172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01" y="44"/>
                    <a:pt x="76" y="19"/>
                    <a:pt x="51" y="0"/>
                  </a:cubicBezTo>
                  <a:close/>
                </a:path>
              </a:pathLst>
            </a:custGeom>
            <a:solidFill>
              <a:srgbClr val="E31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4816101" y="4183524"/>
              <a:ext cx="317749" cy="284414"/>
            </a:xfrm>
            <a:custGeom>
              <a:avLst/>
              <a:gdLst>
                <a:gd name="T0" fmla="*/ 35 w 202"/>
                <a:gd name="T1" fmla="*/ 181 h 181"/>
                <a:gd name="T2" fmla="*/ 47 w 202"/>
                <a:gd name="T3" fmla="*/ 116 h 181"/>
                <a:gd name="T4" fmla="*/ 84 w 202"/>
                <a:gd name="T5" fmla="*/ 76 h 181"/>
                <a:gd name="T6" fmla="*/ 109 w 202"/>
                <a:gd name="T7" fmla="*/ 77 h 181"/>
                <a:gd name="T8" fmla="*/ 202 w 202"/>
                <a:gd name="T9" fmla="*/ 51 h 181"/>
                <a:gd name="T10" fmla="*/ 42 w 202"/>
                <a:gd name="T11" fmla="*/ 0 h 181"/>
                <a:gd name="T12" fmla="*/ 0 w 202"/>
                <a:gd name="T13" fmla="*/ 116 h 181"/>
                <a:gd name="T14" fmla="*/ 14 w 202"/>
                <a:gd name="T15" fmla="*/ 136 h 181"/>
                <a:gd name="T16" fmla="*/ 35 w 202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181">
                  <a:moveTo>
                    <a:pt x="35" y="181"/>
                  </a:moveTo>
                  <a:cubicBezTo>
                    <a:pt x="45" y="165"/>
                    <a:pt x="46" y="141"/>
                    <a:pt x="47" y="116"/>
                  </a:cubicBezTo>
                  <a:cubicBezTo>
                    <a:pt x="48" y="93"/>
                    <a:pt x="53" y="76"/>
                    <a:pt x="84" y="76"/>
                  </a:cubicBezTo>
                  <a:cubicBezTo>
                    <a:pt x="90" y="76"/>
                    <a:pt x="97" y="77"/>
                    <a:pt x="109" y="77"/>
                  </a:cubicBezTo>
                  <a:cubicBezTo>
                    <a:pt x="154" y="77"/>
                    <a:pt x="183" y="61"/>
                    <a:pt x="202" y="51"/>
                  </a:cubicBezTo>
                  <a:cubicBezTo>
                    <a:pt x="164" y="27"/>
                    <a:pt x="110" y="2"/>
                    <a:pt x="42" y="0"/>
                  </a:cubicBezTo>
                  <a:cubicBezTo>
                    <a:pt x="37" y="12"/>
                    <a:pt x="3" y="108"/>
                    <a:pt x="0" y="116"/>
                  </a:cubicBezTo>
                  <a:cubicBezTo>
                    <a:pt x="0" y="116"/>
                    <a:pt x="7" y="123"/>
                    <a:pt x="14" y="136"/>
                  </a:cubicBezTo>
                  <a:cubicBezTo>
                    <a:pt x="25" y="154"/>
                    <a:pt x="31" y="169"/>
                    <a:pt x="35" y="181"/>
                  </a:cubicBezTo>
                  <a:close/>
                </a:path>
              </a:pathLst>
            </a:custGeom>
            <a:solidFill>
              <a:srgbClr val="E31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565022" y="3972164"/>
              <a:ext cx="186536" cy="371653"/>
            </a:xfrm>
            <a:custGeom>
              <a:avLst/>
              <a:gdLst>
                <a:gd name="T0" fmla="*/ 31 w 119"/>
                <a:gd name="T1" fmla="*/ 236 h 236"/>
                <a:gd name="T2" fmla="*/ 24 w 119"/>
                <a:gd name="T3" fmla="*/ 229 h 236"/>
                <a:gd name="T4" fmla="*/ 2 w 119"/>
                <a:gd name="T5" fmla="*/ 20 h 236"/>
                <a:gd name="T6" fmla="*/ 0 w 119"/>
                <a:gd name="T7" fmla="*/ 6 h 236"/>
                <a:gd name="T8" fmla="*/ 6 w 119"/>
                <a:gd name="T9" fmla="*/ 0 h 236"/>
                <a:gd name="T10" fmla="*/ 119 w 119"/>
                <a:gd name="T11" fmla="*/ 49 h 236"/>
                <a:gd name="T12" fmla="*/ 76 w 119"/>
                <a:gd name="T13" fmla="*/ 102 h 236"/>
                <a:gd name="T14" fmla="*/ 97 w 119"/>
                <a:gd name="T15" fmla="*/ 177 h 236"/>
                <a:gd name="T16" fmla="*/ 31 w 119"/>
                <a:gd name="T1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36">
                  <a:moveTo>
                    <a:pt x="31" y="236"/>
                  </a:moveTo>
                  <a:cubicBezTo>
                    <a:pt x="27" y="236"/>
                    <a:pt x="25" y="234"/>
                    <a:pt x="24" y="229"/>
                  </a:cubicBezTo>
                  <a:cubicBezTo>
                    <a:pt x="24" y="225"/>
                    <a:pt x="4" y="47"/>
                    <a:pt x="2" y="20"/>
                  </a:cubicBezTo>
                  <a:cubicBezTo>
                    <a:pt x="1" y="16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5" y="0"/>
                    <a:pt x="65" y="12"/>
                    <a:pt x="119" y="49"/>
                  </a:cubicBezTo>
                  <a:cubicBezTo>
                    <a:pt x="103" y="53"/>
                    <a:pt x="76" y="69"/>
                    <a:pt x="76" y="102"/>
                  </a:cubicBezTo>
                  <a:cubicBezTo>
                    <a:pt x="76" y="132"/>
                    <a:pt x="97" y="148"/>
                    <a:pt x="97" y="177"/>
                  </a:cubicBezTo>
                  <a:cubicBezTo>
                    <a:pt x="97" y="225"/>
                    <a:pt x="42" y="236"/>
                    <a:pt x="31" y="236"/>
                  </a:cubicBez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4879225" y="4274309"/>
              <a:ext cx="342573" cy="226964"/>
            </a:xfrm>
            <a:custGeom>
              <a:avLst/>
              <a:gdLst>
                <a:gd name="T0" fmla="*/ 0 w 218"/>
                <a:gd name="T1" fmla="*/ 135 h 144"/>
                <a:gd name="T2" fmla="*/ 2 w 218"/>
                <a:gd name="T3" fmla="*/ 141 h 144"/>
                <a:gd name="T4" fmla="*/ 7 w 218"/>
                <a:gd name="T5" fmla="*/ 144 h 144"/>
                <a:gd name="T6" fmla="*/ 11 w 218"/>
                <a:gd name="T7" fmla="*/ 143 h 144"/>
                <a:gd name="T8" fmla="*/ 202 w 218"/>
                <a:gd name="T9" fmla="*/ 54 h 144"/>
                <a:gd name="T10" fmla="*/ 215 w 218"/>
                <a:gd name="T11" fmla="*/ 48 h 144"/>
                <a:gd name="T12" fmla="*/ 218 w 218"/>
                <a:gd name="T13" fmla="*/ 43 h 144"/>
                <a:gd name="T14" fmla="*/ 217 w 218"/>
                <a:gd name="T15" fmla="*/ 39 h 144"/>
                <a:gd name="T16" fmla="*/ 172 w 218"/>
                <a:gd name="T17" fmla="*/ 0 h 144"/>
                <a:gd name="T18" fmla="*/ 70 w 218"/>
                <a:gd name="T19" fmla="*/ 29 h 144"/>
                <a:gd name="T20" fmla="*/ 48 w 218"/>
                <a:gd name="T21" fmla="*/ 28 h 144"/>
                <a:gd name="T22" fmla="*/ 17 w 218"/>
                <a:gd name="T23" fmla="*/ 59 h 144"/>
                <a:gd name="T24" fmla="*/ 17 w 218"/>
                <a:gd name="T25" fmla="*/ 74 h 144"/>
                <a:gd name="T26" fmla="*/ 0 w 218"/>
                <a:gd name="T27" fmla="*/ 13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44">
                  <a:moveTo>
                    <a:pt x="0" y="135"/>
                  </a:moveTo>
                  <a:cubicBezTo>
                    <a:pt x="0" y="138"/>
                    <a:pt x="1" y="139"/>
                    <a:pt x="2" y="141"/>
                  </a:cubicBezTo>
                  <a:cubicBezTo>
                    <a:pt x="3" y="143"/>
                    <a:pt x="5" y="144"/>
                    <a:pt x="7" y="144"/>
                  </a:cubicBezTo>
                  <a:cubicBezTo>
                    <a:pt x="8" y="144"/>
                    <a:pt x="10" y="143"/>
                    <a:pt x="11" y="143"/>
                  </a:cubicBezTo>
                  <a:cubicBezTo>
                    <a:pt x="15" y="141"/>
                    <a:pt x="178" y="65"/>
                    <a:pt x="202" y="54"/>
                  </a:cubicBezTo>
                  <a:cubicBezTo>
                    <a:pt x="206" y="52"/>
                    <a:pt x="212" y="49"/>
                    <a:pt x="215" y="48"/>
                  </a:cubicBezTo>
                  <a:cubicBezTo>
                    <a:pt x="217" y="46"/>
                    <a:pt x="218" y="45"/>
                    <a:pt x="218" y="43"/>
                  </a:cubicBezTo>
                  <a:cubicBezTo>
                    <a:pt x="218" y="42"/>
                    <a:pt x="218" y="40"/>
                    <a:pt x="217" y="39"/>
                  </a:cubicBezTo>
                  <a:cubicBezTo>
                    <a:pt x="214" y="34"/>
                    <a:pt x="198" y="18"/>
                    <a:pt x="172" y="0"/>
                  </a:cubicBezTo>
                  <a:cubicBezTo>
                    <a:pt x="151" y="11"/>
                    <a:pt x="119" y="29"/>
                    <a:pt x="70" y="29"/>
                  </a:cubicBezTo>
                  <a:cubicBezTo>
                    <a:pt x="58" y="29"/>
                    <a:pt x="56" y="28"/>
                    <a:pt x="48" y="28"/>
                  </a:cubicBezTo>
                  <a:cubicBezTo>
                    <a:pt x="24" y="28"/>
                    <a:pt x="18" y="38"/>
                    <a:pt x="17" y="59"/>
                  </a:cubicBezTo>
                  <a:cubicBezTo>
                    <a:pt x="17" y="63"/>
                    <a:pt x="17" y="68"/>
                    <a:pt x="17" y="74"/>
                  </a:cubicBezTo>
                  <a:cubicBezTo>
                    <a:pt x="16" y="93"/>
                    <a:pt x="14" y="118"/>
                    <a:pt x="0" y="135"/>
                  </a:cubicBez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5047320" y="4496308"/>
              <a:ext cx="250369" cy="140434"/>
            </a:xfrm>
            <a:custGeom>
              <a:avLst/>
              <a:gdLst>
                <a:gd name="T0" fmla="*/ 104 w 159"/>
                <a:gd name="T1" fmla="*/ 19 h 89"/>
                <a:gd name="T2" fmla="*/ 153 w 159"/>
                <a:gd name="T3" fmla="*/ 19 h 89"/>
                <a:gd name="T4" fmla="*/ 153 w 159"/>
                <a:gd name="T5" fmla="*/ 0 h 89"/>
                <a:gd name="T6" fmla="*/ 7 w 159"/>
                <a:gd name="T7" fmla="*/ 0 h 89"/>
                <a:gd name="T8" fmla="*/ 7 w 159"/>
                <a:gd name="T9" fmla="*/ 19 h 89"/>
                <a:gd name="T10" fmla="*/ 55 w 159"/>
                <a:gd name="T11" fmla="*/ 19 h 89"/>
                <a:gd name="T12" fmla="*/ 0 w 159"/>
                <a:gd name="T13" fmla="*/ 89 h 89"/>
                <a:gd name="T14" fmla="*/ 32 w 159"/>
                <a:gd name="T15" fmla="*/ 89 h 89"/>
                <a:gd name="T16" fmla="*/ 79 w 159"/>
                <a:gd name="T17" fmla="*/ 27 h 89"/>
                <a:gd name="T18" fmla="*/ 121 w 159"/>
                <a:gd name="T19" fmla="*/ 82 h 89"/>
                <a:gd name="T20" fmla="*/ 135 w 159"/>
                <a:gd name="T21" fmla="*/ 89 h 89"/>
                <a:gd name="T22" fmla="*/ 159 w 159"/>
                <a:gd name="T23" fmla="*/ 89 h 89"/>
                <a:gd name="T24" fmla="*/ 104 w 159"/>
                <a:gd name="T25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89">
                  <a:moveTo>
                    <a:pt x="104" y="19"/>
                  </a:moveTo>
                  <a:cubicBezTo>
                    <a:pt x="153" y="19"/>
                    <a:pt x="153" y="19"/>
                    <a:pt x="153" y="19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5" y="87"/>
                    <a:pt x="129" y="89"/>
                    <a:pt x="135" y="89"/>
                  </a:cubicBezTo>
                  <a:cubicBezTo>
                    <a:pt x="159" y="89"/>
                    <a:pt x="159" y="89"/>
                    <a:pt x="159" y="89"/>
                  </a:cubicBezTo>
                  <a:lnTo>
                    <a:pt x="104" y="19"/>
                  </a:ln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5035263" y="4662984"/>
              <a:ext cx="275193" cy="118447"/>
            </a:xfrm>
            <a:custGeom>
              <a:avLst/>
              <a:gdLst>
                <a:gd name="T0" fmla="*/ 175 w 175"/>
                <a:gd name="T1" fmla="*/ 0 h 75"/>
                <a:gd name="T2" fmla="*/ 0 w 175"/>
                <a:gd name="T3" fmla="*/ 0 h 75"/>
                <a:gd name="T4" fmla="*/ 0 w 175"/>
                <a:gd name="T5" fmla="*/ 18 h 75"/>
                <a:gd name="T6" fmla="*/ 74 w 175"/>
                <a:gd name="T7" fmla="*/ 18 h 75"/>
                <a:gd name="T8" fmla="*/ 74 w 175"/>
                <a:gd name="T9" fmla="*/ 75 h 75"/>
                <a:gd name="T10" fmla="*/ 81 w 175"/>
                <a:gd name="T11" fmla="*/ 75 h 75"/>
                <a:gd name="T12" fmla="*/ 101 w 175"/>
                <a:gd name="T13" fmla="*/ 56 h 75"/>
                <a:gd name="T14" fmla="*/ 101 w 175"/>
                <a:gd name="T15" fmla="*/ 18 h 75"/>
                <a:gd name="T16" fmla="*/ 175 w 175"/>
                <a:gd name="T17" fmla="*/ 18 h 75"/>
                <a:gd name="T18" fmla="*/ 175 w 175"/>
                <a:gd name="T1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75">
                  <a:moveTo>
                    <a:pt x="17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92" y="75"/>
                    <a:pt x="101" y="66"/>
                    <a:pt x="101" y="56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75" y="18"/>
                    <a:pt x="175" y="18"/>
                    <a:pt x="175" y="18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5936025" y="4496308"/>
              <a:ext cx="195047" cy="193628"/>
            </a:xfrm>
            <a:custGeom>
              <a:avLst/>
              <a:gdLst>
                <a:gd name="T0" fmla="*/ 55 w 124"/>
                <a:gd name="T1" fmla="*/ 0 h 123"/>
                <a:gd name="T2" fmla="*/ 44 w 124"/>
                <a:gd name="T3" fmla="*/ 8 h 123"/>
                <a:gd name="T4" fmla="*/ 0 w 124"/>
                <a:gd name="T5" fmla="*/ 123 h 123"/>
                <a:gd name="T6" fmla="*/ 28 w 124"/>
                <a:gd name="T7" fmla="*/ 123 h 123"/>
                <a:gd name="T8" fmla="*/ 63 w 124"/>
                <a:gd name="T9" fmla="*/ 29 h 123"/>
                <a:gd name="T10" fmla="*/ 94 w 124"/>
                <a:gd name="T11" fmla="*/ 115 h 123"/>
                <a:gd name="T12" fmla="*/ 105 w 124"/>
                <a:gd name="T13" fmla="*/ 123 h 123"/>
                <a:gd name="T14" fmla="*/ 124 w 124"/>
                <a:gd name="T15" fmla="*/ 123 h 123"/>
                <a:gd name="T16" fmla="*/ 76 w 124"/>
                <a:gd name="T17" fmla="*/ 0 h 123"/>
                <a:gd name="T18" fmla="*/ 55 w 124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3">
                  <a:moveTo>
                    <a:pt x="55" y="0"/>
                  </a:moveTo>
                  <a:cubicBezTo>
                    <a:pt x="51" y="0"/>
                    <a:pt x="47" y="3"/>
                    <a:pt x="44" y="8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96" y="120"/>
                    <a:pt x="100" y="122"/>
                    <a:pt x="105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6143838" y="4496308"/>
              <a:ext cx="73763" cy="270938"/>
            </a:xfrm>
            <a:custGeom>
              <a:avLst/>
              <a:gdLst>
                <a:gd name="T0" fmla="*/ 47 w 47"/>
                <a:gd name="T1" fmla="*/ 46 h 172"/>
                <a:gd name="T2" fmla="*/ 26 w 47"/>
                <a:gd name="T3" fmla="*/ 46 h 172"/>
                <a:gd name="T4" fmla="*/ 26 w 47"/>
                <a:gd name="T5" fmla="*/ 0 h 172"/>
                <a:gd name="T6" fmla="*/ 0 w 47"/>
                <a:gd name="T7" fmla="*/ 0 h 172"/>
                <a:gd name="T8" fmla="*/ 0 w 47"/>
                <a:gd name="T9" fmla="*/ 172 h 172"/>
                <a:gd name="T10" fmla="*/ 7 w 47"/>
                <a:gd name="T11" fmla="*/ 172 h 172"/>
                <a:gd name="T12" fmla="*/ 26 w 47"/>
                <a:gd name="T13" fmla="*/ 153 h 172"/>
                <a:gd name="T14" fmla="*/ 26 w 47"/>
                <a:gd name="T15" fmla="*/ 64 h 172"/>
                <a:gd name="T16" fmla="*/ 47 w 47"/>
                <a:gd name="T17" fmla="*/ 64 h 172"/>
                <a:gd name="T18" fmla="*/ 47 w 47"/>
                <a:gd name="T19" fmla="*/ 4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172">
                  <a:moveTo>
                    <a:pt x="47" y="46"/>
                  </a:moveTo>
                  <a:cubicBezTo>
                    <a:pt x="26" y="46"/>
                    <a:pt x="26" y="46"/>
                    <a:pt x="26" y="4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18" y="172"/>
                    <a:pt x="26" y="164"/>
                    <a:pt x="26" y="153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7" y="64"/>
                    <a:pt x="47" y="64"/>
                    <a:pt x="47" y="64"/>
                  </a:cubicBezTo>
                  <a:lnTo>
                    <a:pt x="47" y="46"/>
                  </a:ln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5335280" y="4496308"/>
              <a:ext cx="193629" cy="141852"/>
            </a:xfrm>
            <a:custGeom>
              <a:avLst/>
              <a:gdLst>
                <a:gd name="T0" fmla="*/ 93 w 123"/>
                <a:gd name="T1" fmla="*/ 82 h 90"/>
                <a:gd name="T2" fmla="*/ 104 w 123"/>
                <a:gd name="T3" fmla="*/ 90 h 90"/>
                <a:gd name="T4" fmla="*/ 123 w 123"/>
                <a:gd name="T5" fmla="*/ 90 h 90"/>
                <a:gd name="T6" fmla="*/ 75 w 123"/>
                <a:gd name="T7" fmla="*/ 0 h 90"/>
                <a:gd name="T8" fmla="*/ 54 w 123"/>
                <a:gd name="T9" fmla="*/ 0 h 90"/>
                <a:gd name="T10" fmla="*/ 43 w 123"/>
                <a:gd name="T11" fmla="*/ 8 h 90"/>
                <a:gd name="T12" fmla="*/ 0 w 123"/>
                <a:gd name="T13" fmla="*/ 90 h 90"/>
                <a:gd name="T14" fmla="*/ 27 w 123"/>
                <a:gd name="T15" fmla="*/ 90 h 90"/>
                <a:gd name="T16" fmla="*/ 62 w 123"/>
                <a:gd name="T17" fmla="*/ 24 h 90"/>
                <a:gd name="T18" fmla="*/ 93 w 123"/>
                <a:gd name="T19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90">
                  <a:moveTo>
                    <a:pt x="93" y="82"/>
                  </a:moveTo>
                  <a:cubicBezTo>
                    <a:pt x="95" y="87"/>
                    <a:pt x="100" y="90"/>
                    <a:pt x="104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6" y="3"/>
                    <a:pt x="43" y="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62" y="24"/>
                    <a:pt x="62" y="24"/>
                    <a:pt x="62" y="24"/>
                  </a:cubicBezTo>
                  <a:lnTo>
                    <a:pt x="93" y="82"/>
                  </a:ln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5379254" y="4665112"/>
              <a:ext cx="210651" cy="111354"/>
            </a:xfrm>
            <a:custGeom>
              <a:avLst/>
              <a:gdLst>
                <a:gd name="T0" fmla="*/ 0 w 134"/>
                <a:gd name="T1" fmla="*/ 0 h 71"/>
                <a:gd name="T2" fmla="*/ 0 w 134"/>
                <a:gd name="T3" fmla="*/ 18 h 71"/>
                <a:gd name="T4" fmla="*/ 107 w 134"/>
                <a:gd name="T5" fmla="*/ 18 h 71"/>
                <a:gd name="T6" fmla="*/ 107 w 134"/>
                <a:gd name="T7" fmla="*/ 71 h 71"/>
                <a:gd name="T8" fmla="*/ 114 w 134"/>
                <a:gd name="T9" fmla="*/ 71 h 71"/>
                <a:gd name="T10" fmla="*/ 134 w 134"/>
                <a:gd name="T11" fmla="*/ 52 h 71"/>
                <a:gd name="T12" fmla="*/ 134 w 134"/>
                <a:gd name="T13" fmla="*/ 0 h 71"/>
                <a:gd name="T14" fmla="*/ 0 w 134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71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4" y="71"/>
                    <a:pt x="114" y="71"/>
                    <a:pt x="114" y="71"/>
                  </a:cubicBezTo>
                  <a:cubicBezTo>
                    <a:pt x="125" y="71"/>
                    <a:pt x="134" y="62"/>
                    <a:pt x="134" y="52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5547349" y="4496308"/>
              <a:ext cx="42556" cy="154619"/>
            </a:xfrm>
            <a:prstGeom prst="rect">
              <a:avLst/>
            </a:pr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5857296" y="4496308"/>
              <a:ext cx="41137" cy="270938"/>
            </a:xfrm>
            <a:custGeom>
              <a:avLst/>
              <a:gdLst>
                <a:gd name="T0" fmla="*/ 26 w 26"/>
                <a:gd name="T1" fmla="*/ 0 h 172"/>
                <a:gd name="T2" fmla="*/ 26 w 26"/>
                <a:gd name="T3" fmla="*/ 153 h 172"/>
                <a:gd name="T4" fmla="*/ 7 w 26"/>
                <a:gd name="T5" fmla="*/ 172 h 172"/>
                <a:gd name="T6" fmla="*/ 0 w 26"/>
                <a:gd name="T7" fmla="*/ 172 h 172"/>
                <a:gd name="T8" fmla="*/ 0 w 26"/>
                <a:gd name="T9" fmla="*/ 0 h 172"/>
                <a:gd name="T10" fmla="*/ 26 w 26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72">
                  <a:moveTo>
                    <a:pt x="26" y="0"/>
                  </a:moveTo>
                  <a:cubicBezTo>
                    <a:pt x="26" y="153"/>
                    <a:pt x="26" y="153"/>
                    <a:pt x="26" y="153"/>
                  </a:cubicBezTo>
                  <a:cubicBezTo>
                    <a:pt x="26" y="164"/>
                    <a:pt x="17" y="172"/>
                    <a:pt x="7" y="172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auto">
            <a:xfrm>
              <a:off x="5646646" y="4489925"/>
              <a:ext cx="196466" cy="202849"/>
            </a:xfrm>
            <a:custGeom>
              <a:avLst/>
              <a:gdLst>
                <a:gd name="T0" fmla="*/ 76 w 125"/>
                <a:gd name="T1" fmla="*/ 111 h 129"/>
                <a:gd name="T2" fmla="*/ 76 w 125"/>
                <a:gd name="T3" fmla="*/ 101 h 129"/>
                <a:gd name="T4" fmla="*/ 112 w 125"/>
                <a:gd name="T5" fmla="*/ 62 h 129"/>
                <a:gd name="T6" fmla="*/ 94 w 125"/>
                <a:gd name="T7" fmla="*/ 31 h 129"/>
                <a:gd name="T8" fmla="*/ 117 w 125"/>
                <a:gd name="T9" fmla="*/ 31 h 129"/>
                <a:gd name="T10" fmla="*/ 117 w 125"/>
                <a:gd name="T11" fmla="*/ 13 h 129"/>
                <a:gd name="T12" fmla="*/ 76 w 125"/>
                <a:gd name="T13" fmla="*/ 13 h 129"/>
                <a:gd name="T14" fmla="*/ 76 w 125"/>
                <a:gd name="T15" fmla="*/ 0 h 129"/>
                <a:gd name="T16" fmla="*/ 48 w 125"/>
                <a:gd name="T17" fmla="*/ 0 h 129"/>
                <a:gd name="T18" fmla="*/ 48 w 125"/>
                <a:gd name="T19" fmla="*/ 13 h 129"/>
                <a:gd name="T20" fmla="*/ 6 w 125"/>
                <a:gd name="T21" fmla="*/ 13 h 129"/>
                <a:gd name="T22" fmla="*/ 6 w 125"/>
                <a:gd name="T23" fmla="*/ 31 h 129"/>
                <a:gd name="T24" fmla="*/ 30 w 125"/>
                <a:gd name="T25" fmla="*/ 31 h 129"/>
                <a:gd name="T26" fmla="*/ 12 w 125"/>
                <a:gd name="T27" fmla="*/ 62 h 129"/>
                <a:gd name="T28" fmla="*/ 48 w 125"/>
                <a:gd name="T29" fmla="*/ 101 h 129"/>
                <a:gd name="T30" fmla="*/ 48 w 125"/>
                <a:gd name="T31" fmla="*/ 111 h 129"/>
                <a:gd name="T32" fmla="*/ 0 w 125"/>
                <a:gd name="T33" fmla="*/ 111 h 129"/>
                <a:gd name="T34" fmla="*/ 0 w 125"/>
                <a:gd name="T35" fmla="*/ 129 h 129"/>
                <a:gd name="T36" fmla="*/ 125 w 125"/>
                <a:gd name="T37" fmla="*/ 129 h 129"/>
                <a:gd name="T38" fmla="*/ 125 w 125"/>
                <a:gd name="T39" fmla="*/ 111 h 129"/>
                <a:gd name="T40" fmla="*/ 76 w 125"/>
                <a:gd name="T41" fmla="*/ 111 h 129"/>
                <a:gd name="T42" fmla="*/ 38 w 125"/>
                <a:gd name="T43" fmla="*/ 62 h 129"/>
                <a:gd name="T44" fmla="*/ 62 w 125"/>
                <a:gd name="T45" fmla="*/ 39 h 129"/>
                <a:gd name="T46" fmla="*/ 85 w 125"/>
                <a:gd name="T47" fmla="*/ 62 h 129"/>
                <a:gd name="T48" fmla="*/ 62 w 125"/>
                <a:gd name="T49" fmla="*/ 85 h 129"/>
                <a:gd name="T50" fmla="*/ 38 w 125"/>
                <a:gd name="T51" fmla="*/ 6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29">
                  <a:moveTo>
                    <a:pt x="76" y="111"/>
                  </a:moveTo>
                  <a:cubicBezTo>
                    <a:pt x="76" y="101"/>
                    <a:pt x="76" y="101"/>
                    <a:pt x="76" y="101"/>
                  </a:cubicBezTo>
                  <a:cubicBezTo>
                    <a:pt x="97" y="96"/>
                    <a:pt x="112" y="81"/>
                    <a:pt x="112" y="62"/>
                  </a:cubicBezTo>
                  <a:cubicBezTo>
                    <a:pt x="112" y="50"/>
                    <a:pt x="105" y="39"/>
                    <a:pt x="94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18" y="39"/>
                    <a:pt x="12" y="50"/>
                    <a:pt x="12" y="62"/>
                  </a:cubicBezTo>
                  <a:cubicBezTo>
                    <a:pt x="12" y="81"/>
                    <a:pt x="26" y="96"/>
                    <a:pt x="48" y="101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25" y="129"/>
                    <a:pt x="125" y="129"/>
                    <a:pt x="125" y="129"/>
                  </a:cubicBezTo>
                  <a:cubicBezTo>
                    <a:pt x="125" y="111"/>
                    <a:pt x="125" y="111"/>
                    <a:pt x="125" y="111"/>
                  </a:cubicBezTo>
                  <a:lnTo>
                    <a:pt x="76" y="111"/>
                  </a:lnTo>
                  <a:close/>
                  <a:moveTo>
                    <a:pt x="38" y="62"/>
                  </a:moveTo>
                  <a:cubicBezTo>
                    <a:pt x="38" y="49"/>
                    <a:pt x="48" y="39"/>
                    <a:pt x="62" y="39"/>
                  </a:cubicBezTo>
                  <a:cubicBezTo>
                    <a:pt x="76" y="39"/>
                    <a:pt x="85" y="49"/>
                    <a:pt x="85" y="62"/>
                  </a:cubicBezTo>
                  <a:cubicBezTo>
                    <a:pt x="85" y="75"/>
                    <a:pt x="76" y="85"/>
                    <a:pt x="62" y="85"/>
                  </a:cubicBezTo>
                  <a:cubicBezTo>
                    <a:pt x="48" y="85"/>
                    <a:pt x="38" y="75"/>
                    <a:pt x="38" y="62"/>
                  </a:cubicBez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597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8588" y="188640"/>
            <a:ext cx="9648825" cy="360040"/>
          </a:xfrm>
          <a:noFill/>
        </p:spPr>
        <p:txBody>
          <a:bodyPr>
            <a:noAutofit/>
          </a:bodyPr>
          <a:lstStyle>
            <a:lvl1pPr>
              <a:defRPr sz="1800">
                <a:latin typeface="Cambria" panose="02040503050406030204" pitchFamily="18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슬라이드 번호 개체 틀 2"/>
          <p:cNvSpPr txBox="1">
            <a:spLocks/>
          </p:cNvSpPr>
          <p:nvPr userDrawn="1"/>
        </p:nvSpPr>
        <p:spPr>
          <a:xfrm>
            <a:off x="3797300" y="6597352"/>
            <a:ext cx="2311400" cy="21602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 lang="ko-KR"/>
            </a:defPPr>
            <a:lvl1pPr marL="0" algn="r" defTabSz="914287" rtl="0" eaLnBrk="1" latinLnBrk="1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+mn-ea"/>
                <a:cs typeface="+mn-cs"/>
              </a:defRPr>
            </a:lvl1pPr>
            <a:lvl2pPr marL="457144" algn="l" defTabSz="914287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7" algn="l" defTabSz="914287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7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3" algn="l" defTabSz="914287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914287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914287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914287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6" algn="l" defTabSz="914287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BF338F1-7BA8-4883-AA00-A587D1E26AFF}" type="slidenum">
              <a:rPr lang="ko-KR" altLang="en-US" i="1" smtClean="0">
                <a:solidFill>
                  <a:prstClr val="black">
                    <a:tint val="75000"/>
                  </a:prstClr>
                </a:solidFill>
                <a:latin typeface="Cambria" panose="02040503050406030204" pitchFamily="18" charset="0"/>
              </a:rPr>
              <a:pPr algn="ctr"/>
              <a:t>‹#›</a:t>
            </a:fld>
            <a:endParaRPr lang="ko-KR" altLang="en-US" i="1" dirty="0">
              <a:solidFill>
                <a:prstClr val="black">
                  <a:tint val="75000"/>
                </a:prst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>
          <a:xfrm>
            <a:off x="281786" y="764704"/>
            <a:ext cx="9359900" cy="735013"/>
          </a:xfrm>
        </p:spPr>
        <p:txBody>
          <a:bodyPr>
            <a:norm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sz="1600">
                <a:latin typeface="Cambria" panose="02040503050406030204" pitchFamily="18" charset="0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8" name="Line 13"/>
          <p:cNvSpPr>
            <a:spLocks noChangeShapeType="1"/>
          </p:cNvSpPr>
          <p:nvPr userDrawn="1"/>
        </p:nvSpPr>
        <p:spPr bwMode="auto">
          <a:xfrm>
            <a:off x="0" y="692696"/>
            <a:ext cx="9913939" cy="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latinLnBrk="0" hangingPunct="0">
              <a:buFontTx/>
              <a:buChar char="•"/>
              <a:defRPr/>
            </a:pPr>
            <a:endParaRPr lang="ko-KR" altLang="en-US" sz="900" dirty="0">
              <a:solidFill>
                <a:srgbClr val="000000"/>
              </a:solidFill>
              <a:latin typeface="HY그래픽M" pitchFamily="18" charset="-127"/>
              <a:ea typeface="HY그래픽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432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3"/>
          <p:cNvSpPr>
            <a:spLocks noChangeArrowheads="1"/>
          </p:cNvSpPr>
          <p:nvPr userDrawn="1"/>
        </p:nvSpPr>
        <p:spPr bwMode="auto">
          <a:xfrm>
            <a:off x="4522788" y="6608328"/>
            <a:ext cx="8604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995627" latinLnBrk="0">
              <a:defRPr/>
            </a:pPr>
            <a:fld id="{2DEBB096-855E-4CFC-B3CF-C17C64DFCBCD}" type="slidenum">
              <a:rPr lang="en-US" altLang="ko-KR" sz="900" b="0" spc="-5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pPr algn="ctr" defTabSz="995627" latinLnBrk="0">
                <a:defRPr/>
              </a:pPr>
              <a:t>‹#›</a:t>
            </a:fld>
            <a:endParaRPr lang="en-US" altLang="ko-KR" sz="900" b="0" spc="-50" baseline="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793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  <a:noFill/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4725144"/>
            <a:ext cx="6934200" cy="91365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480F-E31E-4142-8EA3-C44BCD0B861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76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8588" y="188640"/>
            <a:ext cx="9648825" cy="360040"/>
          </a:xfrm>
          <a:noFill/>
        </p:spPr>
        <p:txBody>
          <a:bodyPr>
            <a:noAutofit/>
          </a:bodyPr>
          <a:lstStyle>
            <a:lvl1pPr>
              <a:defRPr sz="1800">
                <a:latin typeface="Cambria" panose="02040503050406030204" pitchFamily="18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슬라이드 번호 개체 틀 2"/>
          <p:cNvSpPr txBox="1">
            <a:spLocks/>
          </p:cNvSpPr>
          <p:nvPr userDrawn="1"/>
        </p:nvSpPr>
        <p:spPr>
          <a:xfrm>
            <a:off x="3797300" y="6597352"/>
            <a:ext cx="2311400" cy="21602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 lang="ko-KR"/>
            </a:defPPr>
            <a:lvl1pPr marL="0" algn="r" defTabSz="914287" rtl="0" eaLnBrk="1" latinLnBrk="1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+mn-ea"/>
                <a:cs typeface="+mn-cs"/>
              </a:defRPr>
            </a:lvl1pPr>
            <a:lvl2pPr marL="457144" algn="l" defTabSz="914287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7" algn="l" defTabSz="914287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7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3" algn="l" defTabSz="914287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914287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914287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914287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6" algn="l" defTabSz="914287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BF338F1-7BA8-4883-AA00-A587D1E26AFF}" type="slidenum">
              <a:rPr lang="ko-KR" altLang="en-US" i="1" smtClean="0">
                <a:solidFill>
                  <a:prstClr val="black">
                    <a:tint val="75000"/>
                  </a:prstClr>
                </a:solidFill>
                <a:latin typeface="Cambria" panose="02040503050406030204" pitchFamily="18" charset="0"/>
              </a:rPr>
              <a:pPr algn="ctr"/>
              <a:t>‹#›</a:t>
            </a:fld>
            <a:endParaRPr lang="ko-KR" altLang="en-US" i="1" dirty="0">
              <a:solidFill>
                <a:prstClr val="black">
                  <a:tint val="75000"/>
                </a:prst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Line 13"/>
          <p:cNvSpPr>
            <a:spLocks noChangeShapeType="1"/>
          </p:cNvSpPr>
          <p:nvPr userDrawn="1"/>
        </p:nvSpPr>
        <p:spPr bwMode="auto">
          <a:xfrm>
            <a:off x="0" y="692696"/>
            <a:ext cx="9913939" cy="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latinLnBrk="0" hangingPunct="0">
              <a:buFontTx/>
              <a:buChar char="•"/>
              <a:defRPr/>
            </a:pPr>
            <a:endParaRPr lang="ko-KR" altLang="en-US" sz="900" dirty="0">
              <a:solidFill>
                <a:srgbClr val="000000"/>
              </a:solidFill>
              <a:latin typeface="HY그래픽M" pitchFamily="18" charset="-127"/>
              <a:ea typeface="HY그래픽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8521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8588" y="188640"/>
            <a:ext cx="9648825" cy="360040"/>
          </a:xfrm>
          <a:noFill/>
        </p:spPr>
        <p:txBody>
          <a:bodyPr>
            <a:noAutofit/>
          </a:bodyPr>
          <a:lstStyle>
            <a:lvl1pPr>
              <a:defRPr sz="1800">
                <a:latin typeface="Cambria" panose="02040503050406030204" pitchFamily="18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슬라이드 번호 개체 틀 2"/>
          <p:cNvSpPr txBox="1">
            <a:spLocks/>
          </p:cNvSpPr>
          <p:nvPr userDrawn="1"/>
        </p:nvSpPr>
        <p:spPr>
          <a:xfrm>
            <a:off x="3797300" y="6597352"/>
            <a:ext cx="2311400" cy="21602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 lang="ko-KR"/>
            </a:defPPr>
            <a:lvl1pPr marL="0" algn="r" defTabSz="914287" rtl="0" eaLnBrk="1" latinLnBrk="1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+mn-ea"/>
                <a:cs typeface="+mn-cs"/>
              </a:defRPr>
            </a:lvl1pPr>
            <a:lvl2pPr marL="457144" algn="l" defTabSz="914287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7" algn="l" defTabSz="914287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7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3" algn="l" defTabSz="914287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914287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914287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914287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6" algn="l" defTabSz="914287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BF338F1-7BA8-4883-AA00-A587D1E26AFF}" type="slidenum">
              <a:rPr lang="ko-KR" altLang="en-US" i="1" smtClean="0">
                <a:solidFill>
                  <a:prstClr val="black">
                    <a:tint val="75000"/>
                  </a:prstClr>
                </a:solidFill>
                <a:latin typeface="Cambria" panose="02040503050406030204" pitchFamily="18" charset="0"/>
              </a:rPr>
              <a:pPr algn="ctr"/>
              <a:t>‹#›</a:t>
            </a:fld>
            <a:endParaRPr lang="ko-KR" altLang="en-US" i="1" dirty="0">
              <a:solidFill>
                <a:prstClr val="black">
                  <a:tint val="75000"/>
                </a:prst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>
          <a:xfrm>
            <a:off x="281786" y="764704"/>
            <a:ext cx="9359900" cy="735013"/>
          </a:xfrm>
        </p:spPr>
        <p:txBody>
          <a:bodyPr>
            <a:norm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sz="1600">
                <a:latin typeface="Cambria" panose="02040503050406030204" pitchFamily="18" charset="0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8" name="Line 13"/>
          <p:cNvSpPr>
            <a:spLocks noChangeShapeType="1"/>
          </p:cNvSpPr>
          <p:nvPr userDrawn="1"/>
        </p:nvSpPr>
        <p:spPr bwMode="auto">
          <a:xfrm>
            <a:off x="0" y="692696"/>
            <a:ext cx="9913939" cy="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latinLnBrk="0" hangingPunct="0">
              <a:buFontTx/>
              <a:buChar char="•"/>
              <a:defRPr/>
            </a:pPr>
            <a:endParaRPr lang="ko-KR" altLang="en-US" sz="900" dirty="0">
              <a:solidFill>
                <a:srgbClr val="000000"/>
              </a:solidFill>
              <a:latin typeface="HY그래픽M" pitchFamily="18" charset="-127"/>
              <a:ea typeface="HY그래픽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3419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45BBF-6DB3-4779-A9E9-9DD1CE6BA888}" type="datetimeFigureOut">
              <a:rPr lang="ko-KR" altLang="en-US" smtClean="0"/>
              <a:t>2019-02-17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5169F-1975-416C-86F5-F19A8A8A5A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919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4" r:id="rId2"/>
    <p:sldLayoutId id="2147483673" r:id="rId3"/>
    <p:sldLayoutId id="2147483675" r:id="rId4"/>
    <p:sldLayoutId id="2147483676" r:id="rId5"/>
    <p:sldLayoutId id="2147483677" r:id="rId6"/>
  </p:sldLayoutIdLst>
  <p:txStyles>
    <p:titleStyle>
      <a:lvl1pPr algn="l" defTabSz="742950" rtl="0" eaLnBrk="1" latinLnBrk="1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1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28588" y="116632"/>
            <a:ext cx="9648825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8588" y="548680"/>
            <a:ext cx="9648825" cy="5976664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21320" y="6597353"/>
            <a:ext cx="2311400" cy="21602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509606DF-0707-4B28-A7DB-A7DDD2F50A8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597353"/>
            <a:ext cx="3136900" cy="21602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66136" y="6597353"/>
            <a:ext cx="2311400" cy="21602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ABF338F1-7BA8-4883-AA00-A587D1E26AF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8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71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287" rtl="0" eaLnBrk="1" latinLnBrk="1" hangingPunct="1">
        <a:spcBef>
          <a:spcPct val="0"/>
        </a:spcBef>
        <a:buNone/>
        <a:defRPr sz="1400" b="1" kern="1200">
          <a:solidFill>
            <a:schemeClr val="tx1"/>
          </a:solidFill>
          <a:latin typeface="맑은 고딕" panose="020B0503020000020004" pitchFamily="50" charset="-127"/>
          <a:ea typeface="+mj-ea"/>
          <a:cs typeface="+mj-cs"/>
        </a:defRPr>
      </a:lvl1pPr>
    </p:titleStyle>
    <p:bodyStyle>
      <a:lvl1pPr marL="180953" indent="-180953" algn="l" defTabSz="914287" rtl="0" eaLnBrk="1" latinLnBrk="1" hangingPunct="1">
        <a:spcBef>
          <a:spcPct val="20000"/>
        </a:spcBef>
        <a:buFont typeface="Arial" panose="020B0604020202020204" pitchFamily="34" charset="0"/>
        <a:buChar char="•"/>
        <a:defRPr sz="1300" b="1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1pPr>
      <a:lvl2pPr marL="361905" indent="-180953" algn="l" defTabSz="914287" rtl="0" eaLnBrk="1" latinLnBrk="1" hangingPunct="1">
        <a:spcBef>
          <a:spcPct val="20000"/>
        </a:spcBef>
        <a:buFont typeface="Arial" panose="020B0604020202020204" pitchFamily="34" charset="0"/>
        <a:buChar char="–"/>
        <a:defRPr sz="1300" b="1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2pPr>
      <a:lvl3pPr marL="542858" indent="-180953" algn="l" defTabSz="914287" rtl="0" eaLnBrk="1" latinLnBrk="1" hangingPunct="1">
        <a:spcBef>
          <a:spcPct val="20000"/>
        </a:spcBef>
        <a:buFont typeface="Arial" panose="020B0604020202020204" pitchFamily="34" charset="0"/>
        <a:buChar char="•"/>
        <a:defRPr sz="1300" b="1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3pPr>
      <a:lvl4pPr marL="712700" indent="-169842" algn="l" defTabSz="914287" rtl="0" eaLnBrk="1" latinLnBrk="1" hangingPunct="1">
        <a:spcBef>
          <a:spcPct val="20000"/>
        </a:spcBef>
        <a:buFont typeface="Arial" panose="020B0604020202020204" pitchFamily="34" charset="0"/>
        <a:buChar char="–"/>
        <a:defRPr sz="1300" b="1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4pPr>
      <a:lvl5pPr marL="893652" indent="-180953" algn="l" defTabSz="914287" rtl="0" eaLnBrk="1" latinLnBrk="1" hangingPunct="1">
        <a:spcBef>
          <a:spcPct val="20000"/>
        </a:spcBef>
        <a:buFont typeface="Arial" panose="020B0604020202020204" pitchFamily="34" charset="0"/>
        <a:buChar char="»"/>
        <a:defRPr sz="1300" b="1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5pPr>
      <a:lvl6pPr marL="2514289" indent="-228572" algn="l" defTabSz="914287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1" indent="-228572" algn="l" defTabSz="914287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5" indent="-228572" algn="l" defTabSz="914287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2" algn="l" defTabSz="914287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91428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91428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0" algn="l" defTabSz="91428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3" algn="l" defTabSz="91428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6" algn="l" defTabSz="91428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google.co.kr/url?sa=i&amp;rct=j&amp;q=&amp;esrc=s&amp;source=images&amp;cd=&amp;cad=rja&amp;uact=8&amp;ved=0ahUKEwiwnZfUybrNAhVIupQKHbBwBxoQjRwIBw&amp;url=https://kmug.co.kr/board/zboard.php?id%3Dsoftware%26page%3D338%26sn1%3D%26divpage%3D2%26category%3D3%26sn%3Doff%26ss%3Don%26sc%3Doff%26select_arrange%3Dheadnum%26desc%3Dasc%26no%3D25319&amp;psig=AFQjCNH50qxqcJOuawIQQl4RLsgNK8fK8g&amp;ust=1466648257870509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google.co.kr/url?sa=i&amp;rct=j&amp;q=&amp;esrc=s&amp;source=images&amp;cd=&amp;cad=rja&amp;uact=8&amp;ved=0ahUKEwiwnZfUybrNAhVIupQKHbBwBxoQjRwIBw&amp;url=https://kmug.co.kr/board/zboard.php?id%3Dsoftware%26page%3D338%26sn1%3D%26divpage%3D2%26category%3D3%26sn%3Doff%26ss%3Don%26sc%3Doff%26select_arrange%3Dheadnum%26desc%3Dasc%26no%3D25319&amp;psig=AFQjCNH50qxqcJOuawIQQl4RLsgNK8fK8g&amp;ust=1466648257870509" TargetMode="Externa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5.jpe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29.png"/><Relationship Id="rId9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5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11" Type="http://schemas.openxmlformats.org/officeDocument/2006/relationships/image" Target="../media/image63.png"/><Relationship Id="rId5" Type="http://schemas.openxmlformats.org/officeDocument/2006/relationships/image" Target="../media/image59.png"/><Relationship Id="rId15" Type="http://schemas.openxmlformats.org/officeDocument/2006/relationships/image" Target="../media/image67.png"/><Relationship Id="rId10" Type="http://schemas.openxmlformats.org/officeDocument/2006/relationships/image" Target="../media/image52.png"/><Relationship Id="rId4" Type="http://schemas.openxmlformats.org/officeDocument/2006/relationships/image" Target="../media/image58.png"/><Relationship Id="rId9" Type="http://schemas.microsoft.com/office/2007/relationships/hdphoto" Target="../media/hdphoto1.wdp"/><Relationship Id="rId1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381005" y="940986"/>
            <a:ext cx="326608" cy="1745064"/>
          </a:xfrm>
          <a:prstGeom prst="rect">
            <a:avLst/>
          </a:prstGeom>
          <a:solidFill>
            <a:srgbClr val="F200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2563"/>
            <a:endParaRPr lang="ko-KR" altLang="en-US">
              <a:solidFill>
                <a:prstClr val="white"/>
              </a:solidFill>
              <a:latin typeface="Rix모던고딕 B" panose="02020603020101020101" pitchFamily="18" charset="-127"/>
              <a:ea typeface="Rix모던고딕 B" panose="02020603020101020101" pitchFamily="18" charset="-127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 bwMode="auto">
          <a:xfrm>
            <a:off x="766539" y="1092915"/>
            <a:ext cx="8839293" cy="1513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defTabSz="735751">
              <a:lnSpc>
                <a:spcPts val="4900"/>
              </a:lnSpc>
              <a:spcAft>
                <a:spcPts val="1200"/>
              </a:spcAft>
              <a:tabLst>
                <a:tab pos="2337052" algn="l"/>
              </a:tabLst>
              <a:defRPr/>
            </a:pPr>
            <a:r>
              <a:rPr lang="ko-KR" altLang="en-US" spc="-25" dirty="0" smtClean="0">
                <a:gradFill flip="none" rotWithShape="1">
                  <a:gsLst>
                    <a:gs pos="0">
                      <a:srgbClr val="F58025"/>
                    </a:gs>
                    <a:gs pos="45000">
                      <a:srgbClr val="F58025"/>
                    </a:gs>
                    <a:gs pos="71000">
                      <a:srgbClr val="E62B34"/>
                    </a:gs>
                    <a:gs pos="100000">
                      <a:srgbClr val="E31837"/>
                    </a:gs>
                  </a:gsLst>
                  <a:lin ang="0" scaled="1"/>
                  <a:tileRect/>
                </a:gradFill>
                <a:latin typeface="+mn-ea"/>
                <a:ea typeface="+mn-ea"/>
              </a:rPr>
              <a:t>컨테이너기반의 </a:t>
            </a:r>
            <a:endParaRPr lang="en-US" altLang="ko-KR" spc="-25" dirty="0">
              <a:gradFill flip="none" rotWithShape="1">
                <a:gsLst>
                  <a:gs pos="0">
                    <a:srgbClr val="F58025"/>
                  </a:gs>
                  <a:gs pos="45000">
                    <a:srgbClr val="F58025"/>
                  </a:gs>
                  <a:gs pos="71000">
                    <a:srgbClr val="E62B34"/>
                  </a:gs>
                  <a:gs pos="100000">
                    <a:srgbClr val="E31837"/>
                  </a:gs>
                </a:gsLst>
                <a:lin ang="0" scaled="1"/>
                <a:tileRect/>
              </a:gradFill>
              <a:latin typeface="+mn-ea"/>
              <a:ea typeface="+mn-ea"/>
            </a:endParaRPr>
          </a:p>
          <a:p>
            <a:pPr defTabSz="735751">
              <a:lnSpc>
                <a:spcPts val="4900"/>
              </a:lnSpc>
              <a:spcAft>
                <a:spcPts val="1200"/>
              </a:spcAft>
              <a:tabLst>
                <a:tab pos="2337052" algn="l"/>
              </a:tabLst>
              <a:defRPr/>
            </a:pPr>
            <a:r>
              <a:rPr lang="ko-KR" altLang="en-US" spc="-25" dirty="0" err="1" smtClean="0">
                <a:gradFill flip="none" rotWithShape="1">
                  <a:gsLst>
                    <a:gs pos="0">
                      <a:srgbClr val="F58025"/>
                    </a:gs>
                    <a:gs pos="45000">
                      <a:srgbClr val="F58025"/>
                    </a:gs>
                    <a:gs pos="71000">
                      <a:srgbClr val="E62B34"/>
                    </a:gs>
                    <a:gs pos="100000">
                      <a:srgbClr val="E31837"/>
                    </a:gs>
                  </a:gsLst>
                  <a:lin ang="0" scaled="1"/>
                  <a:tileRect/>
                </a:gradFill>
                <a:latin typeface="+mn-ea"/>
                <a:ea typeface="+mn-ea"/>
              </a:rPr>
              <a:t>클라우드</a:t>
            </a:r>
            <a:r>
              <a:rPr lang="ko-KR" altLang="en-US" spc="-25" dirty="0" smtClean="0">
                <a:gradFill flip="none" rotWithShape="1">
                  <a:gsLst>
                    <a:gs pos="0">
                      <a:srgbClr val="F58025"/>
                    </a:gs>
                    <a:gs pos="45000">
                      <a:srgbClr val="F58025"/>
                    </a:gs>
                    <a:gs pos="71000">
                      <a:srgbClr val="E62B34"/>
                    </a:gs>
                    <a:gs pos="100000">
                      <a:srgbClr val="E31837"/>
                    </a:gs>
                  </a:gsLst>
                  <a:lin ang="0" scaled="1"/>
                  <a:tileRect/>
                </a:gradFill>
                <a:latin typeface="+mn-ea"/>
                <a:ea typeface="+mn-ea"/>
              </a:rPr>
              <a:t> 환경 변화</a:t>
            </a:r>
            <a:endParaRPr lang="en-US" altLang="ko-KR" spc="-25" dirty="0">
              <a:gradFill flip="none" rotWithShape="1">
                <a:gsLst>
                  <a:gs pos="0">
                    <a:srgbClr val="F58025"/>
                  </a:gs>
                  <a:gs pos="45000">
                    <a:srgbClr val="F58025"/>
                  </a:gs>
                  <a:gs pos="71000">
                    <a:srgbClr val="E62B34"/>
                  </a:gs>
                  <a:gs pos="100000">
                    <a:srgbClr val="E31837"/>
                  </a:gs>
                </a:gsLst>
                <a:lin ang="0" scaled="1"/>
                <a:tileRect/>
              </a:gradFill>
              <a:latin typeface="+mn-ea"/>
              <a:ea typeface="+mn-ea"/>
            </a:endParaRPr>
          </a:p>
        </p:txBody>
      </p:sp>
      <p:grpSp>
        <p:nvGrpSpPr>
          <p:cNvPr id="8" name="그룹 7"/>
          <p:cNvGrpSpPr>
            <a:grpSpLocks noChangeAspect="1"/>
          </p:cNvGrpSpPr>
          <p:nvPr/>
        </p:nvGrpSpPr>
        <p:grpSpPr>
          <a:xfrm>
            <a:off x="8625408" y="6309368"/>
            <a:ext cx="1078675" cy="432000"/>
            <a:chOff x="4196916" y="3972164"/>
            <a:chExt cx="2020685" cy="809267"/>
          </a:xfrm>
        </p:grpSpPr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4196916" y="4422545"/>
              <a:ext cx="243277" cy="352503"/>
            </a:xfrm>
            <a:custGeom>
              <a:avLst/>
              <a:gdLst>
                <a:gd name="T0" fmla="*/ 96 w 155"/>
                <a:gd name="T1" fmla="*/ 88 h 224"/>
                <a:gd name="T2" fmla="*/ 63 w 155"/>
                <a:gd name="T3" fmla="*/ 59 h 224"/>
                <a:gd name="T4" fmla="*/ 89 w 155"/>
                <a:gd name="T5" fmla="*/ 41 h 224"/>
                <a:gd name="T6" fmla="*/ 105 w 155"/>
                <a:gd name="T7" fmla="*/ 42 h 224"/>
                <a:gd name="T8" fmla="*/ 113 w 155"/>
                <a:gd name="T9" fmla="*/ 43 h 224"/>
                <a:gd name="T10" fmla="*/ 141 w 155"/>
                <a:gd name="T11" fmla="*/ 18 h 224"/>
                <a:gd name="T12" fmla="*/ 144 w 155"/>
                <a:gd name="T13" fmla="*/ 11 h 224"/>
                <a:gd name="T14" fmla="*/ 86 w 155"/>
                <a:gd name="T15" fmla="*/ 0 h 224"/>
                <a:gd name="T16" fmla="*/ 11 w 155"/>
                <a:gd name="T17" fmla="*/ 64 h 224"/>
                <a:gd name="T18" fmla="*/ 24 w 155"/>
                <a:gd name="T19" fmla="*/ 103 h 224"/>
                <a:gd name="T20" fmla="*/ 63 w 155"/>
                <a:gd name="T21" fmla="*/ 130 h 224"/>
                <a:gd name="T22" fmla="*/ 102 w 155"/>
                <a:gd name="T23" fmla="*/ 162 h 224"/>
                <a:gd name="T24" fmla="*/ 70 w 155"/>
                <a:gd name="T25" fmla="*/ 183 h 224"/>
                <a:gd name="T26" fmla="*/ 21 w 155"/>
                <a:gd name="T27" fmla="*/ 167 h 224"/>
                <a:gd name="T28" fmla="*/ 0 w 155"/>
                <a:gd name="T29" fmla="*/ 205 h 224"/>
                <a:gd name="T30" fmla="*/ 74 w 155"/>
                <a:gd name="T31" fmla="*/ 224 h 224"/>
                <a:gd name="T32" fmla="*/ 155 w 155"/>
                <a:gd name="T33" fmla="*/ 156 h 224"/>
                <a:gd name="T34" fmla="*/ 96 w 155"/>
                <a:gd name="T35" fmla="*/ 8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224">
                  <a:moveTo>
                    <a:pt x="96" y="88"/>
                  </a:moveTo>
                  <a:cubicBezTo>
                    <a:pt x="78" y="80"/>
                    <a:pt x="63" y="73"/>
                    <a:pt x="63" y="59"/>
                  </a:cubicBezTo>
                  <a:cubicBezTo>
                    <a:pt x="63" y="48"/>
                    <a:pt x="72" y="41"/>
                    <a:pt x="89" y="41"/>
                  </a:cubicBezTo>
                  <a:cubicBezTo>
                    <a:pt x="95" y="41"/>
                    <a:pt x="100" y="41"/>
                    <a:pt x="105" y="42"/>
                  </a:cubicBezTo>
                  <a:cubicBezTo>
                    <a:pt x="108" y="43"/>
                    <a:pt x="111" y="43"/>
                    <a:pt x="113" y="43"/>
                  </a:cubicBezTo>
                  <a:cubicBezTo>
                    <a:pt x="128" y="43"/>
                    <a:pt x="136" y="34"/>
                    <a:pt x="141" y="18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1" y="10"/>
                    <a:pt x="117" y="0"/>
                    <a:pt x="86" y="0"/>
                  </a:cubicBezTo>
                  <a:cubicBezTo>
                    <a:pt x="37" y="0"/>
                    <a:pt x="11" y="31"/>
                    <a:pt x="11" y="64"/>
                  </a:cubicBezTo>
                  <a:cubicBezTo>
                    <a:pt x="11" y="81"/>
                    <a:pt x="16" y="93"/>
                    <a:pt x="24" y="103"/>
                  </a:cubicBezTo>
                  <a:cubicBezTo>
                    <a:pt x="34" y="115"/>
                    <a:pt x="49" y="123"/>
                    <a:pt x="63" y="130"/>
                  </a:cubicBezTo>
                  <a:cubicBezTo>
                    <a:pt x="84" y="140"/>
                    <a:pt x="102" y="147"/>
                    <a:pt x="102" y="162"/>
                  </a:cubicBezTo>
                  <a:cubicBezTo>
                    <a:pt x="102" y="175"/>
                    <a:pt x="89" y="183"/>
                    <a:pt x="70" y="183"/>
                  </a:cubicBezTo>
                  <a:cubicBezTo>
                    <a:pt x="45" y="183"/>
                    <a:pt x="24" y="168"/>
                    <a:pt x="21" y="16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207"/>
                    <a:pt x="30" y="224"/>
                    <a:pt x="74" y="224"/>
                  </a:cubicBezTo>
                  <a:cubicBezTo>
                    <a:pt x="120" y="224"/>
                    <a:pt x="155" y="197"/>
                    <a:pt x="155" y="156"/>
                  </a:cubicBezTo>
                  <a:cubicBezTo>
                    <a:pt x="155" y="116"/>
                    <a:pt x="123" y="101"/>
                    <a:pt x="96" y="88"/>
                  </a:cubicBezTo>
                  <a:close/>
                </a:path>
              </a:pathLst>
            </a:custGeom>
            <a:solidFill>
              <a:srgbClr val="E31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486295" y="4428928"/>
              <a:ext cx="284414" cy="342573"/>
            </a:xfrm>
            <a:custGeom>
              <a:avLst/>
              <a:gdLst>
                <a:gd name="T0" fmla="*/ 93 w 181"/>
                <a:gd name="T1" fmla="*/ 103 h 218"/>
                <a:gd name="T2" fmla="*/ 177 w 181"/>
                <a:gd name="T3" fmla="*/ 0 h 218"/>
                <a:gd name="T4" fmla="*/ 117 w 181"/>
                <a:gd name="T5" fmla="*/ 0 h 218"/>
                <a:gd name="T6" fmla="*/ 50 w 181"/>
                <a:gd name="T7" fmla="*/ 89 h 218"/>
                <a:gd name="T8" fmla="*/ 49 w 181"/>
                <a:gd name="T9" fmla="*/ 89 h 218"/>
                <a:gd name="T10" fmla="*/ 49 w 181"/>
                <a:gd name="T11" fmla="*/ 0 h 218"/>
                <a:gd name="T12" fmla="*/ 0 w 181"/>
                <a:gd name="T13" fmla="*/ 0 h 218"/>
                <a:gd name="T14" fmla="*/ 0 w 181"/>
                <a:gd name="T15" fmla="*/ 218 h 218"/>
                <a:gd name="T16" fmla="*/ 3 w 181"/>
                <a:gd name="T17" fmla="*/ 218 h 218"/>
                <a:gd name="T18" fmla="*/ 50 w 181"/>
                <a:gd name="T19" fmla="*/ 173 h 218"/>
                <a:gd name="T20" fmla="*/ 50 w 181"/>
                <a:gd name="T21" fmla="*/ 123 h 218"/>
                <a:gd name="T22" fmla="*/ 51 w 181"/>
                <a:gd name="T23" fmla="*/ 123 h 218"/>
                <a:gd name="T24" fmla="*/ 119 w 181"/>
                <a:gd name="T25" fmla="*/ 215 h 218"/>
                <a:gd name="T26" fmla="*/ 181 w 181"/>
                <a:gd name="T27" fmla="*/ 215 h 218"/>
                <a:gd name="T28" fmla="*/ 93 w 181"/>
                <a:gd name="T29" fmla="*/ 10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218">
                  <a:moveTo>
                    <a:pt x="93" y="103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3" y="218"/>
                    <a:pt x="3" y="218"/>
                    <a:pt x="3" y="218"/>
                  </a:cubicBezTo>
                  <a:cubicBezTo>
                    <a:pt x="24" y="218"/>
                    <a:pt x="50" y="208"/>
                    <a:pt x="50" y="17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119" y="215"/>
                    <a:pt x="119" y="215"/>
                    <a:pt x="119" y="215"/>
                  </a:cubicBezTo>
                  <a:cubicBezTo>
                    <a:pt x="181" y="215"/>
                    <a:pt x="181" y="215"/>
                    <a:pt x="181" y="215"/>
                  </a:cubicBezTo>
                  <a:lnTo>
                    <a:pt x="93" y="103"/>
                  </a:lnTo>
                  <a:close/>
                </a:path>
              </a:pathLst>
            </a:custGeom>
            <a:solidFill>
              <a:srgbClr val="E31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4689143" y="4062240"/>
              <a:ext cx="192919" cy="270229"/>
            </a:xfrm>
            <a:custGeom>
              <a:avLst/>
              <a:gdLst>
                <a:gd name="T0" fmla="*/ 51 w 123"/>
                <a:gd name="T1" fmla="*/ 0 h 172"/>
                <a:gd name="T2" fmla="*/ 8 w 123"/>
                <a:gd name="T3" fmla="*/ 47 h 172"/>
                <a:gd name="T4" fmla="*/ 29 w 123"/>
                <a:gd name="T5" fmla="*/ 120 h 172"/>
                <a:gd name="T6" fmla="*/ 0 w 123"/>
                <a:gd name="T7" fmla="*/ 171 h 172"/>
                <a:gd name="T8" fmla="*/ 20 w 123"/>
                <a:gd name="T9" fmla="*/ 171 h 172"/>
                <a:gd name="T10" fmla="*/ 45 w 123"/>
                <a:gd name="T11" fmla="*/ 172 h 172"/>
                <a:gd name="T12" fmla="*/ 123 w 123"/>
                <a:gd name="T13" fmla="*/ 77 h 172"/>
                <a:gd name="T14" fmla="*/ 51 w 123"/>
                <a:gd name="T1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172">
                  <a:moveTo>
                    <a:pt x="51" y="0"/>
                  </a:moveTo>
                  <a:cubicBezTo>
                    <a:pt x="33" y="3"/>
                    <a:pt x="8" y="19"/>
                    <a:pt x="8" y="47"/>
                  </a:cubicBezTo>
                  <a:cubicBezTo>
                    <a:pt x="8" y="72"/>
                    <a:pt x="29" y="87"/>
                    <a:pt x="29" y="120"/>
                  </a:cubicBezTo>
                  <a:cubicBezTo>
                    <a:pt x="29" y="145"/>
                    <a:pt x="15" y="162"/>
                    <a:pt x="0" y="171"/>
                  </a:cubicBezTo>
                  <a:cubicBezTo>
                    <a:pt x="6" y="171"/>
                    <a:pt x="13" y="171"/>
                    <a:pt x="20" y="171"/>
                  </a:cubicBezTo>
                  <a:cubicBezTo>
                    <a:pt x="35" y="171"/>
                    <a:pt x="44" y="172"/>
                    <a:pt x="45" y="172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01" y="44"/>
                    <a:pt x="76" y="19"/>
                    <a:pt x="51" y="0"/>
                  </a:cubicBezTo>
                  <a:close/>
                </a:path>
              </a:pathLst>
            </a:custGeom>
            <a:solidFill>
              <a:srgbClr val="E31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4816101" y="4183524"/>
              <a:ext cx="317749" cy="284414"/>
            </a:xfrm>
            <a:custGeom>
              <a:avLst/>
              <a:gdLst>
                <a:gd name="T0" fmla="*/ 35 w 202"/>
                <a:gd name="T1" fmla="*/ 181 h 181"/>
                <a:gd name="T2" fmla="*/ 47 w 202"/>
                <a:gd name="T3" fmla="*/ 116 h 181"/>
                <a:gd name="T4" fmla="*/ 84 w 202"/>
                <a:gd name="T5" fmla="*/ 76 h 181"/>
                <a:gd name="T6" fmla="*/ 109 w 202"/>
                <a:gd name="T7" fmla="*/ 77 h 181"/>
                <a:gd name="T8" fmla="*/ 202 w 202"/>
                <a:gd name="T9" fmla="*/ 51 h 181"/>
                <a:gd name="T10" fmla="*/ 42 w 202"/>
                <a:gd name="T11" fmla="*/ 0 h 181"/>
                <a:gd name="T12" fmla="*/ 0 w 202"/>
                <a:gd name="T13" fmla="*/ 116 h 181"/>
                <a:gd name="T14" fmla="*/ 14 w 202"/>
                <a:gd name="T15" fmla="*/ 136 h 181"/>
                <a:gd name="T16" fmla="*/ 35 w 202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181">
                  <a:moveTo>
                    <a:pt x="35" y="181"/>
                  </a:moveTo>
                  <a:cubicBezTo>
                    <a:pt x="45" y="165"/>
                    <a:pt x="46" y="141"/>
                    <a:pt x="47" y="116"/>
                  </a:cubicBezTo>
                  <a:cubicBezTo>
                    <a:pt x="48" y="93"/>
                    <a:pt x="53" y="76"/>
                    <a:pt x="84" y="76"/>
                  </a:cubicBezTo>
                  <a:cubicBezTo>
                    <a:pt x="90" y="76"/>
                    <a:pt x="97" y="77"/>
                    <a:pt x="109" y="77"/>
                  </a:cubicBezTo>
                  <a:cubicBezTo>
                    <a:pt x="154" y="77"/>
                    <a:pt x="183" y="61"/>
                    <a:pt x="202" y="51"/>
                  </a:cubicBezTo>
                  <a:cubicBezTo>
                    <a:pt x="164" y="27"/>
                    <a:pt x="110" y="2"/>
                    <a:pt x="42" y="0"/>
                  </a:cubicBezTo>
                  <a:cubicBezTo>
                    <a:pt x="37" y="12"/>
                    <a:pt x="3" y="108"/>
                    <a:pt x="0" y="116"/>
                  </a:cubicBezTo>
                  <a:cubicBezTo>
                    <a:pt x="0" y="116"/>
                    <a:pt x="7" y="123"/>
                    <a:pt x="14" y="136"/>
                  </a:cubicBezTo>
                  <a:cubicBezTo>
                    <a:pt x="25" y="154"/>
                    <a:pt x="31" y="169"/>
                    <a:pt x="35" y="181"/>
                  </a:cubicBezTo>
                  <a:close/>
                </a:path>
              </a:pathLst>
            </a:custGeom>
            <a:solidFill>
              <a:srgbClr val="E31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4565022" y="3972164"/>
              <a:ext cx="186536" cy="371653"/>
            </a:xfrm>
            <a:custGeom>
              <a:avLst/>
              <a:gdLst>
                <a:gd name="T0" fmla="*/ 31 w 119"/>
                <a:gd name="T1" fmla="*/ 236 h 236"/>
                <a:gd name="T2" fmla="*/ 24 w 119"/>
                <a:gd name="T3" fmla="*/ 229 h 236"/>
                <a:gd name="T4" fmla="*/ 2 w 119"/>
                <a:gd name="T5" fmla="*/ 20 h 236"/>
                <a:gd name="T6" fmla="*/ 0 w 119"/>
                <a:gd name="T7" fmla="*/ 6 h 236"/>
                <a:gd name="T8" fmla="*/ 6 w 119"/>
                <a:gd name="T9" fmla="*/ 0 h 236"/>
                <a:gd name="T10" fmla="*/ 119 w 119"/>
                <a:gd name="T11" fmla="*/ 49 h 236"/>
                <a:gd name="T12" fmla="*/ 76 w 119"/>
                <a:gd name="T13" fmla="*/ 102 h 236"/>
                <a:gd name="T14" fmla="*/ 97 w 119"/>
                <a:gd name="T15" fmla="*/ 177 h 236"/>
                <a:gd name="T16" fmla="*/ 31 w 119"/>
                <a:gd name="T1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36">
                  <a:moveTo>
                    <a:pt x="31" y="236"/>
                  </a:moveTo>
                  <a:cubicBezTo>
                    <a:pt x="27" y="236"/>
                    <a:pt x="25" y="234"/>
                    <a:pt x="24" y="229"/>
                  </a:cubicBezTo>
                  <a:cubicBezTo>
                    <a:pt x="24" y="225"/>
                    <a:pt x="4" y="47"/>
                    <a:pt x="2" y="20"/>
                  </a:cubicBezTo>
                  <a:cubicBezTo>
                    <a:pt x="1" y="16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5" y="0"/>
                    <a:pt x="65" y="12"/>
                    <a:pt x="119" y="49"/>
                  </a:cubicBezTo>
                  <a:cubicBezTo>
                    <a:pt x="103" y="53"/>
                    <a:pt x="76" y="69"/>
                    <a:pt x="76" y="102"/>
                  </a:cubicBezTo>
                  <a:cubicBezTo>
                    <a:pt x="76" y="132"/>
                    <a:pt x="97" y="148"/>
                    <a:pt x="97" y="177"/>
                  </a:cubicBezTo>
                  <a:cubicBezTo>
                    <a:pt x="97" y="225"/>
                    <a:pt x="42" y="236"/>
                    <a:pt x="31" y="236"/>
                  </a:cubicBez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4879225" y="4274309"/>
              <a:ext cx="342573" cy="226964"/>
            </a:xfrm>
            <a:custGeom>
              <a:avLst/>
              <a:gdLst>
                <a:gd name="T0" fmla="*/ 0 w 218"/>
                <a:gd name="T1" fmla="*/ 135 h 144"/>
                <a:gd name="T2" fmla="*/ 2 w 218"/>
                <a:gd name="T3" fmla="*/ 141 h 144"/>
                <a:gd name="T4" fmla="*/ 7 w 218"/>
                <a:gd name="T5" fmla="*/ 144 h 144"/>
                <a:gd name="T6" fmla="*/ 11 w 218"/>
                <a:gd name="T7" fmla="*/ 143 h 144"/>
                <a:gd name="T8" fmla="*/ 202 w 218"/>
                <a:gd name="T9" fmla="*/ 54 h 144"/>
                <a:gd name="T10" fmla="*/ 215 w 218"/>
                <a:gd name="T11" fmla="*/ 48 h 144"/>
                <a:gd name="T12" fmla="*/ 218 w 218"/>
                <a:gd name="T13" fmla="*/ 43 h 144"/>
                <a:gd name="T14" fmla="*/ 217 w 218"/>
                <a:gd name="T15" fmla="*/ 39 h 144"/>
                <a:gd name="T16" fmla="*/ 172 w 218"/>
                <a:gd name="T17" fmla="*/ 0 h 144"/>
                <a:gd name="T18" fmla="*/ 70 w 218"/>
                <a:gd name="T19" fmla="*/ 29 h 144"/>
                <a:gd name="T20" fmla="*/ 48 w 218"/>
                <a:gd name="T21" fmla="*/ 28 h 144"/>
                <a:gd name="T22" fmla="*/ 17 w 218"/>
                <a:gd name="T23" fmla="*/ 59 h 144"/>
                <a:gd name="T24" fmla="*/ 17 w 218"/>
                <a:gd name="T25" fmla="*/ 74 h 144"/>
                <a:gd name="T26" fmla="*/ 0 w 218"/>
                <a:gd name="T27" fmla="*/ 13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44">
                  <a:moveTo>
                    <a:pt x="0" y="135"/>
                  </a:moveTo>
                  <a:cubicBezTo>
                    <a:pt x="0" y="138"/>
                    <a:pt x="1" y="139"/>
                    <a:pt x="2" y="141"/>
                  </a:cubicBezTo>
                  <a:cubicBezTo>
                    <a:pt x="3" y="143"/>
                    <a:pt x="5" y="144"/>
                    <a:pt x="7" y="144"/>
                  </a:cubicBezTo>
                  <a:cubicBezTo>
                    <a:pt x="8" y="144"/>
                    <a:pt x="10" y="143"/>
                    <a:pt x="11" y="143"/>
                  </a:cubicBezTo>
                  <a:cubicBezTo>
                    <a:pt x="15" y="141"/>
                    <a:pt x="178" y="65"/>
                    <a:pt x="202" y="54"/>
                  </a:cubicBezTo>
                  <a:cubicBezTo>
                    <a:pt x="206" y="52"/>
                    <a:pt x="212" y="49"/>
                    <a:pt x="215" y="48"/>
                  </a:cubicBezTo>
                  <a:cubicBezTo>
                    <a:pt x="217" y="46"/>
                    <a:pt x="218" y="45"/>
                    <a:pt x="218" y="43"/>
                  </a:cubicBezTo>
                  <a:cubicBezTo>
                    <a:pt x="218" y="42"/>
                    <a:pt x="218" y="40"/>
                    <a:pt x="217" y="39"/>
                  </a:cubicBezTo>
                  <a:cubicBezTo>
                    <a:pt x="214" y="34"/>
                    <a:pt x="198" y="18"/>
                    <a:pt x="172" y="0"/>
                  </a:cubicBezTo>
                  <a:cubicBezTo>
                    <a:pt x="151" y="11"/>
                    <a:pt x="119" y="29"/>
                    <a:pt x="70" y="29"/>
                  </a:cubicBezTo>
                  <a:cubicBezTo>
                    <a:pt x="58" y="29"/>
                    <a:pt x="56" y="28"/>
                    <a:pt x="48" y="28"/>
                  </a:cubicBezTo>
                  <a:cubicBezTo>
                    <a:pt x="24" y="28"/>
                    <a:pt x="18" y="38"/>
                    <a:pt x="17" y="59"/>
                  </a:cubicBezTo>
                  <a:cubicBezTo>
                    <a:pt x="17" y="63"/>
                    <a:pt x="17" y="68"/>
                    <a:pt x="17" y="74"/>
                  </a:cubicBezTo>
                  <a:cubicBezTo>
                    <a:pt x="16" y="93"/>
                    <a:pt x="14" y="118"/>
                    <a:pt x="0" y="135"/>
                  </a:cubicBez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5047320" y="4496308"/>
              <a:ext cx="250369" cy="140434"/>
            </a:xfrm>
            <a:custGeom>
              <a:avLst/>
              <a:gdLst>
                <a:gd name="T0" fmla="*/ 104 w 159"/>
                <a:gd name="T1" fmla="*/ 19 h 89"/>
                <a:gd name="T2" fmla="*/ 153 w 159"/>
                <a:gd name="T3" fmla="*/ 19 h 89"/>
                <a:gd name="T4" fmla="*/ 153 w 159"/>
                <a:gd name="T5" fmla="*/ 0 h 89"/>
                <a:gd name="T6" fmla="*/ 7 w 159"/>
                <a:gd name="T7" fmla="*/ 0 h 89"/>
                <a:gd name="T8" fmla="*/ 7 w 159"/>
                <a:gd name="T9" fmla="*/ 19 h 89"/>
                <a:gd name="T10" fmla="*/ 55 w 159"/>
                <a:gd name="T11" fmla="*/ 19 h 89"/>
                <a:gd name="T12" fmla="*/ 0 w 159"/>
                <a:gd name="T13" fmla="*/ 89 h 89"/>
                <a:gd name="T14" fmla="*/ 32 w 159"/>
                <a:gd name="T15" fmla="*/ 89 h 89"/>
                <a:gd name="T16" fmla="*/ 79 w 159"/>
                <a:gd name="T17" fmla="*/ 27 h 89"/>
                <a:gd name="T18" fmla="*/ 121 w 159"/>
                <a:gd name="T19" fmla="*/ 82 h 89"/>
                <a:gd name="T20" fmla="*/ 135 w 159"/>
                <a:gd name="T21" fmla="*/ 89 h 89"/>
                <a:gd name="T22" fmla="*/ 159 w 159"/>
                <a:gd name="T23" fmla="*/ 89 h 89"/>
                <a:gd name="T24" fmla="*/ 104 w 159"/>
                <a:gd name="T25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89">
                  <a:moveTo>
                    <a:pt x="104" y="19"/>
                  </a:moveTo>
                  <a:cubicBezTo>
                    <a:pt x="153" y="19"/>
                    <a:pt x="153" y="19"/>
                    <a:pt x="153" y="19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5" y="87"/>
                    <a:pt x="129" y="89"/>
                    <a:pt x="135" y="89"/>
                  </a:cubicBezTo>
                  <a:cubicBezTo>
                    <a:pt x="159" y="89"/>
                    <a:pt x="159" y="89"/>
                    <a:pt x="159" y="89"/>
                  </a:cubicBezTo>
                  <a:lnTo>
                    <a:pt x="104" y="19"/>
                  </a:ln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5035263" y="4662984"/>
              <a:ext cx="275193" cy="118447"/>
            </a:xfrm>
            <a:custGeom>
              <a:avLst/>
              <a:gdLst>
                <a:gd name="T0" fmla="*/ 175 w 175"/>
                <a:gd name="T1" fmla="*/ 0 h 75"/>
                <a:gd name="T2" fmla="*/ 0 w 175"/>
                <a:gd name="T3" fmla="*/ 0 h 75"/>
                <a:gd name="T4" fmla="*/ 0 w 175"/>
                <a:gd name="T5" fmla="*/ 18 h 75"/>
                <a:gd name="T6" fmla="*/ 74 w 175"/>
                <a:gd name="T7" fmla="*/ 18 h 75"/>
                <a:gd name="T8" fmla="*/ 74 w 175"/>
                <a:gd name="T9" fmla="*/ 75 h 75"/>
                <a:gd name="T10" fmla="*/ 81 w 175"/>
                <a:gd name="T11" fmla="*/ 75 h 75"/>
                <a:gd name="T12" fmla="*/ 101 w 175"/>
                <a:gd name="T13" fmla="*/ 56 h 75"/>
                <a:gd name="T14" fmla="*/ 101 w 175"/>
                <a:gd name="T15" fmla="*/ 18 h 75"/>
                <a:gd name="T16" fmla="*/ 175 w 175"/>
                <a:gd name="T17" fmla="*/ 18 h 75"/>
                <a:gd name="T18" fmla="*/ 175 w 175"/>
                <a:gd name="T1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75">
                  <a:moveTo>
                    <a:pt x="17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92" y="75"/>
                    <a:pt x="101" y="66"/>
                    <a:pt x="101" y="56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75" y="18"/>
                    <a:pt x="175" y="18"/>
                    <a:pt x="175" y="18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5936025" y="4496308"/>
              <a:ext cx="195047" cy="193628"/>
            </a:xfrm>
            <a:custGeom>
              <a:avLst/>
              <a:gdLst>
                <a:gd name="T0" fmla="*/ 55 w 124"/>
                <a:gd name="T1" fmla="*/ 0 h 123"/>
                <a:gd name="T2" fmla="*/ 44 w 124"/>
                <a:gd name="T3" fmla="*/ 8 h 123"/>
                <a:gd name="T4" fmla="*/ 0 w 124"/>
                <a:gd name="T5" fmla="*/ 123 h 123"/>
                <a:gd name="T6" fmla="*/ 28 w 124"/>
                <a:gd name="T7" fmla="*/ 123 h 123"/>
                <a:gd name="T8" fmla="*/ 63 w 124"/>
                <a:gd name="T9" fmla="*/ 29 h 123"/>
                <a:gd name="T10" fmla="*/ 94 w 124"/>
                <a:gd name="T11" fmla="*/ 115 h 123"/>
                <a:gd name="T12" fmla="*/ 105 w 124"/>
                <a:gd name="T13" fmla="*/ 123 h 123"/>
                <a:gd name="T14" fmla="*/ 124 w 124"/>
                <a:gd name="T15" fmla="*/ 123 h 123"/>
                <a:gd name="T16" fmla="*/ 76 w 124"/>
                <a:gd name="T17" fmla="*/ 0 h 123"/>
                <a:gd name="T18" fmla="*/ 55 w 124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3">
                  <a:moveTo>
                    <a:pt x="55" y="0"/>
                  </a:moveTo>
                  <a:cubicBezTo>
                    <a:pt x="51" y="0"/>
                    <a:pt x="47" y="3"/>
                    <a:pt x="44" y="8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96" y="120"/>
                    <a:pt x="100" y="122"/>
                    <a:pt x="105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6143838" y="4496308"/>
              <a:ext cx="73763" cy="270938"/>
            </a:xfrm>
            <a:custGeom>
              <a:avLst/>
              <a:gdLst>
                <a:gd name="T0" fmla="*/ 47 w 47"/>
                <a:gd name="T1" fmla="*/ 46 h 172"/>
                <a:gd name="T2" fmla="*/ 26 w 47"/>
                <a:gd name="T3" fmla="*/ 46 h 172"/>
                <a:gd name="T4" fmla="*/ 26 w 47"/>
                <a:gd name="T5" fmla="*/ 0 h 172"/>
                <a:gd name="T6" fmla="*/ 0 w 47"/>
                <a:gd name="T7" fmla="*/ 0 h 172"/>
                <a:gd name="T8" fmla="*/ 0 w 47"/>
                <a:gd name="T9" fmla="*/ 172 h 172"/>
                <a:gd name="T10" fmla="*/ 7 w 47"/>
                <a:gd name="T11" fmla="*/ 172 h 172"/>
                <a:gd name="T12" fmla="*/ 26 w 47"/>
                <a:gd name="T13" fmla="*/ 153 h 172"/>
                <a:gd name="T14" fmla="*/ 26 w 47"/>
                <a:gd name="T15" fmla="*/ 64 h 172"/>
                <a:gd name="T16" fmla="*/ 47 w 47"/>
                <a:gd name="T17" fmla="*/ 64 h 172"/>
                <a:gd name="T18" fmla="*/ 47 w 47"/>
                <a:gd name="T19" fmla="*/ 4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172">
                  <a:moveTo>
                    <a:pt x="47" y="46"/>
                  </a:moveTo>
                  <a:cubicBezTo>
                    <a:pt x="26" y="46"/>
                    <a:pt x="26" y="46"/>
                    <a:pt x="26" y="4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18" y="172"/>
                    <a:pt x="26" y="164"/>
                    <a:pt x="26" y="153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7" y="64"/>
                    <a:pt x="47" y="64"/>
                    <a:pt x="47" y="64"/>
                  </a:cubicBezTo>
                  <a:lnTo>
                    <a:pt x="47" y="46"/>
                  </a:ln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5335280" y="4496308"/>
              <a:ext cx="193629" cy="141852"/>
            </a:xfrm>
            <a:custGeom>
              <a:avLst/>
              <a:gdLst>
                <a:gd name="T0" fmla="*/ 93 w 123"/>
                <a:gd name="T1" fmla="*/ 82 h 90"/>
                <a:gd name="T2" fmla="*/ 104 w 123"/>
                <a:gd name="T3" fmla="*/ 90 h 90"/>
                <a:gd name="T4" fmla="*/ 123 w 123"/>
                <a:gd name="T5" fmla="*/ 90 h 90"/>
                <a:gd name="T6" fmla="*/ 75 w 123"/>
                <a:gd name="T7" fmla="*/ 0 h 90"/>
                <a:gd name="T8" fmla="*/ 54 w 123"/>
                <a:gd name="T9" fmla="*/ 0 h 90"/>
                <a:gd name="T10" fmla="*/ 43 w 123"/>
                <a:gd name="T11" fmla="*/ 8 h 90"/>
                <a:gd name="T12" fmla="*/ 0 w 123"/>
                <a:gd name="T13" fmla="*/ 90 h 90"/>
                <a:gd name="T14" fmla="*/ 27 w 123"/>
                <a:gd name="T15" fmla="*/ 90 h 90"/>
                <a:gd name="T16" fmla="*/ 62 w 123"/>
                <a:gd name="T17" fmla="*/ 24 h 90"/>
                <a:gd name="T18" fmla="*/ 93 w 123"/>
                <a:gd name="T19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90">
                  <a:moveTo>
                    <a:pt x="93" y="82"/>
                  </a:moveTo>
                  <a:cubicBezTo>
                    <a:pt x="95" y="87"/>
                    <a:pt x="100" y="90"/>
                    <a:pt x="104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6" y="3"/>
                    <a:pt x="43" y="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62" y="24"/>
                    <a:pt x="62" y="24"/>
                    <a:pt x="62" y="24"/>
                  </a:cubicBezTo>
                  <a:lnTo>
                    <a:pt x="93" y="82"/>
                  </a:ln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379254" y="4665112"/>
              <a:ext cx="210651" cy="111354"/>
            </a:xfrm>
            <a:custGeom>
              <a:avLst/>
              <a:gdLst>
                <a:gd name="T0" fmla="*/ 0 w 134"/>
                <a:gd name="T1" fmla="*/ 0 h 71"/>
                <a:gd name="T2" fmla="*/ 0 w 134"/>
                <a:gd name="T3" fmla="*/ 18 h 71"/>
                <a:gd name="T4" fmla="*/ 107 w 134"/>
                <a:gd name="T5" fmla="*/ 18 h 71"/>
                <a:gd name="T6" fmla="*/ 107 w 134"/>
                <a:gd name="T7" fmla="*/ 71 h 71"/>
                <a:gd name="T8" fmla="*/ 114 w 134"/>
                <a:gd name="T9" fmla="*/ 71 h 71"/>
                <a:gd name="T10" fmla="*/ 134 w 134"/>
                <a:gd name="T11" fmla="*/ 52 h 71"/>
                <a:gd name="T12" fmla="*/ 134 w 134"/>
                <a:gd name="T13" fmla="*/ 0 h 71"/>
                <a:gd name="T14" fmla="*/ 0 w 134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71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4" y="71"/>
                    <a:pt x="114" y="71"/>
                    <a:pt x="114" y="71"/>
                  </a:cubicBezTo>
                  <a:cubicBezTo>
                    <a:pt x="125" y="71"/>
                    <a:pt x="134" y="62"/>
                    <a:pt x="134" y="52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5547349" y="4496308"/>
              <a:ext cx="42556" cy="154619"/>
            </a:xfrm>
            <a:prstGeom prst="rect">
              <a:avLst/>
            </a:pr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5857296" y="4496308"/>
              <a:ext cx="41137" cy="270938"/>
            </a:xfrm>
            <a:custGeom>
              <a:avLst/>
              <a:gdLst>
                <a:gd name="T0" fmla="*/ 26 w 26"/>
                <a:gd name="T1" fmla="*/ 0 h 172"/>
                <a:gd name="T2" fmla="*/ 26 w 26"/>
                <a:gd name="T3" fmla="*/ 153 h 172"/>
                <a:gd name="T4" fmla="*/ 7 w 26"/>
                <a:gd name="T5" fmla="*/ 172 h 172"/>
                <a:gd name="T6" fmla="*/ 0 w 26"/>
                <a:gd name="T7" fmla="*/ 172 h 172"/>
                <a:gd name="T8" fmla="*/ 0 w 26"/>
                <a:gd name="T9" fmla="*/ 0 h 172"/>
                <a:gd name="T10" fmla="*/ 26 w 26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72">
                  <a:moveTo>
                    <a:pt x="26" y="0"/>
                  </a:moveTo>
                  <a:cubicBezTo>
                    <a:pt x="26" y="153"/>
                    <a:pt x="26" y="153"/>
                    <a:pt x="26" y="153"/>
                  </a:cubicBezTo>
                  <a:cubicBezTo>
                    <a:pt x="26" y="164"/>
                    <a:pt x="17" y="172"/>
                    <a:pt x="7" y="172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5646646" y="4489925"/>
              <a:ext cx="196466" cy="202849"/>
            </a:xfrm>
            <a:custGeom>
              <a:avLst/>
              <a:gdLst>
                <a:gd name="T0" fmla="*/ 76 w 125"/>
                <a:gd name="T1" fmla="*/ 111 h 129"/>
                <a:gd name="T2" fmla="*/ 76 w 125"/>
                <a:gd name="T3" fmla="*/ 101 h 129"/>
                <a:gd name="T4" fmla="*/ 112 w 125"/>
                <a:gd name="T5" fmla="*/ 62 h 129"/>
                <a:gd name="T6" fmla="*/ 94 w 125"/>
                <a:gd name="T7" fmla="*/ 31 h 129"/>
                <a:gd name="T8" fmla="*/ 117 w 125"/>
                <a:gd name="T9" fmla="*/ 31 h 129"/>
                <a:gd name="T10" fmla="*/ 117 w 125"/>
                <a:gd name="T11" fmla="*/ 13 h 129"/>
                <a:gd name="T12" fmla="*/ 76 w 125"/>
                <a:gd name="T13" fmla="*/ 13 h 129"/>
                <a:gd name="T14" fmla="*/ 76 w 125"/>
                <a:gd name="T15" fmla="*/ 0 h 129"/>
                <a:gd name="T16" fmla="*/ 48 w 125"/>
                <a:gd name="T17" fmla="*/ 0 h 129"/>
                <a:gd name="T18" fmla="*/ 48 w 125"/>
                <a:gd name="T19" fmla="*/ 13 h 129"/>
                <a:gd name="T20" fmla="*/ 6 w 125"/>
                <a:gd name="T21" fmla="*/ 13 h 129"/>
                <a:gd name="T22" fmla="*/ 6 w 125"/>
                <a:gd name="T23" fmla="*/ 31 h 129"/>
                <a:gd name="T24" fmla="*/ 30 w 125"/>
                <a:gd name="T25" fmla="*/ 31 h 129"/>
                <a:gd name="T26" fmla="*/ 12 w 125"/>
                <a:gd name="T27" fmla="*/ 62 h 129"/>
                <a:gd name="T28" fmla="*/ 48 w 125"/>
                <a:gd name="T29" fmla="*/ 101 h 129"/>
                <a:gd name="T30" fmla="*/ 48 w 125"/>
                <a:gd name="T31" fmla="*/ 111 h 129"/>
                <a:gd name="T32" fmla="*/ 0 w 125"/>
                <a:gd name="T33" fmla="*/ 111 h 129"/>
                <a:gd name="T34" fmla="*/ 0 w 125"/>
                <a:gd name="T35" fmla="*/ 129 h 129"/>
                <a:gd name="T36" fmla="*/ 125 w 125"/>
                <a:gd name="T37" fmla="*/ 129 h 129"/>
                <a:gd name="T38" fmla="*/ 125 w 125"/>
                <a:gd name="T39" fmla="*/ 111 h 129"/>
                <a:gd name="T40" fmla="*/ 76 w 125"/>
                <a:gd name="T41" fmla="*/ 111 h 129"/>
                <a:gd name="T42" fmla="*/ 38 w 125"/>
                <a:gd name="T43" fmla="*/ 62 h 129"/>
                <a:gd name="T44" fmla="*/ 62 w 125"/>
                <a:gd name="T45" fmla="*/ 39 h 129"/>
                <a:gd name="T46" fmla="*/ 85 w 125"/>
                <a:gd name="T47" fmla="*/ 62 h 129"/>
                <a:gd name="T48" fmla="*/ 62 w 125"/>
                <a:gd name="T49" fmla="*/ 85 h 129"/>
                <a:gd name="T50" fmla="*/ 38 w 125"/>
                <a:gd name="T51" fmla="*/ 6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29">
                  <a:moveTo>
                    <a:pt x="76" y="111"/>
                  </a:moveTo>
                  <a:cubicBezTo>
                    <a:pt x="76" y="101"/>
                    <a:pt x="76" y="101"/>
                    <a:pt x="76" y="101"/>
                  </a:cubicBezTo>
                  <a:cubicBezTo>
                    <a:pt x="97" y="96"/>
                    <a:pt x="112" y="81"/>
                    <a:pt x="112" y="62"/>
                  </a:cubicBezTo>
                  <a:cubicBezTo>
                    <a:pt x="112" y="50"/>
                    <a:pt x="105" y="39"/>
                    <a:pt x="94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18" y="39"/>
                    <a:pt x="12" y="50"/>
                    <a:pt x="12" y="62"/>
                  </a:cubicBezTo>
                  <a:cubicBezTo>
                    <a:pt x="12" y="81"/>
                    <a:pt x="26" y="96"/>
                    <a:pt x="48" y="101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25" y="129"/>
                    <a:pt x="125" y="129"/>
                    <a:pt x="125" y="129"/>
                  </a:cubicBezTo>
                  <a:cubicBezTo>
                    <a:pt x="125" y="111"/>
                    <a:pt x="125" y="111"/>
                    <a:pt x="125" y="111"/>
                  </a:cubicBezTo>
                  <a:lnTo>
                    <a:pt x="76" y="111"/>
                  </a:lnTo>
                  <a:close/>
                  <a:moveTo>
                    <a:pt x="38" y="62"/>
                  </a:moveTo>
                  <a:cubicBezTo>
                    <a:pt x="38" y="49"/>
                    <a:pt x="48" y="39"/>
                    <a:pt x="62" y="39"/>
                  </a:cubicBezTo>
                  <a:cubicBezTo>
                    <a:pt x="76" y="39"/>
                    <a:pt x="85" y="49"/>
                    <a:pt x="85" y="62"/>
                  </a:cubicBezTo>
                  <a:cubicBezTo>
                    <a:pt x="85" y="75"/>
                    <a:pt x="76" y="85"/>
                    <a:pt x="62" y="85"/>
                  </a:cubicBezTo>
                  <a:cubicBezTo>
                    <a:pt x="48" y="85"/>
                    <a:pt x="38" y="75"/>
                    <a:pt x="38" y="62"/>
                  </a:cubicBez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423370" y="5947861"/>
            <a:ext cx="5688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3957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spc="-28" dirty="0" smtClean="0">
                <a:solidFill>
                  <a:srgbClr val="333333"/>
                </a:solidFill>
              </a:rPr>
              <a:t>SK</a:t>
            </a:r>
            <a:r>
              <a:rPr kumimoji="1" lang="ko-KR" altLang="en-US" sz="1600" spc="-28" dirty="0" smtClean="0">
                <a:solidFill>
                  <a:srgbClr val="333333"/>
                </a:solidFill>
              </a:rPr>
              <a:t>㈜ </a:t>
            </a:r>
            <a:r>
              <a:rPr kumimoji="1" lang="en-US" altLang="ko-KR" sz="1600" spc="-28" dirty="0" smtClean="0">
                <a:solidFill>
                  <a:srgbClr val="333333"/>
                </a:solidFill>
              </a:rPr>
              <a:t>C&amp;C 황재문 </a:t>
            </a:r>
            <a:r>
              <a:rPr kumimoji="1" lang="en-US" altLang="ko-KR" sz="1600" spc="-28" dirty="0" err="1" smtClean="0">
                <a:solidFill>
                  <a:srgbClr val="333333"/>
                </a:solidFill>
              </a:rPr>
              <a:t>위원</a:t>
            </a:r>
            <a:endParaRPr kumimoji="1" lang="ko-KR" altLang="en-US" sz="1600" spc="-28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2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1"/>
          <p:cNvSpPr txBox="1">
            <a:spLocks/>
          </p:cNvSpPr>
          <p:nvPr/>
        </p:nvSpPr>
        <p:spPr>
          <a:xfrm>
            <a:off x="-1" y="444382"/>
            <a:ext cx="9697454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Digital </a:t>
            </a:r>
            <a:r>
              <a:rPr lang="en-US" altLang="ko-KR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Transformation </a:t>
            </a:r>
            <a:r>
              <a:rPr lang="ko-KR" altLang="en-US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이 필요한 시기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+mj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17246" r="16552"/>
          <a:stretch/>
        </p:blipFill>
        <p:spPr>
          <a:xfrm>
            <a:off x="3910263" y="1164382"/>
            <a:ext cx="5787190" cy="56936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7368" y="2169148"/>
            <a:ext cx="3512895" cy="1490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825" indent="-250825" defTabSz="457200" latinLnBrk="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Digital </a:t>
            </a:r>
            <a:r>
              <a:rPr lang="ko-KR" altLang="en-US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기술의 기회</a:t>
            </a:r>
            <a: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/>
            </a:r>
            <a:b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(Mobile, Cloud, </a:t>
            </a:r>
            <a:r>
              <a:rPr lang="en-US" altLang="ko-KR" sz="1600" b="1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IoT</a:t>
            </a:r>
            <a: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, AI, Data)</a:t>
            </a:r>
          </a:p>
          <a:p>
            <a:pPr marL="250825" indent="-250825" defTabSz="457200" latinLnBrk="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o-KR" altLang="en-US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기존 방식에서 새로운 방식</a:t>
            </a:r>
            <a: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/</a:t>
            </a:r>
            <a:r>
              <a:rPr lang="ko-KR" altLang="en-US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혁신</a:t>
            </a:r>
            <a:endParaRPr lang="en-US" altLang="ko-KR" sz="1600" b="1" dirty="0" smtClean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marL="250825" indent="-250825" defTabSz="457200" latinLnBrk="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o-KR" altLang="en-US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고객에게 새로운 가치</a:t>
            </a:r>
            <a:endParaRPr lang="en-US" altLang="ko-KR" sz="1600" dirty="0" smtClean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369" y="4022819"/>
            <a:ext cx="3320390" cy="160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latinLnBrk="0">
              <a:lnSpc>
                <a:spcPct val="130000"/>
              </a:lnSpc>
              <a:spcAft>
                <a:spcPts val="600"/>
              </a:spcAft>
            </a:pPr>
            <a:r>
              <a:rPr lang="en-US" altLang="ko-KR" sz="1600" b="1" dirty="0" smtClean="0">
                <a:solidFill>
                  <a:srgbClr val="0070C0"/>
                </a:solidFill>
                <a:latin typeface="Tahoma" panose="020B0604030504040204" pitchFamily="34" charset="0"/>
              </a:rPr>
              <a:t>More Agility</a:t>
            </a:r>
            <a:endParaRPr lang="en-US" altLang="ko-KR" sz="1600" b="1" dirty="0" smtClean="0">
              <a:solidFill>
                <a:srgbClr val="0070C0"/>
              </a:solidFill>
              <a:latin typeface="Tahoma" panose="020B0604030504040204" pitchFamily="34" charset="0"/>
            </a:endParaRPr>
          </a:p>
          <a:p>
            <a:pPr algn="ctr" defTabSz="457200" latinLnBrk="0">
              <a:lnSpc>
                <a:spcPct val="130000"/>
              </a:lnSpc>
              <a:spcAft>
                <a:spcPts val="600"/>
              </a:spcAft>
            </a:pPr>
            <a:r>
              <a:rPr lang="en-US" altLang="ko-KR" sz="1600" b="1" dirty="0" smtClean="0">
                <a:solidFill>
                  <a:srgbClr val="0070C0"/>
                </a:solidFill>
                <a:latin typeface="Tahoma" panose="020B0604030504040204" pitchFamily="34" charset="0"/>
              </a:rPr>
              <a:t>More Infra Flexibility</a:t>
            </a:r>
            <a:endParaRPr lang="en-US" altLang="ko-KR" sz="1600" b="1" dirty="0" smtClean="0">
              <a:solidFill>
                <a:srgbClr val="0070C0"/>
              </a:solidFill>
              <a:latin typeface="Tahoma" panose="020B0604030504040204" pitchFamily="34" charset="0"/>
            </a:endParaRPr>
          </a:p>
          <a:p>
            <a:pPr algn="ctr" defTabSz="457200" latinLnBrk="0">
              <a:lnSpc>
                <a:spcPct val="130000"/>
              </a:lnSpc>
              <a:spcAft>
                <a:spcPts val="600"/>
              </a:spcAft>
            </a:pPr>
            <a:r>
              <a:rPr lang="en-US" altLang="ko-KR" sz="1600" b="1" dirty="0" smtClean="0">
                <a:solidFill>
                  <a:srgbClr val="0070C0"/>
                </a:solidFill>
                <a:latin typeface="Tahoma" panose="020B0604030504040204" pitchFamily="34" charset="0"/>
              </a:rPr>
              <a:t>Dynamic Management</a:t>
            </a:r>
          </a:p>
          <a:p>
            <a:pPr algn="ctr" defTabSz="457200" latinLnBrk="0">
              <a:lnSpc>
                <a:spcPct val="130000"/>
              </a:lnSpc>
              <a:spcAft>
                <a:spcPts val="600"/>
              </a:spcAft>
            </a:pPr>
            <a:r>
              <a:rPr lang="en-US" altLang="ko-KR" sz="1600" b="1" dirty="0" smtClean="0">
                <a:solidFill>
                  <a:srgbClr val="0070C0"/>
                </a:solidFill>
                <a:latin typeface="Tahoma" panose="020B0604030504040204" pitchFamily="34" charset="0"/>
              </a:rPr>
              <a:t>Automation</a:t>
            </a:r>
            <a:endParaRPr lang="en-US" altLang="ko-KR" sz="1600" dirty="0" smtClean="0">
              <a:solidFill>
                <a:srgbClr val="0070C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75" y="2028916"/>
            <a:ext cx="5918191" cy="3755056"/>
          </a:xfrm>
          <a:prstGeom prst="rect">
            <a:avLst/>
          </a:prstGeom>
        </p:spPr>
      </p:pic>
      <p:sp>
        <p:nvSpPr>
          <p:cNvPr id="30" name="제목 1"/>
          <p:cNvSpPr txBox="1">
            <a:spLocks/>
          </p:cNvSpPr>
          <p:nvPr/>
        </p:nvSpPr>
        <p:spPr>
          <a:xfrm>
            <a:off x="-1" y="444382"/>
            <a:ext cx="9669464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Cloud </a:t>
            </a:r>
            <a:r>
              <a:rPr lang="ko-KR" altLang="en-US" noProof="0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변화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의 모습은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?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2567" y="1889584"/>
            <a:ext cx="3476898" cy="125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825" indent="-250825" defTabSz="457200" latinLnBrk="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1.0 Cost (Effective Infra)</a:t>
            </a:r>
            <a:b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- Public Cloud</a:t>
            </a:r>
            <a:b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- Low Cost</a:t>
            </a:r>
            <a:b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- Early Adopters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92567" y="3381837"/>
            <a:ext cx="3476898" cy="125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825" indent="-250825" defTabSz="457200" latinLnBrk="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b="1" dirty="0">
                <a:solidFill>
                  <a:prstClr val="black"/>
                </a:solidFill>
                <a:latin typeface="Tahoma" panose="020B0604030504040204" pitchFamily="34" charset="0"/>
              </a:rPr>
              <a:t>2</a:t>
            </a:r>
            <a: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.0 Speed (Application)</a:t>
            </a:r>
            <a:b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- Low Risk</a:t>
            </a:r>
            <a:b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- Hybrid (Bursting)</a:t>
            </a:r>
            <a:b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- PaaS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92567" y="4699214"/>
            <a:ext cx="3476898" cy="157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825" indent="-250825" defTabSz="457200" latinLnBrk="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3.0 Transformation </a:t>
            </a:r>
            <a:b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(Process </a:t>
            </a:r>
            <a:r>
              <a:rPr lang="en-US" altLang="ko-KR" sz="1600" b="1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변화</a:t>
            </a:r>
            <a: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)</a:t>
            </a:r>
            <a:b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- </a:t>
            </a: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Complex Workloads</a:t>
            </a:r>
            <a:b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- Apps </a:t>
            </a: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Modernization</a:t>
            </a:r>
            <a:b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- Multi-Cloud </a:t>
            </a:r>
          </a:p>
        </p:txBody>
      </p:sp>
    </p:spTree>
    <p:extLst>
      <p:ext uri="{BB962C8B-B14F-4D97-AF65-F5344CB8AC3E}">
        <p14:creationId xmlns:p14="http://schemas.microsoft.com/office/powerpoint/2010/main" val="33513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직사각형 50"/>
          <p:cNvSpPr/>
          <p:nvPr/>
        </p:nvSpPr>
        <p:spPr>
          <a:xfrm>
            <a:off x="329154" y="2181225"/>
            <a:ext cx="4075595" cy="19723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맑은 고딕"/>
              <a:cs typeface="+mn-cs"/>
            </a:endParaRPr>
          </a:p>
        </p:txBody>
      </p:sp>
      <p:grpSp>
        <p:nvGrpSpPr>
          <p:cNvPr id="52" name="그룹 120"/>
          <p:cNvGrpSpPr/>
          <p:nvPr/>
        </p:nvGrpSpPr>
        <p:grpSpPr>
          <a:xfrm>
            <a:off x="510784" y="2370557"/>
            <a:ext cx="948620" cy="948619"/>
            <a:chOff x="812802" y="2376568"/>
            <a:chExt cx="1503761" cy="1503760"/>
          </a:xfrm>
        </p:grpSpPr>
        <p:sp>
          <p:nvSpPr>
            <p:cNvPr id="53" name="Oval 43"/>
            <p:cNvSpPr/>
            <p:nvPr/>
          </p:nvSpPr>
          <p:spPr>
            <a:xfrm>
              <a:off x="812802" y="2376568"/>
              <a:ext cx="1503761" cy="1503760"/>
            </a:xfrm>
            <a:prstGeom prst="ellipse">
              <a:avLst/>
            </a:prstGeom>
            <a:solidFill>
              <a:sysClr val="window" lastClr="FFFFFF"/>
            </a:solidFill>
            <a:ln w="698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45720" tIns="22860" rIns="45720" bIns="22860" rtlCol="0" anchor="ctr"/>
            <a:lstStyle/>
            <a:p>
              <a:pPr algn="ctr" latinLnBrk="0">
                <a:defRPr/>
              </a:pPr>
              <a:endParaRPr lang="en-US" sz="2400" kern="0" dirty="0" smtClean="0">
                <a:solidFill>
                  <a:prstClr val="white"/>
                </a:solidFill>
                <a:latin typeface="나눔스퀘어 Bold" panose="020B0600000101010101" pitchFamily="50" charset="-127"/>
              </a:endParaRPr>
            </a:p>
          </p:txBody>
        </p:sp>
        <p:sp>
          <p:nvSpPr>
            <p:cNvPr id="54" name="Subtitle 2"/>
            <p:cNvSpPr txBox="1">
              <a:spLocks/>
            </p:cNvSpPr>
            <p:nvPr/>
          </p:nvSpPr>
          <p:spPr>
            <a:xfrm>
              <a:off x="948541" y="2886191"/>
              <a:ext cx="1355098" cy="502958"/>
            </a:xfrm>
            <a:prstGeom prst="rect">
              <a:avLst/>
            </a:prstGeom>
            <a:noFill/>
          </p:spPr>
          <p:txBody>
            <a:bodyPr wrap="square" lIns="45720" tIns="22860" rIns="45720" bIns="22860" rtlCol="0" anchor="ctr" anchorCtr="0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latinLnBrk="1">
                <a:lnSpc>
                  <a:spcPct val="100000"/>
                </a:lnSpc>
                <a:defRPr/>
              </a:pPr>
              <a:r>
                <a:rPr lang="en-US" altLang="ko-KR" b="1" dirty="0" smtClean="0">
                  <a:solidFill>
                    <a:srgbClr val="445469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Lato Black" charset="0"/>
                </a:rPr>
                <a:t>75%</a:t>
              </a:r>
              <a:endParaRPr lang="en-US" altLang="ko-KR" b="1" dirty="0">
                <a:solidFill>
                  <a:srgbClr val="445469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Lato Black" charset="0"/>
              </a:endParaRPr>
            </a:p>
          </p:txBody>
        </p:sp>
      </p:grpSp>
      <p:sp>
        <p:nvSpPr>
          <p:cNvPr id="55" name="Arc 44"/>
          <p:cNvSpPr/>
          <p:nvPr/>
        </p:nvSpPr>
        <p:spPr>
          <a:xfrm>
            <a:off x="509606" y="2369378"/>
            <a:ext cx="949757" cy="949757"/>
          </a:xfrm>
          <a:prstGeom prst="arc">
            <a:avLst>
              <a:gd name="adj1" fmla="val 16227454"/>
              <a:gd name="adj2" fmla="val 10850848"/>
            </a:avLst>
          </a:prstGeom>
          <a:noFill/>
          <a:ln w="127000" cap="sq" cmpd="sng" algn="ctr">
            <a:solidFill>
              <a:srgbClr val="44546A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45720" tIns="22860" rIns="45720" bIns="2286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나눔스퀘어 Bold" panose="020B0600000101010101" pitchFamily="50" charset="-127"/>
            </a:endParaRPr>
          </a:p>
        </p:txBody>
      </p:sp>
      <p:grpSp>
        <p:nvGrpSpPr>
          <p:cNvPr id="56" name="그룹 120"/>
          <p:cNvGrpSpPr/>
          <p:nvPr/>
        </p:nvGrpSpPr>
        <p:grpSpPr>
          <a:xfrm>
            <a:off x="1920483" y="2363069"/>
            <a:ext cx="956067" cy="956066"/>
            <a:chOff x="812802" y="2376568"/>
            <a:chExt cx="1503761" cy="1503760"/>
          </a:xfrm>
        </p:grpSpPr>
        <p:sp>
          <p:nvSpPr>
            <p:cNvPr id="57" name="Oval 43"/>
            <p:cNvSpPr/>
            <p:nvPr/>
          </p:nvSpPr>
          <p:spPr>
            <a:xfrm>
              <a:off x="812802" y="2376568"/>
              <a:ext cx="1503761" cy="1503760"/>
            </a:xfrm>
            <a:prstGeom prst="ellipse">
              <a:avLst/>
            </a:prstGeom>
            <a:solidFill>
              <a:sysClr val="window" lastClr="FFFFFF"/>
            </a:solidFill>
            <a:ln w="698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45720" tIns="22860" rIns="45720" bIns="22860" rtlCol="0" anchor="ctr"/>
            <a:lstStyle/>
            <a:p>
              <a:pPr algn="ctr" latinLnBrk="0">
                <a:defRPr/>
              </a:pPr>
              <a:endParaRPr lang="en-US" sz="2400" kern="0" dirty="0" smtClean="0">
                <a:solidFill>
                  <a:prstClr val="white"/>
                </a:solidFill>
                <a:latin typeface="나눔스퀘어 Bold" panose="020B0600000101010101" pitchFamily="50" charset="-127"/>
              </a:endParaRPr>
            </a:p>
          </p:txBody>
        </p:sp>
        <p:sp>
          <p:nvSpPr>
            <p:cNvPr id="58" name="Subtitle 2"/>
            <p:cNvSpPr txBox="1">
              <a:spLocks/>
            </p:cNvSpPr>
            <p:nvPr/>
          </p:nvSpPr>
          <p:spPr>
            <a:xfrm>
              <a:off x="948541" y="2886191"/>
              <a:ext cx="1355098" cy="502958"/>
            </a:xfrm>
            <a:prstGeom prst="rect">
              <a:avLst/>
            </a:prstGeom>
            <a:noFill/>
          </p:spPr>
          <p:txBody>
            <a:bodyPr wrap="square" lIns="45720" tIns="22860" rIns="45720" bIns="22860" rtlCol="0" anchor="ctr" anchorCtr="0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latinLnBrk="1">
                <a:lnSpc>
                  <a:spcPct val="100000"/>
                </a:lnSpc>
                <a:defRPr/>
              </a:pPr>
              <a:r>
                <a:rPr lang="en-US" altLang="ko-KR" b="1" dirty="0" smtClean="0">
                  <a:solidFill>
                    <a:srgbClr val="445469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Lato Black" charset="0"/>
                </a:rPr>
                <a:t>90%</a:t>
              </a:r>
              <a:endParaRPr lang="en-US" altLang="ko-KR" b="1" dirty="0">
                <a:solidFill>
                  <a:srgbClr val="445469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Lato Black" charset="0"/>
              </a:endParaRPr>
            </a:p>
          </p:txBody>
        </p:sp>
      </p:grpSp>
      <p:sp>
        <p:nvSpPr>
          <p:cNvPr id="59" name="Arc 44"/>
          <p:cNvSpPr/>
          <p:nvPr/>
        </p:nvSpPr>
        <p:spPr>
          <a:xfrm>
            <a:off x="1919306" y="2361890"/>
            <a:ext cx="957213" cy="957213"/>
          </a:xfrm>
          <a:prstGeom prst="arc">
            <a:avLst>
              <a:gd name="adj1" fmla="val 16227454"/>
              <a:gd name="adj2" fmla="val 14261262"/>
            </a:avLst>
          </a:prstGeom>
          <a:noFill/>
          <a:ln w="127000" cap="sq" cmpd="sng" algn="ctr">
            <a:solidFill>
              <a:srgbClr val="44546A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45720" tIns="22860" rIns="45720" bIns="2286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나눔스퀘어 Bold" panose="020B0600000101010101" pitchFamily="50" charset="-127"/>
            </a:endParaRPr>
          </a:p>
        </p:txBody>
      </p:sp>
      <p:grpSp>
        <p:nvGrpSpPr>
          <p:cNvPr id="60" name="그룹 120"/>
          <p:cNvGrpSpPr/>
          <p:nvPr/>
        </p:nvGrpSpPr>
        <p:grpSpPr>
          <a:xfrm>
            <a:off x="3267260" y="2370557"/>
            <a:ext cx="956067" cy="956066"/>
            <a:chOff x="812802" y="2376568"/>
            <a:chExt cx="1503761" cy="1503760"/>
          </a:xfrm>
        </p:grpSpPr>
        <p:sp>
          <p:nvSpPr>
            <p:cNvPr id="61" name="Oval 43"/>
            <p:cNvSpPr/>
            <p:nvPr/>
          </p:nvSpPr>
          <p:spPr>
            <a:xfrm>
              <a:off x="812802" y="2376568"/>
              <a:ext cx="1503761" cy="1503760"/>
            </a:xfrm>
            <a:prstGeom prst="ellipse">
              <a:avLst/>
            </a:prstGeom>
            <a:solidFill>
              <a:sysClr val="window" lastClr="FFFFFF"/>
            </a:solidFill>
            <a:ln w="698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45720" tIns="22860" rIns="45720" bIns="22860" rtlCol="0" anchor="ctr"/>
            <a:lstStyle/>
            <a:p>
              <a:pPr algn="ctr" latinLnBrk="0">
                <a:defRPr/>
              </a:pPr>
              <a:endParaRPr lang="en-US" sz="2400" kern="0" dirty="0" smtClean="0">
                <a:solidFill>
                  <a:prstClr val="white"/>
                </a:solidFill>
                <a:latin typeface="나눔스퀘어 Bold" panose="020B0600000101010101" pitchFamily="50" charset="-127"/>
              </a:endParaRPr>
            </a:p>
          </p:txBody>
        </p:sp>
        <p:sp>
          <p:nvSpPr>
            <p:cNvPr id="62" name="Subtitle 2"/>
            <p:cNvSpPr txBox="1">
              <a:spLocks/>
            </p:cNvSpPr>
            <p:nvPr/>
          </p:nvSpPr>
          <p:spPr>
            <a:xfrm>
              <a:off x="948541" y="2886191"/>
              <a:ext cx="1355098" cy="502958"/>
            </a:xfrm>
            <a:prstGeom prst="rect">
              <a:avLst/>
            </a:prstGeom>
            <a:noFill/>
          </p:spPr>
          <p:txBody>
            <a:bodyPr wrap="square" lIns="45720" tIns="22860" rIns="45720" bIns="22860" rtlCol="0" anchor="ctr" anchorCtr="0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latinLnBrk="1">
                <a:lnSpc>
                  <a:spcPct val="100000"/>
                </a:lnSpc>
                <a:defRPr/>
              </a:pPr>
              <a:r>
                <a:rPr lang="en-US" altLang="ko-KR" b="1" dirty="0">
                  <a:solidFill>
                    <a:srgbClr val="445469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Lato Black" charset="0"/>
                </a:rPr>
                <a:t>8</a:t>
              </a:r>
              <a:r>
                <a:rPr lang="en-US" altLang="ko-KR" b="1" dirty="0" smtClean="0">
                  <a:solidFill>
                    <a:srgbClr val="445469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Lato Black" charset="0"/>
                </a:rPr>
                <a:t>0%</a:t>
              </a:r>
              <a:endParaRPr lang="en-US" altLang="ko-KR" b="1" dirty="0">
                <a:solidFill>
                  <a:srgbClr val="445469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Lato Black" charset="0"/>
              </a:endParaRPr>
            </a:p>
          </p:txBody>
        </p:sp>
      </p:grpSp>
      <p:sp>
        <p:nvSpPr>
          <p:cNvPr id="63" name="Arc 44"/>
          <p:cNvSpPr/>
          <p:nvPr/>
        </p:nvSpPr>
        <p:spPr>
          <a:xfrm>
            <a:off x="3266083" y="2369378"/>
            <a:ext cx="957213" cy="957213"/>
          </a:xfrm>
          <a:prstGeom prst="arc">
            <a:avLst>
              <a:gd name="adj1" fmla="val 16227454"/>
              <a:gd name="adj2" fmla="val 12743868"/>
            </a:avLst>
          </a:prstGeom>
          <a:noFill/>
          <a:ln w="127000" cap="sq" cmpd="sng" algn="ctr">
            <a:solidFill>
              <a:srgbClr val="44546A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45720" tIns="22860" rIns="45720" bIns="2286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나눔스퀘어 Bold" panose="020B0600000101010101" pitchFamily="50" charset="-127"/>
            </a:endParaRPr>
          </a:p>
        </p:txBody>
      </p:sp>
      <p:grpSp>
        <p:nvGrpSpPr>
          <p:cNvPr id="64" name="그룹 63"/>
          <p:cNvGrpSpPr/>
          <p:nvPr/>
        </p:nvGrpSpPr>
        <p:grpSpPr>
          <a:xfrm>
            <a:off x="274376" y="1630810"/>
            <a:ext cx="4126805" cy="319843"/>
            <a:chOff x="2502889" y="1506445"/>
            <a:chExt cx="1440000" cy="319843"/>
          </a:xfrm>
        </p:grpSpPr>
        <p:sp>
          <p:nvSpPr>
            <p:cNvPr id="65" name="직사각형 64"/>
            <p:cNvSpPr/>
            <p:nvPr/>
          </p:nvSpPr>
          <p:spPr bwMode="auto">
            <a:xfrm>
              <a:off x="2502889" y="1506445"/>
              <a:ext cx="1440000" cy="308867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anchor="ctr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0" marR="0" lvl="0" indent="0" algn="ctr" defTabSz="4572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</a:rPr>
                <a:t>Cloud Forecast </a:t>
              </a:r>
              <a:endPara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endParaRPr>
            </a:p>
          </p:txBody>
        </p:sp>
        <p:cxnSp>
          <p:nvCxnSpPr>
            <p:cNvPr id="66" name="직선 연결선 65"/>
            <p:cNvCxnSpPr/>
            <p:nvPr/>
          </p:nvCxnSpPr>
          <p:spPr>
            <a:xfrm>
              <a:off x="2502889" y="1826288"/>
              <a:ext cx="144000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tailEnd type="none"/>
            </a:ln>
            <a:effectLst/>
          </p:spPr>
        </p:cxnSp>
      </p:grpSp>
      <p:sp>
        <p:nvSpPr>
          <p:cNvPr id="67" name="TextBox 66"/>
          <p:cNvSpPr txBox="1"/>
          <p:nvPr/>
        </p:nvSpPr>
        <p:spPr>
          <a:xfrm>
            <a:off x="329154" y="3497714"/>
            <a:ext cx="1213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latinLnBrk="0">
              <a:spcAft>
                <a:spcPts val="600"/>
              </a:spcAft>
            </a:pPr>
            <a:r>
              <a:rPr lang="en-US" altLang="ko-KR" sz="1000" dirty="0" smtClean="0">
                <a:solidFill>
                  <a:prstClr val="black"/>
                </a:solidFill>
                <a:latin typeface="Tahoma" panose="020B0604030504040204" pitchFamily="34" charset="0"/>
              </a:rPr>
              <a:t>By 2021, </a:t>
            </a:r>
            <a:br>
              <a:rPr lang="en-US" altLang="ko-KR" sz="1000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000" dirty="0" smtClean="0">
                <a:solidFill>
                  <a:prstClr val="black"/>
                </a:solidFill>
                <a:latin typeface="Tahoma" panose="020B0604030504040204" pitchFamily="34" charset="0"/>
              </a:rPr>
              <a:t>Multi-Cloud</a:t>
            </a:r>
            <a:br>
              <a:rPr lang="en-US" altLang="ko-KR" sz="1000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000" dirty="0" smtClean="0">
                <a:solidFill>
                  <a:prstClr val="black"/>
                </a:solidFill>
                <a:latin typeface="Tahoma" panose="020B0604030504040204" pitchFamily="34" charset="0"/>
              </a:rPr>
              <a:t>Adaption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543051" y="3478664"/>
            <a:ext cx="1589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latinLnBrk="0">
              <a:spcAft>
                <a:spcPts val="600"/>
              </a:spcAft>
            </a:pPr>
            <a:r>
              <a:rPr lang="en-US" altLang="ko-KR" sz="1000" dirty="0" smtClean="0">
                <a:solidFill>
                  <a:prstClr val="black"/>
                </a:solidFill>
                <a:latin typeface="Tahoma" panose="020B0604030504040204" pitchFamily="34" charset="0"/>
              </a:rPr>
              <a:t>By 2022, </a:t>
            </a:r>
            <a:br>
              <a:rPr lang="en-US" altLang="ko-KR" sz="1000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000" dirty="0" smtClean="0">
                <a:solidFill>
                  <a:prstClr val="black"/>
                </a:solidFill>
                <a:latin typeface="Tahoma" panose="020B0604030504040204" pitchFamily="34" charset="0"/>
              </a:rPr>
              <a:t>Essential For</a:t>
            </a:r>
            <a:br>
              <a:rPr lang="en-US" altLang="ko-KR" sz="1000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000" dirty="0" smtClean="0">
                <a:solidFill>
                  <a:prstClr val="black"/>
                </a:solidFill>
                <a:latin typeface="Tahoma" panose="020B0604030504040204" pitchFamily="34" charset="0"/>
              </a:rPr>
              <a:t>Business Innovation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190853" y="3478664"/>
            <a:ext cx="1213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latinLnBrk="0">
              <a:spcAft>
                <a:spcPts val="600"/>
              </a:spcAft>
            </a:pPr>
            <a:r>
              <a:rPr lang="en-US" altLang="ko-KR" sz="1000" dirty="0" smtClean="0">
                <a:solidFill>
                  <a:prstClr val="black"/>
                </a:solidFill>
                <a:latin typeface="Tahoma" panose="020B0604030504040204" pitchFamily="34" charset="0"/>
              </a:rPr>
              <a:t>By 2025, </a:t>
            </a:r>
            <a:br>
              <a:rPr lang="en-US" altLang="ko-KR" sz="1000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000" dirty="0" smtClean="0">
                <a:solidFill>
                  <a:prstClr val="black"/>
                </a:solidFill>
                <a:latin typeface="Tahoma" panose="020B0604030504040204" pitchFamily="34" charset="0"/>
              </a:rPr>
              <a:t>Shut down</a:t>
            </a:r>
            <a:br>
              <a:rPr lang="en-US" altLang="ko-KR" sz="1000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000" dirty="0" smtClean="0">
                <a:solidFill>
                  <a:prstClr val="black"/>
                </a:solidFill>
                <a:latin typeface="Tahoma" panose="020B0604030504040204" pitchFamily="34" charset="0"/>
              </a:rPr>
              <a:t>Traditional DC</a:t>
            </a:r>
          </a:p>
        </p:txBody>
      </p:sp>
      <p:pic>
        <p:nvPicPr>
          <p:cNvPr id="70" name="그림 69"/>
          <p:cNvPicPr>
            <a:picLocks noChangeAspect="1"/>
          </p:cNvPicPr>
          <p:nvPr/>
        </p:nvPicPr>
        <p:blipFill rotWithShape="1">
          <a:blip r:embed="rId3"/>
          <a:srcRect l="23586" t="12251" r="1940"/>
          <a:stretch/>
        </p:blipFill>
        <p:spPr>
          <a:xfrm>
            <a:off x="822019" y="4370280"/>
            <a:ext cx="3231077" cy="1887645"/>
          </a:xfrm>
          <a:prstGeom prst="ellipse">
            <a:avLst/>
          </a:prstGeom>
        </p:spPr>
      </p:pic>
      <p:sp>
        <p:nvSpPr>
          <p:cNvPr id="71" name="직사각형 70"/>
          <p:cNvSpPr/>
          <p:nvPr/>
        </p:nvSpPr>
        <p:spPr>
          <a:xfrm>
            <a:off x="1314450" y="4448175"/>
            <a:ext cx="1951633" cy="1428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맑은 고딕"/>
              <a:cs typeface="+mn-cs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1314450" y="6048375"/>
            <a:ext cx="1951633" cy="1428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맑은 고딕"/>
              <a:cs typeface="+mn-cs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329154" y="4511767"/>
            <a:ext cx="4075595" cy="1612807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맑은 고딕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119317" y="4107979"/>
            <a:ext cx="1213896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latinLnBrk="0">
              <a:lnSpc>
                <a:spcPct val="130000"/>
              </a:lnSpc>
              <a:spcAft>
                <a:spcPts val="600"/>
              </a:spcAft>
            </a:pPr>
            <a:r>
              <a:rPr lang="en-US" altLang="ko-KR" sz="1000" dirty="0" smtClean="0">
                <a:solidFill>
                  <a:prstClr val="black"/>
                </a:solidFill>
                <a:latin typeface="Tahoma" panose="020B0604030504040204" pitchFamily="34" charset="0"/>
              </a:rPr>
              <a:t>Source : Gartner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028950" y="6145024"/>
            <a:ext cx="13042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latinLnBrk="0">
              <a:lnSpc>
                <a:spcPct val="130000"/>
              </a:lnSpc>
              <a:spcAft>
                <a:spcPts val="600"/>
              </a:spcAft>
            </a:pPr>
            <a:r>
              <a:rPr lang="en-US" altLang="ko-KR" sz="1000" dirty="0" smtClean="0">
                <a:solidFill>
                  <a:prstClr val="black"/>
                </a:solidFill>
                <a:latin typeface="Tahoma" panose="020B0604030504040204" pitchFamily="34" charset="0"/>
              </a:rPr>
              <a:t>Source : </a:t>
            </a:r>
            <a:r>
              <a:rPr lang="en-US" altLang="ko-KR" sz="10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RightScale</a:t>
            </a:r>
            <a:endParaRPr lang="en-US" altLang="ko-KR" sz="1000" dirty="0" smtClean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861084" y="2136577"/>
            <a:ext cx="4808379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825" indent="-250825" defTabSz="457200" latinLnBrk="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o-KR" altLang="en-US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비즈니스 혁신에 </a:t>
            </a:r>
            <a:r>
              <a:rPr lang="en-US" altLang="ko-KR" sz="1600" b="1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Cloud는</a:t>
            </a:r>
            <a: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600" b="1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필수적</a:t>
            </a:r>
            <a: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600" b="1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요소</a:t>
            </a:r>
            <a:endParaRPr lang="en-US" altLang="ko-KR" sz="1600" b="1" dirty="0" smtClean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defTabSz="457200" latinLnBrk="0">
              <a:lnSpc>
                <a:spcPct val="130000"/>
              </a:lnSpc>
              <a:spcAft>
                <a:spcPts val="300"/>
              </a:spcAft>
            </a:pPr>
            <a:r>
              <a:rPr lang="en-US" altLang="ko-KR" sz="1400" b="1" dirty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  </a:t>
            </a:r>
            <a:r>
              <a:rPr lang="en-US" altLang="ko-KR" sz="1400" dirty="0">
                <a:solidFill>
                  <a:prstClr val="black"/>
                </a:solidFill>
                <a:latin typeface="Tahoma" panose="020B0604030504040204" pitchFamily="34" charset="0"/>
              </a:rPr>
              <a:t>-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By 2021, Multi-Cloud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도입</a:t>
            </a:r>
            <a:r>
              <a:rPr lang="en-US" altLang="ko-KR" sz="1400" dirty="0">
                <a:solidFill>
                  <a:prstClr val="black"/>
                </a:solidFill>
                <a:latin typeface="Tahoma" panose="020B0604030504040204" pitchFamily="34" charset="0"/>
              </a:rPr>
              <a:t/>
            </a:r>
            <a:br>
              <a:rPr lang="en-US" altLang="ko-KR" sz="1400" dirty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400" dirty="0">
                <a:solidFill>
                  <a:prstClr val="black"/>
                </a:solidFill>
                <a:latin typeface="Tahoma" panose="020B0604030504040204" pitchFamily="34" charset="0"/>
              </a:rPr>
              <a:t>   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- By 2022,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혁신을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위한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Cloud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도입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/>
            </a:r>
            <a:b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  - By 2025,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전통적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DC Shut down</a:t>
            </a:r>
            <a:r>
              <a:rPr lang="ko-KR" altLang="en-US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endParaRPr lang="en-US" altLang="ko-KR" sz="1400" dirty="0" smtClean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defTabSz="457200" latinLnBrk="0">
              <a:lnSpc>
                <a:spcPct val="130000"/>
              </a:lnSpc>
              <a:spcAft>
                <a:spcPts val="300"/>
              </a:spcAft>
            </a:pPr>
            <a:endParaRPr lang="en-US" altLang="ko-KR" sz="1400" dirty="0" smtClean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marL="285750" indent="-285750" defTabSz="457200" latinLnBrk="0">
              <a:lnSpc>
                <a:spcPct val="13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ko-KR" altLang="en-US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기업의 </a:t>
            </a:r>
            <a: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Cloud </a:t>
            </a:r>
            <a:r>
              <a:rPr lang="en-US" altLang="ko-KR" sz="1600" b="1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도입은</a:t>
            </a:r>
            <a: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 Multi </a:t>
            </a:r>
            <a:r>
              <a:rPr lang="en-US" altLang="ko-KR" sz="1600" b="1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전략</a:t>
            </a:r>
            <a: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600" b="1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수립</a:t>
            </a:r>
            <a:endParaRPr lang="en-US" altLang="ko-KR" sz="1600" b="1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defTabSz="457200" latinLnBrk="0">
              <a:lnSpc>
                <a:spcPct val="130000"/>
              </a:lnSpc>
              <a:spcAft>
                <a:spcPts val="300"/>
              </a:spcAft>
            </a:pP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 - 51%, Hybrid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Cloud로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On-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Premise의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환경과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/>
            </a:r>
            <a:b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   Public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환경의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복합적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전략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/>
            </a:r>
            <a:b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 - 21%, Multi Public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전략을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수립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endParaRPr lang="ko-KR" altLang="en-US" sz="1400" b="1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33130" y="5336099"/>
            <a:ext cx="1261983" cy="24622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>51%, Hybrid Cloud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33130" y="4977902"/>
            <a:ext cx="1261983" cy="24622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>21%, Multiple Public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033130" y="4759122"/>
            <a:ext cx="1261983" cy="24622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>10%, Multiple Private</a:t>
            </a:r>
          </a:p>
        </p:txBody>
      </p:sp>
      <p:sp>
        <p:nvSpPr>
          <p:cNvPr id="80" name="위쪽 화살표 79"/>
          <p:cNvSpPr/>
          <p:nvPr/>
        </p:nvSpPr>
        <p:spPr>
          <a:xfrm flipV="1">
            <a:off x="5767596" y="5440807"/>
            <a:ext cx="2340000" cy="283025"/>
          </a:xfrm>
          <a:prstGeom prst="upArrow">
            <a:avLst>
              <a:gd name="adj1" fmla="val 90938"/>
              <a:gd name="adj2" fmla="val 50000"/>
            </a:avLst>
          </a:prstGeom>
          <a:gradFill>
            <a:gsLst>
              <a:gs pos="0">
                <a:sysClr val="window" lastClr="FFFFFF">
                  <a:lumMod val="75000"/>
                </a:sysClr>
              </a:gs>
              <a:gs pos="100000">
                <a:sysClr val="window" lastClr="FFFFFF"/>
              </a:gs>
            </a:gsLst>
            <a:lin ang="5400000" scaled="0"/>
          </a:gradFill>
          <a:ln>
            <a:noFill/>
          </a:ln>
        </p:spPr>
        <p:txBody>
          <a:bodyPr wrap="square" lIns="36000" tIns="0" rIns="36000" rtlCol="0" anchor="ctr" anchorCtr="0">
            <a:noAutofit/>
          </a:bodyPr>
          <a:lstStyle/>
          <a:p>
            <a:pPr marL="361950" marR="0" lvl="0" indent="-276225" defTabSz="4572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ko-KR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5133265" y="5723832"/>
            <a:ext cx="3900559" cy="592836"/>
          </a:xfrm>
          <a:prstGeom prst="roundRect">
            <a:avLst>
              <a:gd name="adj" fmla="val 23871"/>
            </a:avLst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맑은 고딕"/>
                <a:cs typeface="+mn-cs"/>
              </a:rPr>
              <a:t>“</a:t>
            </a:r>
            <a:r>
              <a: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맑은 고딕"/>
                <a:cs typeface="+mn-cs"/>
              </a:rPr>
              <a:t>비즈니스 혁신을 위한 도구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맑은 고딕"/>
                <a:cs typeface="+mn-cs"/>
              </a:rPr>
              <a:t>, Multi </a:t>
            </a:r>
            <a:r>
              <a:rPr kumimoji="0" lang="en-US" altLang="ko-K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맑은 고딕"/>
                <a:cs typeface="+mn-cs"/>
              </a:rPr>
              <a:t>전략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맑은 고딕"/>
                <a:cs typeface="+mn-cs"/>
              </a:rPr>
              <a:t> </a:t>
            </a:r>
            <a:r>
              <a:rPr kumimoji="0" lang="en-US" altLang="ko-K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맑은 고딕"/>
                <a:cs typeface="+mn-cs"/>
              </a:rPr>
              <a:t>추구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맑은 고딕"/>
                <a:cs typeface="+mn-cs"/>
              </a:rPr>
              <a:t>”</a:t>
            </a:r>
            <a:endParaRPr kumimoji="0" lang="ko-KR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맑은 고딕"/>
              <a:cs typeface="+mn-cs"/>
            </a:endParaRPr>
          </a:p>
        </p:txBody>
      </p:sp>
      <p:sp>
        <p:nvSpPr>
          <p:cNvPr id="83" name="제목 1"/>
          <p:cNvSpPr txBox="1">
            <a:spLocks/>
          </p:cNvSpPr>
          <p:nvPr/>
        </p:nvSpPr>
        <p:spPr>
          <a:xfrm>
            <a:off x="-1" y="444382"/>
            <a:ext cx="9669464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기업의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Cloud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활용 전략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? 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59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3"/>
          <a:srcRect l="20829" r="20418"/>
          <a:stretch/>
        </p:blipFill>
        <p:spPr>
          <a:xfrm>
            <a:off x="848544" y="1894029"/>
            <a:ext cx="3213357" cy="2663270"/>
          </a:xfrm>
          <a:prstGeom prst="rect">
            <a:avLst/>
          </a:prstGeom>
        </p:spPr>
      </p:pic>
      <p:sp>
        <p:nvSpPr>
          <p:cNvPr id="39" name="직사각형 38"/>
          <p:cNvSpPr/>
          <p:nvPr/>
        </p:nvSpPr>
        <p:spPr>
          <a:xfrm>
            <a:off x="590180" y="1247698"/>
            <a:ext cx="3756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standardized, centralized, massively-scaled data centers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39708" y="4751489"/>
            <a:ext cx="4202752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marR="0" lvl="0" indent="-185738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중앙 집중화된 컴퓨팅과 스토리지 기반의 데이터 활용과 처리</a:t>
            </a:r>
            <a:endParaRPr kumimoji="0" lang="en-US" altLang="ko-KR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185738" marR="0" lvl="0" indent="-185738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Data </a:t>
            </a: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Center</a:t>
            </a: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를 운영할 필요가 없고</a:t>
            </a: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 </a:t>
            </a: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자원의 확장과 필요 시점에 활용 하는 효과</a:t>
            </a:r>
            <a:endParaRPr kumimoji="0" lang="en-US" altLang="ko-KR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41" name="이등변 삼각형 9">
            <a:extLst>
              <a:ext uri="{FF2B5EF4-FFF2-40B4-BE49-F238E27FC236}">
                <a16:creationId xmlns:a16="http://schemas.microsoft.com/office/drawing/2014/main" id="{E19BA6E4-EABE-F04D-B5AA-AAB3CB0195EB}"/>
              </a:ext>
            </a:extLst>
          </p:cNvPr>
          <p:cNvSpPr/>
          <p:nvPr/>
        </p:nvSpPr>
        <p:spPr>
          <a:xfrm rot="5400000">
            <a:off x="2878140" y="3562306"/>
            <a:ext cx="4104000" cy="45719"/>
          </a:xfrm>
          <a:prstGeom prst="triangle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5202932" y="4685642"/>
            <a:ext cx="441513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marR="0" lvl="0" indent="-185738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데이터의 규모와 속도 측면에서 중앙 집중화된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Computing, Storage 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자원은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Delay 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요인 </a:t>
            </a:r>
            <a:endParaRPr kumimoji="0" lang="en-US" altLang="ko-KR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185738" marR="0" lvl="0" indent="-185738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Raw 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데이터의 전체를 중앙에 올리는 것은 불필요하고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 Data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가 존</a:t>
            </a: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재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하는 곳에서 처리하고 의미 있는 정보만 중앙에 전송하는 방법이 낫다  </a:t>
            </a:r>
            <a:endParaRPr kumimoji="0" lang="en-US" altLang="ko-KR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5482640" y="1444087"/>
            <a:ext cx="3577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solidFill>
                  <a:srgbClr val="4A7EBB"/>
                </a:solidFill>
                <a:latin typeface="맑은 고딕"/>
                <a:ea typeface="맑은 고딕"/>
              </a:rPr>
              <a:t>No 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“One Size</a:t>
            </a:r>
            <a:r>
              <a:rPr kumimoji="0" lang="en-US" altLang="ko-KR" sz="1800" b="0" i="0" u="none" strike="noStrike" kern="1200" cap="none" spc="0" normalizeH="0" noProof="0" dirty="0" smtClean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Fit All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”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9"/>
          <a:stretch/>
        </p:blipFill>
        <p:spPr bwMode="auto">
          <a:xfrm>
            <a:off x="5634174" y="2381576"/>
            <a:ext cx="2989609" cy="125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그룹 12"/>
          <p:cNvGrpSpPr/>
          <p:nvPr/>
        </p:nvGrpSpPr>
        <p:grpSpPr>
          <a:xfrm>
            <a:off x="5823577" y="2001930"/>
            <a:ext cx="3064820" cy="2167702"/>
            <a:chOff x="5136464" y="2364805"/>
            <a:chExt cx="3542685" cy="2505689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5136464" y="4192703"/>
              <a:ext cx="3098874" cy="677791"/>
            </a:xfrm>
            <a:prstGeom prst="roundRect">
              <a:avLst>
                <a:gd name="adj" fmla="val 12475"/>
              </a:avLst>
            </a:prstGeom>
            <a:solidFill>
              <a:sysClr val="window" lastClr="FFFFFF"/>
            </a:solidFill>
            <a:ln w="9525">
              <a:solidFill>
                <a:sysClr val="window" lastClr="FFFFFF">
                  <a:lumMod val="6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108000" rtlCol="0" anchor="b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</a:rPr>
                <a:t>On-Premise Data Center</a:t>
              </a:r>
            </a:p>
          </p:txBody>
        </p:sp>
        <p:sp>
          <p:nvSpPr>
            <p:cNvPr id="15" name="순서도: 자기 디스크 14"/>
            <p:cNvSpPr/>
            <p:nvPr/>
          </p:nvSpPr>
          <p:spPr bwMode="auto">
            <a:xfrm>
              <a:off x="6245693" y="3795952"/>
              <a:ext cx="914790" cy="664823"/>
            </a:xfrm>
            <a:prstGeom prst="flowChartMagneticDisk">
              <a:avLst/>
            </a:prstGeom>
            <a:solidFill>
              <a:sysClr val="window" lastClr="FFFFFF"/>
            </a:solidFill>
            <a:ln w="9525">
              <a:solidFill>
                <a:sysClr val="windowText" lastClr="000000">
                  <a:lumMod val="50000"/>
                  <a:lumOff val="50000"/>
                </a:sysClr>
              </a:solidFill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0" tIns="46800" rIns="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5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Pct val="120000"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</a:rPr>
                <a:t>Data</a:t>
              </a:r>
              <a:b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</a:rPr>
                <a:t>Security</a:t>
              </a:r>
              <a:endParaRPr kumimoji="0" lang="ko-KR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06" t="4781" r="26929" b="4781"/>
            <a:stretch/>
          </p:blipFill>
          <p:spPr>
            <a:xfrm>
              <a:off x="5649568" y="2641804"/>
              <a:ext cx="330834" cy="635722"/>
            </a:xfrm>
            <a:prstGeom prst="rect">
              <a:avLst/>
            </a:prstGeom>
          </p:spPr>
        </p:pic>
        <p:sp>
          <p:nvSpPr>
            <p:cNvPr id="17" name="직사각형 16"/>
            <p:cNvSpPr/>
            <p:nvPr/>
          </p:nvSpPr>
          <p:spPr>
            <a:xfrm>
              <a:off x="5153006" y="2364805"/>
              <a:ext cx="158013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895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Pct val="120000"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</a:rPr>
                <a:t>Mobile User</a:t>
              </a:r>
              <a:endParaRPr kumimoji="0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8" name="Picture 9" descr="https://kmug.co.kr/board/data/adobeqna/1223431436/hwasalpyo_curved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12499" flipV="1">
              <a:off x="6771474" y="3840847"/>
              <a:ext cx="1327981" cy="728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9" descr="https://kmug.co.kr/board/data/adobeqna/1223431436/hwasalpyo_curved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214842" y="2465736"/>
              <a:ext cx="1327981" cy="728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 rotWithShape="1">
            <a:blip r:embed="rId8"/>
            <a:srcRect l="12780" t="7142" r="11095" b="11501"/>
            <a:stretch/>
          </p:blipFill>
          <p:spPr>
            <a:xfrm>
              <a:off x="7387125" y="2712916"/>
              <a:ext cx="848213" cy="825493"/>
            </a:xfrm>
            <a:prstGeom prst="ellipse">
              <a:avLst/>
            </a:prstGeom>
          </p:spPr>
        </p:pic>
        <p:sp>
          <p:nvSpPr>
            <p:cNvPr id="21" name="직사각형 20"/>
            <p:cNvSpPr/>
            <p:nvPr/>
          </p:nvSpPr>
          <p:spPr>
            <a:xfrm>
              <a:off x="7099012" y="2410569"/>
              <a:ext cx="158013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895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Pct val="120000"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</a:rPr>
                <a:t>Regulatory</a:t>
              </a:r>
              <a:endParaRPr kumimoji="0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제목 1"/>
          <p:cNvSpPr txBox="1">
            <a:spLocks/>
          </p:cNvSpPr>
          <p:nvPr/>
        </p:nvSpPr>
        <p:spPr>
          <a:xfrm>
            <a:off x="-1" y="444382"/>
            <a:ext cx="9697454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noProof="0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Multi-Cloud </a:t>
            </a:r>
            <a:r>
              <a:rPr lang="en-US" altLang="ko-KR" noProof="0" dirty="0" err="1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도입</a:t>
            </a:r>
            <a:r>
              <a:rPr lang="en-US" altLang="ko-KR" noProof="0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 </a:t>
            </a:r>
            <a:r>
              <a:rPr lang="en-US" altLang="ko-KR" noProof="0" dirty="0" err="1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배경</a:t>
            </a:r>
            <a:r>
              <a:rPr lang="en-US" altLang="ko-KR" noProof="0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 - Data </a:t>
            </a:r>
            <a:r>
              <a:rPr lang="ko-KR" altLang="en-US" noProof="0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중심의 이동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61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제목 1"/>
          <p:cNvSpPr txBox="1">
            <a:spLocks/>
          </p:cNvSpPr>
          <p:nvPr/>
        </p:nvSpPr>
        <p:spPr>
          <a:xfrm>
            <a:off x="-2" y="444382"/>
            <a:ext cx="9632951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ko-KR" dirty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Multi-Cloud </a:t>
            </a:r>
            <a:r>
              <a:rPr lang="en-US" altLang="ko-KR" dirty="0" err="1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도입</a:t>
            </a:r>
            <a:r>
              <a:rPr lang="en-US" altLang="ko-KR" dirty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 </a:t>
            </a:r>
            <a:r>
              <a:rPr lang="ko-KR" altLang="en-US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배경</a:t>
            </a:r>
            <a:r>
              <a:rPr lang="en-US" altLang="ko-KR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 – </a:t>
            </a:r>
            <a:r>
              <a:rPr lang="ko-KR" altLang="en-US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기업의 데이터 보호</a:t>
            </a:r>
            <a:endParaRPr lang="ko-KR" altLang="en-US" sz="3200" dirty="0">
              <a:solidFill>
                <a:sysClr val="window" lastClr="FFFFFF"/>
              </a:solidFill>
              <a:latin typeface="Tahoma" panose="020B060403050404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73" name="모서리가 둥근 직사각형 72"/>
          <p:cNvSpPr/>
          <p:nvPr/>
        </p:nvSpPr>
        <p:spPr>
          <a:xfrm>
            <a:off x="912966" y="3020292"/>
            <a:ext cx="1612304" cy="2769481"/>
          </a:xfrm>
          <a:prstGeom prst="roundRect">
            <a:avLst>
              <a:gd name="adj" fmla="val 12475"/>
            </a:avLst>
          </a:prstGeom>
          <a:solidFill>
            <a:sysClr val="window" lastClr="FFFFFF"/>
          </a:solidFill>
          <a:ln w="9525">
            <a:solidFill>
              <a:sysClr val="window" lastClr="FFFFFF">
                <a:lumMod val="65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108000" rtlCol="0" anchor="b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순서도: 자기 디스크 73"/>
          <p:cNvSpPr/>
          <p:nvPr/>
        </p:nvSpPr>
        <p:spPr bwMode="auto">
          <a:xfrm>
            <a:off x="1467642" y="3353416"/>
            <a:ext cx="736996" cy="535611"/>
          </a:xfrm>
          <a:prstGeom prst="flowChartMagneticDisk">
            <a:avLst/>
          </a:prstGeom>
          <a:solidFill>
            <a:sysClr val="window" lastClr="FFFFFF"/>
          </a:solidFill>
          <a:ln w="9525">
            <a:solidFill>
              <a:sysClr val="windowText" lastClr="000000">
                <a:lumMod val="50000"/>
                <a:lumOff val="50000"/>
              </a:sysClr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0" tIns="46800" rIns="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Data</a:t>
            </a:r>
            <a:endParaRPr kumimoji="0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모서리가 둥근 직사각형 74"/>
          <p:cNvSpPr/>
          <p:nvPr/>
        </p:nvSpPr>
        <p:spPr>
          <a:xfrm>
            <a:off x="2898231" y="3020293"/>
            <a:ext cx="1507369" cy="2769480"/>
          </a:xfrm>
          <a:prstGeom prst="roundRect">
            <a:avLst>
              <a:gd name="adj" fmla="val 12475"/>
            </a:avLst>
          </a:prstGeom>
          <a:solidFill>
            <a:sysClr val="window" lastClr="FFFFFF"/>
          </a:solidFill>
          <a:ln w="9525">
            <a:solidFill>
              <a:sysClr val="window" lastClr="FFFFFF">
                <a:lumMod val="65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108000" rtlCol="0" anchor="b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순서도: 자기 디스크 75"/>
          <p:cNvSpPr/>
          <p:nvPr/>
        </p:nvSpPr>
        <p:spPr bwMode="auto">
          <a:xfrm>
            <a:off x="3271194" y="3353416"/>
            <a:ext cx="736996" cy="535611"/>
          </a:xfrm>
          <a:prstGeom prst="flowChartMagneticDisk">
            <a:avLst/>
          </a:prstGeom>
          <a:solidFill>
            <a:sysClr val="window" lastClr="FFFFFF"/>
          </a:solidFill>
          <a:ln w="9525">
            <a:solidFill>
              <a:sysClr val="windowText" lastClr="000000">
                <a:lumMod val="50000"/>
                <a:lumOff val="50000"/>
              </a:sysClr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0" tIns="46800" rIns="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Data</a:t>
            </a:r>
            <a:endParaRPr kumimoji="0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7" name="Picture 9" descr="https://kmug.co.kr/board/data/adobeqna/1223431436/hwasalpyo_curve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1093" flipV="1">
            <a:off x="2051200" y="5538525"/>
            <a:ext cx="1321102" cy="7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E:\99.기타\08.Icon\people_icon_box-alt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6" t="13914" r="18538" b="15323"/>
          <a:stretch/>
        </p:blipFill>
        <p:spPr bwMode="auto">
          <a:xfrm>
            <a:off x="1584031" y="2366205"/>
            <a:ext cx="499387" cy="40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직선 화살표 연결선 78"/>
          <p:cNvCxnSpPr>
            <a:stCxn id="78" idx="2"/>
            <a:endCxn id="74" idx="1"/>
          </p:cNvCxnSpPr>
          <p:nvPr/>
        </p:nvCxnSpPr>
        <p:spPr>
          <a:xfrm>
            <a:off x="1833725" y="2774841"/>
            <a:ext cx="2415" cy="578575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tailEnd type="triangle"/>
          </a:ln>
          <a:effectLst/>
        </p:spPr>
      </p:cxnSp>
      <p:pic>
        <p:nvPicPr>
          <p:cNvPr id="80" name="그림 79"/>
          <p:cNvPicPr>
            <a:picLocks noChangeAspect="1"/>
          </p:cNvPicPr>
          <p:nvPr/>
        </p:nvPicPr>
        <p:blipFill rotWithShape="1">
          <a:blip r:embed="rId6"/>
          <a:srcRect l="8037" t="12418" r="9620" b="5239"/>
          <a:stretch/>
        </p:blipFill>
        <p:spPr>
          <a:xfrm>
            <a:off x="912966" y="2789285"/>
            <a:ext cx="578575" cy="578575"/>
          </a:xfrm>
          <a:prstGeom prst="ellipse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5166329" y="3323634"/>
            <a:ext cx="3900559" cy="108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825" indent="-250825" defTabSz="457200" latinLnBrk="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Single Cloud </a:t>
            </a:r>
            <a:r>
              <a:rPr lang="ko-KR" altLang="en-US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안정성에 대한 불확실성</a:t>
            </a:r>
            <a:endParaRPr lang="en-US" altLang="ko-KR" sz="1400" b="1" dirty="0" smtClean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defTabSz="457200" latinLnBrk="0">
              <a:lnSpc>
                <a:spcPct val="130000"/>
              </a:lnSpc>
              <a:spcAft>
                <a:spcPts val="600"/>
              </a:spcAft>
            </a:pP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   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- </a:t>
            </a:r>
            <a:r>
              <a:rPr lang="ko-KR" altLang="en-US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단일 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Cloud</a:t>
            </a:r>
            <a:r>
              <a:rPr lang="ko-KR" altLang="en-US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로 인한 데이터 손실</a:t>
            </a:r>
            <a:endParaRPr lang="en-US" altLang="ko-KR" sz="1400" dirty="0" smtClean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defTabSz="457200" latinLnBrk="0">
              <a:lnSpc>
                <a:spcPct val="130000"/>
              </a:lnSpc>
              <a:spcAft>
                <a:spcPts val="600"/>
              </a:spcAft>
            </a:pP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  - Worldwide </a:t>
            </a:r>
            <a:r>
              <a:rPr lang="ko-KR" altLang="en-US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사용자 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Global Coverage </a:t>
            </a:r>
            <a:r>
              <a:rPr lang="ko-KR" altLang="en-US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확보</a:t>
            </a:r>
            <a:endParaRPr lang="en-US" altLang="ko-KR" sz="14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82" name="모서리가 둥근 직사각형 81"/>
          <p:cNvSpPr/>
          <p:nvPr/>
        </p:nvSpPr>
        <p:spPr>
          <a:xfrm>
            <a:off x="5166329" y="2218370"/>
            <a:ext cx="3732631" cy="924195"/>
          </a:xfrm>
          <a:prstGeom prst="roundRect">
            <a:avLst>
              <a:gd name="adj" fmla="val 241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맑은 고딕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327085" y="2310629"/>
            <a:ext cx="3543300" cy="803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457200" latinLnBrk="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1100" dirty="0" smtClean="0">
                <a:solidFill>
                  <a:prstClr val="black"/>
                </a:solidFill>
                <a:latin typeface="Tahoma" panose="020B0604030504040204" pitchFamily="34" charset="0"/>
              </a:rPr>
              <a:t>‘17.3 AWS </a:t>
            </a:r>
            <a:r>
              <a:rPr lang="ko-KR" altLang="en-US" sz="11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미국동부</a:t>
            </a:r>
            <a:r>
              <a:rPr lang="ko-KR" altLang="en-US" sz="1100" dirty="0" smtClean="0">
                <a:solidFill>
                  <a:prstClr val="black"/>
                </a:solidFill>
                <a:latin typeface="Tahoma" panose="020B0604030504040204" pitchFamily="34" charset="0"/>
              </a:rPr>
              <a:t> 정전</a:t>
            </a:r>
            <a:r>
              <a:rPr lang="en-US" altLang="ko-KR" sz="1100" dirty="0" smtClean="0">
                <a:solidFill>
                  <a:prstClr val="black"/>
                </a:solidFill>
                <a:latin typeface="Tahoma" panose="020B0604030504040204" pitchFamily="34" charset="0"/>
              </a:rPr>
              <a:t>, S3 11</a:t>
            </a:r>
            <a:r>
              <a:rPr lang="ko-KR" altLang="en-US" sz="1100" dirty="0" smtClean="0">
                <a:solidFill>
                  <a:prstClr val="black"/>
                </a:solidFill>
                <a:latin typeface="Tahoma" panose="020B0604030504040204" pitchFamily="34" charset="0"/>
              </a:rPr>
              <a:t>시간 장애</a:t>
            </a:r>
            <a:r>
              <a:rPr lang="en-US" altLang="ko-KR" sz="1100" dirty="0" smtClean="0">
                <a:solidFill>
                  <a:prstClr val="black"/>
                </a:solidFill>
                <a:latin typeface="Tahoma" panose="020B0604030504040204" pitchFamily="34" charset="0"/>
              </a:rPr>
              <a:t/>
            </a:r>
            <a:br>
              <a:rPr lang="en-US" altLang="ko-KR" sz="1100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100" dirty="0" smtClean="0">
                <a:solidFill>
                  <a:prstClr val="black"/>
                </a:solidFill>
                <a:latin typeface="Tahoma" panose="020B0604030504040204" pitchFamily="34" charset="0"/>
              </a:rPr>
              <a:t>- Netflix, Airbnb, Pinterest </a:t>
            </a:r>
            <a:r>
              <a:rPr lang="ko-KR" altLang="en-US" sz="1100" dirty="0" smtClean="0">
                <a:solidFill>
                  <a:prstClr val="black"/>
                </a:solidFill>
                <a:latin typeface="Tahoma" panose="020B0604030504040204" pitchFamily="34" charset="0"/>
              </a:rPr>
              <a:t>서비스 장애</a:t>
            </a:r>
            <a:endParaRPr lang="en-US" altLang="ko-KR" sz="1100" dirty="0" smtClean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marL="171450" indent="-171450" defTabSz="457200" latinLnBrk="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1100" dirty="0" smtClean="0">
                <a:solidFill>
                  <a:prstClr val="black"/>
                </a:solidFill>
                <a:latin typeface="Tahoma" panose="020B0604030504040204" pitchFamily="34" charset="0"/>
              </a:rPr>
              <a:t>‘18.11 AWS </a:t>
            </a:r>
            <a:r>
              <a:rPr lang="ko-KR" altLang="en-US" sz="1100" dirty="0" smtClean="0">
                <a:solidFill>
                  <a:prstClr val="black"/>
                </a:solidFill>
                <a:latin typeface="Tahoma" panose="020B0604030504040204" pitchFamily="34" charset="0"/>
              </a:rPr>
              <a:t>서울 </a:t>
            </a:r>
            <a:r>
              <a:rPr lang="en-US" altLang="ko-KR" sz="1100" dirty="0" smtClean="0">
                <a:solidFill>
                  <a:prstClr val="black"/>
                </a:solidFill>
                <a:latin typeface="Tahoma" panose="020B0604030504040204" pitchFamily="34" charset="0"/>
              </a:rPr>
              <a:t>Region DNS </a:t>
            </a:r>
            <a:r>
              <a:rPr lang="ko-KR" altLang="en-US" sz="1100" dirty="0" smtClean="0">
                <a:solidFill>
                  <a:prstClr val="black"/>
                </a:solidFill>
                <a:latin typeface="Tahoma" panose="020B0604030504040204" pitchFamily="34" charset="0"/>
              </a:rPr>
              <a:t>장애 </a:t>
            </a:r>
            <a:endParaRPr lang="en-US" altLang="ko-KR" sz="1100" dirty="0" smtClean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pic>
        <p:nvPicPr>
          <p:cNvPr id="84" name="그림 8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4" t="30969" r="19813" b="30313"/>
          <a:stretch/>
        </p:blipFill>
        <p:spPr>
          <a:xfrm>
            <a:off x="1424303" y="5895477"/>
            <a:ext cx="535594" cy="363219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536" y="5964520"/>
            <a:ext cx="601982" cy="343991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 rotWithShape="1">
          <a:blip r:embed="rId9"/>
          <a:srcRect l="19223" t="19399" r="19225" b="20448"/>
          <a:stretch/>
        </p:blipFill>
        <p:spPr>
          <a:xfrm>
            <a:off x="1444645" y="4147766"/>
            <a:ext cx="517994" cy="506221"/>
          </a:xfrm>
          <a:prstGeom prst="rect">
            <a:avLst/>
          </a:prstGeom>
        </p:spPr>
      </p:pic>
      <p:sp>
        <p:nvSpPr>
          <p:cNvPr id="87" name="직사각형 86"/>
          <p:cNvSpPr/>
          <p:nvPr/>
        </p:nvSpPr>
        <p:spPr>
          <a:xfrm>
            <a:off x="1511352" y="4250848"/>
            <a:ext cx="380232" cy="3039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latinLnBrk="0">
              <a:lnSpc>
                <a:spcPct val="130000"/>
              </a:lnSpc>
              <a:spcAft>
                <a:spcPts val="600"/>
              </a:spcAft>
            </a:pPr>
            <a:r>
              <a:rPr lang="en-US" altLang="ko-KR" sz="1200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S3</a:t>
            </a:r>
            <a:endParaRPr lang="en-US" altLang="ko-KR" sz="1200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8" name="그림 8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9832" y="4803886"/>
            <a:ext cx="396934" cy="500136"/>
          </a:xfrm>
          <a:prstGeom prst="rect">
            <a:avLst/>
          </a:prstGeom>
        </p:spPr>
      </p:pic>
      <p:sp>
        <p:nvSpPr>
          <p:cNvPr id="125" name="직사각형 124"/>
          <p:cNvSpPr/>
          <p:nvPr/>
        </p:nvSpPr>
        <p:spPr>
          <a:xfrm>
            <a:off x="1290193" y="5223650"/>
            <a:ext cx="797013" cy="3039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latinLnBrk="0">
              <a:lnSpc>
                <a:spcPct val="130000"/>
              </a:lnSpc>
              <a:spcAft>
                <a:spcPts val="600"/>
              </a:spcAft>
            </a:pPr>
            <a:r>
              <a:rPr lang="en-US" altLang="ko-KR" sz="1200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Lambda</a:t>
            </a:r>
            <a:endParaRPr lang="en-US" altLang="ko-KR" sz="1200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6" name="그림 1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3939" y="4806054"/>
            <a:ext cx="591050" cy="591050"/>
          </a:xfrm>
          <a:prstGeom prst="rect">
            <a:avLst/>
          </a:prstGeom>
        </p:spPr>
      </p:pic>
      <p:sp>
        <p:nvSpPr>
          <p:cNvPr id="127" name="직사각형 126"/>
          <p:cNvSpPr/>
          <p:nvPr/>
        </p:nvSpPr>
        <p:spPr>
          <a:xfrm>
            <a:off x="3192006" y="5229720"/>
            <a:ext cx="933269" cy="3039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latinLnBrk="0">
              <a:lnSpc>
                <a:spcPct val="130000"/>
              </a:lnSpc>
              <a:spcAft>
                <a:spcPts val="600"/>
              </a:spcAft>
            </a:pPr>
            <a:r>
              <a:rPr lang="en-US" altLang="ko-KR" sz="1200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Functions</a:t>
            </a:r>
            <a:endParaRPr lang="en-US" altLang="ko-KR" sz="1200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8" name="그림 1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7827" y="4070705"/>
            <a:ext cx="531078" cy="531078"/>
          </a:xfrm>
          <a:prstGeom prst="rect">
            <a:avLst/>
          </a:prstGeom>
        </p:spPr>
      </p:pic>
      <p:sp>
        <p:nvSpPr>
          <p:cNvPr id="129" name="직사각형 128"/>
          <p:cNvSpPr/>
          <p:nvPr/>
        </p:nvSpPr>
        <p:spPr>
          <a:xfrm>
            <a:off x="3265213" y="4470713"/>
            <a:ext cx="787395" cy="3039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latinLnBrk="0">
              <a:lnSpc>
                <a:spcPct val="130000"/>
              </a:lnSpc>
              <a:spcAft>
                <a:spcPts val="600"/>
              </a:spcAft>
            </a:pPr>
            <a:r>
              <a:rPr lang="en-US" altLang="ko-KR" sz="1200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Storage</a:t>
            </a:r>
            <a:endParaRPr lang="en-US" altLang="ko-KR" sz="1200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166329" y="4618553"/>
            <a:ext cx="3900559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825" indent="-250825" defTabSz="457200" latinLnBrk="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o-KR" altLang="en-US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단일 </a:t>
            </a: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Vendor Lock-In </a:t>
            </a:r>
            <a:r>
              <a:rPr lang="ko-KR" altLang="en-US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우려</a:t>
            </a:r>
            <a:endParaRPr lang="en-US" altLang="ko-KR" sz="1400" b="1" dirty="0" smtClean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defTabSz="457200" latinLnBrk="0">
              <a:lnSpc>
                <a:spcPct val="130000"/>
              </a:lnSpc>
              <a:spcAft>
                <a:spcPts val="600"/>
              </a:spcAft>
            </a:pP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   </a:t>
            </a:r>
            <a:r>
              <a:rPr lang="en-US" altLang="ko-KR" sz="1400" dirty="0">
                <a:solidFill>
                  <a:prstClr val="black"/>
                </a:solidFill>
                <a:latin typeface="Tahoma" panose="020B0604030504040204" pitchFamily="34" charset="0"/>
              </a:rPr>
              <a:t>-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ko-KR" altLang="en-US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단일 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Provider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Roadmap에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의존성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배제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endParaRPr lang="en-US" altLang="ko-KR" sz="1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defTabSz="457200" latinLnBrk="0">
              <a:lnSpc>
                <a:spcPct val="130000"/>
              </a:lnSpc>
              <a:spcAft>
                <a:spcPts val="600"/>
              </a:spcAft>
            </a:pP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  - </a:t>
            </a:r>
            <a:r>
              <a:rPr lang="ko-KR" altLang="en-US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특정 </a:t>
            </a:r>
            <a:r>
              <a:rPr lang="ko-KR" altLang="en-US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지역과 경쟁력 </a:t>
            </a:r>
            <a:r>
              <a:rPr lang="ko-KR" altLang="en-US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있는 서비스 확보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/>
            </a:r>
            <a:b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    ※ </a:t>
            </a:r>
            <a:r>
              <a:rPr lang="ko-KR" altLang="en-US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지역별 제공 서비스 차이</a:t>
            </a:r>
            <a:endParaRPr lang="en-US" altLang="ko-KR" sz="14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31" name="직사각형 130"/>
          <p:cNvSpPr/>
          <p:nvPr/>
        </p:nvSpPr>
        <p:spPr>
          <a:xfrm>
            <a:off x="6015184" y="2043517"/>
            <a:ext cx="2202847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>[ Cloud </a:t>
            </a:r>
            <a:r>
              <a: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>장애 사례 참조 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>]</a:t>
            </a: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</a:endParaRPr>
          </a:p>
        </p:txBody>
      </p:sp>
      <p:pic>
        <p:nvPicPr>
          <p:cNvPr id="132" name="Picture 9" descr="https://kmug.co.kr/board/data/adobeqna/1223431436/hwasalpyo_curve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550">
            <a:off x="2063423" y="3001873"/>
            <a:ext cx="1321102" cy="77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직사각형 132"/>
          <p:cNvSpPr/>
          <p:nvPr/>
        </p:nvSpPr>
        <p:spPr>
          <a:xfrm>
            <a:off x="2291563" y="6077086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latinLnBrk="0">
              <a:spcAft>
                <a:spcPts val="600"/>
              </a:spcAft>
            </a:pPr>
            <a:r>
              <a:rPr lang="en-US" altLang="ko-KR" sz="1200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Service </a:t>
            </a:r>
            <a:br>
              <a:rPr lang="en-US" altLang="ko-KR" sz="1200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200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Fail-Over</a:t>
            </a:r>
            <a:endParaRPr lang="en-US" altLang="ko-KR" sz="1200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4" name="그룹 133"/>
          <p:cNvGrpSpPr/>
          <p:nvPr/>
        </p:nvGrpSpPr>
        <p:grpSpPr>
          <a:xfrm>
            <a:off x="648461" y="1907035"/>
            <a:ext cx="4126805" cy="319843"/>
            <a:chOff x="2502889" y="1506445"/>
            <a:chExt cx="1440000" cy="319843"/>
          </a:xfrm>
        </p:grpSpPr>
        <p:sp>
          <p:nvSpPr>
            <p:cNvPr id="135" name="직사각형 134"/>
            <p:cNvSpPr/>
            <p:nvPr/>
          </p:nvSpPr>
          <p:spPr bwMode="auto">
            <a:xfrm>
              <a:off x="2502889" y="1506445"/>
              <a:ext cx="1440000" cy="308867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anchor="ctr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0" marR="0" lvl="0" indent="0" algn="ctr" defTabSz="4572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</a:rPr>
                <a:t>Disaster &amp; Recovery</a:t>
              </a:r>
              <a:endPara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endParaRPr>
            </a:p>
          </p:txBody>
        </p:sp>
        <p:cxnSp>
          <p:nvCxnSpPr>
            <p:cNvPr id="136" name="직선 연결선 135"/>
            <p:cNvCxnSpPr/>
            <p:nvPr/>
          </p:nvCxnSpPr>
          <p:spPr>
            <a:xfrm>
              <a:off x="2502889" y="1826288"/>
              <a:ext cx="144000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tailEnd type="none"/>
            </a:ln>
            <a:effectLst/>
          </p:spPr>
        </p:cxnSp>
      </p:grpSp>
      <p:sp>
        <p:nvSpPr>
          <p:cNvPr id="137" name="직사각형 136"/>
          <p:cNvSpPr/>
          <p:nvPr/>
        </p:nvSpPr>
        <p:spPr>
          <a:xfrm>
            <a:off x="987448" y="2892932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latinLnBrk="0">
              <a:spcAft>
                <a:spcPts val="600"/>
              </a:spcAft>
            </a:pPr>
            <a:r>
              <a:rPr lang="en-US" altLang="ko-KR" sz="1200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Fail</a:t>
            </a:r>
            <a:endParaRPr lang="en-US" altLang="ko-KR" sz="1200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1"/>
          <p:cNvSpPr txBox="1">
            <a:spLocks/>
          </p:cNvSpPr>
          <p:nvPr/>
        </p:nvSpPr>
        <p:spPr>
          <a:xfrm>
            <a:off x="-2" y="444382"/>
            <a:ext cx="9632951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ko-KR" dirty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Multi-Cloud </a:t>
            </a:r>
            <a:r>
              <a:rPr lang="en-US" altLang="ko-KR" dirty="0" err="1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도입</a:t>
            </a:r>
            <a:r>
              <a:rPr lang="en-US" altLang="ko-KR" dirty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 </a:t>
            </a:r>
            <a:r>
              <a:rPr lang="ko-KR" altLang="en-US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배경</a:t>
            </a:r>
            <a:r>
              <a:rPr lang="en-US" altLang="ko-KR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 – </a:t>
            </a:r>
            <a:r>
              <a:rPr lang="ko-KR" altLang="en-US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서비스 경쟁력 확보</a:t>
            </a:r>
            <a:endParaRPr lang="ko-KR" altLang="en-US" sz="3200" dirty="0">
              <a:solidFill>
                <a:sysClr val="window" lastClr="FFFFFF"/>
              </a:solidFill>
              <a:latin typeface="Tahoma" panose="020B0604030504040204" pitchFamily="34" charset="0"/>
              <a:ea typeface="맑은 고딕" panose="020B0503020000020004" pitchFamily="50" charset="-127"/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634606" y="1626717"/>
            <a:ext cx="4126805" cy="319843"/>
            <a:chOff x="2502889" y="1506445"/>
            <a:chExt cx="1440000" cy="319843"/>
          </a:xfrm>
        </p:grpSpPr>
        <p:sp>
          <p:nvSpPr>
            <p:cNvPr id="52" name="직사각형 51"/>
            <p:cNvSpPr/>
            <p:nvPr/>
          </p:nvSpPr>
          <p:spPr bwMode="auto">
            <a:xfrm>
              <a:off x="2502889" y="1506445"/>
              <a:ext cx="1440000" cy="308867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anchor="ctr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0" marR="0" lvl="0" indent="0" algn="ctr" defTabSz="4572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</a:rPr>
                <a:t>Multi-Cloud Pricing Comparison</a:t>
              </a:r>
              <a:endPara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endParaRPr>
            </a:p>
          </p:txBody>
        </p:sp>
        <p:cxnSp>
          <p:nvCxnSpPr>
            <p:cNvPr id="53" name="직선 연결선 52"/>
            <p:cNvCxnSpPr/>
            <p:nvPr/>
          </p:nvCxnSpPr>
          <p:spPr>
            <a:xfrm>
              <a:off x="2502889" y="1826288"/>
              <a:ext cx="144000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tailEnd type="none"/>
            </a:ln>
            <a:effectLst/>
          </p:spPr>
        </p:cxnSp>
      </p:grpSp>
      <p:pic>
        <p:nvPicPr>
          <p:cNvPr id="54" name="그림 53"/>
          <p:cNvPicPr>
            <a:picLocks noChangeAspect="1"/>
          </p:cNvPicPr>
          <p:nvPr/>
        </p:nvPicPr>
        <p:blipFill rotWithShape="1">
          <a:blip r:embed="rId3"/>
          <a:srcRect t="25096" b="9453"/>
          <a:stretch/>
        </p:blipFill>
        <p:spPr>
          <a:xfrm>
            <a:off x="634606" y="2125164"/>
            <a:ext cx="4178148" cy="2050992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974" y="2125164"/>
            <a:ext cx="3645132" cy="181041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802579" y="4280971"/>
            <a:ext cx="3900559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825" indent="-250825" defTabSz="457200" latinLnBrk="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o-KR" altLang="en-US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지속적인 서비스 운영 가격 절감</a:t>
            </a:r>
            <a:endParaRPr lang="en-US" altLang="ko-KR" sz="1400" b="1" dirty="0" smtClean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defTabSz="457200" latinLnBrk="0">
              <a:lnSpc>
                <a:spcPct val="130000"/>
              </a:lnSpc>
              <a:spcAft>
                <a:spcPts val="300"/>
              </a:spcAft>
            </a:pPr>
            <a:r>
              <a:rPr lang="en-US" altLang="ko-KR" sz="1400" b="1" dirty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  </a:t>
            </a:r>
            <a:r>
              <a:rPr lang="en-US" altLang="ko-KR" sz="1400" dirty="0">
                <a:solidFill>
                  <a:prstClr val="black"/>
                </a:solidFill>
                <a:latin typeface="Tahoma" panose="020B0604030504040204" pitchFamily="34" charset="0"/>
              </a:rPr>
              <a:t>-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Cloud별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서비스의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가격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정책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상이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/>
            </a:r>
            <a:b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ko-KR" altLang="en-US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endParaRPr lang="en-US" altLang="ko-KR" sz="1400" dirty="0" smtClean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marL="285750" indent="-285750" defTabSz="457200" latinLnBrk="0">
              <a:lnSpc>
                <a:spcPct val="13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Multi </a:t>
            </a:r>
            <a:r>
              <a:rPr lang="en-US" altLang="ko-KR" sz="1400" b="1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Provider의</a:t>
            </a: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400" b="1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가격</a:t>
            </a: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400" b="1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협상력</a:t>
            </a: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400" b="1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확보</a:t>
            </a: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endParaRPr lang="en-US" altLang="ko-KR" sz="1400" b="1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defTabSz="457200" latinLnBrk="0">
              <a:lnSpc>
                <a:spcPct val="130000"/>
              </a:lnSpc>
              <a:spcAft>
                <a:spcPts val="300"/>
              </a:spcAft>
            </a:pP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 - Appl. Workload</a:t>
            </a:r>
            <a:r>
              <a:rPr lang="ko-KR" altLang="en-US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에 적합한 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Platform </a:t>
            </a:r>
            <a:r>
              <a:rPr lang="ko-KR" altLang="en-US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활용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endParaRPr lang="ko-KR" altLang="en-US" sz="1400" b="1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4995068" y="1626717"/>
            <a:ext cx="4126805" cy="319843"/>
            <a:chOff x="2502889" y="1506445"/>
            <a:chExt cx="1440000" cy="319843"/>
          </a:xfrm>
        </p:grpSpPr>
        <p:sp>
          <p:nvSpPr>
            <p:cNvPr id="58" name="직사각형 57"/>
            <p:cNvSpPr/>
            <p:nvPr/>
          </p:nvSpPr>
          <p:spPr bwMode="auto">
            <a:xfrm>
              <a:off x="2502889" y="1506445"/>
              <a:ext cx="1440000" cy="308867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anchor="ctr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0" marR="0" lvl="0" indent="0" algn="ctr" defTabSz="4572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</a:rPr>
                <a:t>Global Data Center </a:t>
              </a: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</a:rPr>
                <a:t>현황</a:t>
              </a:r>
              <a:endPara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endParaRPr>
            </a:p>
          </p:txBody>
        </p:sp>
        <p:cxnSp>
          <p:nvCxnSpPr>
            <p:cNvPr id="59" name="직선 연결선 58"/>
            <p:cNvCxnSpPr/>
            <p:nvPr/>
          </p:nvCxnSpPr>
          <p:spPr>
            <a:xfrm>
              <a:off x="2502889" y="1826288"/>
              <a:ext cx="144000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tailEnd type="none"/>
            </a:ln>
            <a:effectLst/>
          </p:spPr>
        </p:cxnSp>
      </p:grpSp>
      <p:sp>
        <p:nvSpPr>
          <p:cNvPr id="60" name="TextBox 59"/>
          <p:cNvSpPr txBox="1"/>
          <p:nvPr/>
        </p:nvSpPr>
        <p:spPr>
          <a:xfrm>
            <a:off x="5239974" y="4280971"/>
            <a:ext cx="3900559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825" indent="-250825" defTabSz="457200" latinLnBrk="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o-KR" altLang="en-US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비즈니스에 근접한 </a:t>
            </a: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Cloud </a:t>
            </a:r>
            <a:r>
              <a:rPr lang="ko-KR" altLang="en-US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활용</a:t>
            </a:r>
            <a:endParaRPr lang="en-US" altLang="ko-KR" sz="1400" b="1" dirty="0" smtClean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defTabSz="457200" latinLnBrk="0">
              <a:lnSpc>
                <a:spcPct val="130000"/>
              </a:lnSpc>
              <a:spcAft>
                <a:spcPts val="300"/>
              </a:spcAft>
            </a:pPr>
            <a:r>
              <a:rPr lang="en-US" altLang="ko-KR" sz="1400" b="1" dirty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  </a:t>
            </a:r>
            <a:r>
              <a:rPr lang="en-US" altLang="ko-KR" sz="1400" dirty="0">
                <a:solidFill>
                  <a:prstClr val="black"/>
                </a:solidFill>
                <a:latin typeface="Tahoma" panose="020B0604030504040204" pitchFamily="34" charset="0"/>
              </a:rPr>
              <a:t>-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ko-KR" altLang="en-US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서비스 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Latency </a:t>
            </a:r>
            <a:r>
              <a:rPr lang="ko-KR" altLang="en-US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및 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Traffic </a:t>
            </a:r>
            <a:r>
              <a:rPr lang="ko-KR" altLang="en-US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이동 비용 절감 </a:t>
            </a:r>
            <a:endParaRPr lang="en-US" altLang="ko-KR" sz="1400" dirty="0" smtClean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marL="285750" indent="-285750" defTabSz="457200" latinLnBrk="0">
              <a:lnSpc>
                <a:spcPct val="13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ko-KR" altLang="en-US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지역별 전문성 높은 서비스 활용</a:t>
            </a:r>
            <a:endParaRPr lang="en-US" altLang="ko-KR" sz="1400" b="1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defTabSz="457200" latinLnBrk="0">
              <a:lnSpc>
                <a:spcPct val="130000"/>
              </a:lnSpc>
              <a:spcAft>
                <a:spcPts val="300"/>
              </a:spcAft>
            </a:pP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 - ML/DL </a:t>
            </a:r>
            <a:r>
              <a:rPr lang="ko-KR" altLang="en-US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및 오픈소스 측면에서 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Google </a:t>
            </a:r>
            <a:r>
              <a:rPr lang="ko-KR" altLang="en-US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우위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/>
            </a:r>
            <a:b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 </a:t>
            </a:r>
            <a:r>
              <a:rPr lang="en-US" altLang="ko-KR" sz="900" dirty="0" smtClean="0">
                <a:solidFill>
                  <a:prstClr val="black"/>
                </a:solidFill>
                <a:latin typeface="Tahoma" panose="020B0604030504040204" pitchFamily="34" charset="0"/>
              </a:rPr>
              <a:t> ※ Google</a:t>
            </a:r>
            <a:r>
              <a:rPr lang="ko-KR" altLang="en-US" sz="900" dirty="0" smtClean="0">
                <a:solidFill>
                  <a:prstClr val="black"/>
                </a:solidFill>
                <a:latin typeface="Tahoma" panose="020B0604030504040204" pitchFamily="34" charset="0"/>
              </a:rPr>
              <a:t>이 지원하는 </a:t>
            </a:r>
            <a:r>
              <a:rPr lang="en-US" altLang="ko-KR" sz="900" dirty="0" smtClean="0">
                <a:solidFill>
                  <a:prstClr val="black"/>
                </a:solidFill>
                <a:latin typeface="Tahoma" panose="020B0604030504040204" pitchFamily="34" charset="0"/>
              </a:rPr>
              <a:t>ML/DL Open-Source Project : </a:t>
            </a:r>
            <a:r>
              <a:rPr lang="en-US" altLang="ko-KR" sz="9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Tensorflow</a:t>
            </a:r>
            <a:endParaRPr lang="ko-KR" altLang="en-US" sz="1400" b="1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-2" y="3920767"/>
            <a:ext cx="9632952" cy="21838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52" name="제목 1"/>
          <p:cNvSpPr txBox="1">
            <a:spLocks/>
          </p:cNvSpPr>
          <p:nvPr/>
        </p:nvSpPr>
        <p:spPr>
          <a:xfrm>
            <a:off x="-2" y="444382"/>
            <a:ext cx="9632951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Multi-Cloud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의 장점만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향하긴 이르다 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맑은 고딕"/>
              <a:cs typeface="+mj-cs"/>
            </a:endParaRPr>
          </a:p>
        </p:txBody>
      </p:sp>
      <p:sp>
        <p:nvSpPr>
          <p:cNvPr id="53" name="슬라이드 번호 개체 틀 2"/>
          <p:cNvSpPr txBox="1">
            <a:spLocks/>
          </p:cNvSpPr>
          <p:nvPr/>
        </p:nvSpPr>
        <p:spPr>
          <a:xfrm>
            <a:off x="7086600" y="6575366"/>
            <a:ext cx="2057400" cy="2785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2D1D5E-56A9-4D35-A50D-C0E5C799F4D5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Tahoma"/>
              </a:rPr>
              <a:pPr/>
              <a:t>15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Tahom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grayscl/>
          </a:blip>
          <a:srcRect l="23142" t="17433" r="24570" b="19461"/>
          <a:stretch/>
        </p:blipFill>
        <p:spPr>
          <a:xfrm>
            <a:off x="4313005" y="1711344"/>
            <a:ext cx="822568" cy="99275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140713" y="1933364"/>
            <a:ext cx="770735" cy="77073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8115300" y="1881359"/>
            <a:ext cx="785683" cy="785683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1000970" y="1827261"/>
            <a:ext cx="760923" cy="760923"/>
          </a:xfrm>
          <a:prstGeom prst="rect">
            <a:avLst/>
          </a:prstGeom>
        </p:spPr>
      </p:pic>
      <p:sp>
        <p:nvSpPr>
          <p:cNvPr id="38" name="모서리가 둥근 직사각형 37"/>
          <p:cNvSpPr/>
          <p:nvPr/>
        </p:nvSpPr>
        <p:spPr>
          <a:xfrm>
            <a:off x="391563" y="4255314"/>
            <a:ext cx="3123312" cy="1552251"/>
          </a:xfrm>
          <a:prstGeom prst="roundRect">
            <a:avLst>
              <a:gd name="adj" fmla="val 0"/>
            </a:avLst>
          </a:prstGeom>
          <a:noFill/>
          <a:ln w="3175">
            <a:noFill/>
            <a:prstDash val="solid"/>
          </a:ln>
          <a:effectLst/>
        </p:spPr>
        <p:txBody>
          <a:bodyPr wrap="square" lIns="108000" tIns="36000" rIns="0" bIns="36000" anchor="t" anchorCtr="0">
            <a:noAutofit/>
          </a:bodyPr>
          <a:lstStyle/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>Multi-Cloud</a:t>
            </a:r>
            <a:r>
              <a: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>의 서비스 복잡성에 대한 </a:t>
            </a:r>
            <a:r>
              <a:rPr kumimoji="0" lang="ko-KR" alt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>인력</a:t>
            </a:r>
            <a:r>
              <a:rPr kumimoji="0" lang="en-US" altLang="ko-KR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>/</a:t>
            </a:r>
            <a:r>
              <a:rPr kumimoji="0" lang="ko-KR" alt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>역량 확보</a:t>
            </a:r>
            <a:endParaRPr kumimoji="0" lang="en-US" altLang="ko-KR" sz="13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>Multi-Cloud </a:t>
            </a:r>
            <a:r>
              <a: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>의</a:t>
            </a: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> </a:t>
            </a:r>
            <a:r>
              <a: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>다양한 환경을 관리 하기 위한 </a:t>
            </a:r>
            <a:r>
              <a:rPr kumimoji="0" lang="en-US" altLang="ko-KR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>Admin Cost </a:t>
            </a:r>
            <a:r>
              <a:rPr kumimoji="0" lang="ko-KR" alt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>증가</a:t>
            </a:r>
            <a:r>
              <a:rPr kumimoji="0" lang="en-US" altLang="ko-KR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/>
            </a:r>
            <a:br>
              <a:rPr kumimoji="0" lang="en-US" altLang="ko-KR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</a:b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>※ Server Cost 15% </a:t>
            </a:r>
            <a:r>
              <a:rPr kumimoji="0" lang="en-US" altLang="ko-KR" sz="1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>감소</a:t>
            </a: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/>
            </a:r>
            <a:b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</a:b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>    Admin Cost 85% </a:t>
            </a:r>
            <a:r>
              <a:rPr kumimoji="0" lang="en-US" altLang="ko-KR" sz="1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>증가</a:t>
            </a:r>
            <a:endParaRPr kumimoji="0" lang="en-US" altLang="ko-KR" sz="13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3514875" y="4242942"/>
            <a:ext cx="3001835" cy="1594896"/>
          </a:xfrm>
          <a:prstGeom prst="roundRect">
            <a:avLst>
              <a:gd name="adj" fmla="val 0"/>
            </a:avLst>
          </a:prstGeom>
          <a:noFill/>
          <a:ln w="3175">
            <a:noFill/>
            <a:prstDash val="solid"/>
          </a:ln>
          <a:effectLst/>
        </p:spPr>
        <p:txBody>
          <a:bodyPr wrap="square" lIns="108000" tIns="36000" rIns="0" bIns="36000" anchor="t" anchorCtr="0">
            <a:noAutofit/>
          </a:bodyPr>
          <a:lstStyle/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>Provider</a:t>
            </a:r>
            <a:r>
              <a: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>別 서비스 특성을 모르는 경우 서비스의 성능적 제약</a:t>
            </a:r>
            <a:endParaRPr kumimoji="0" lang="en-US" altLang="ko-KR" sz="13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>각기 다른 자원의 관리로 효과 </a:t>
            </a:r>
            <a:r>
              <a: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>저하</a:t>
            </a:r>
            <a:endParaRPr kumimoji="0" lang="en-US" altLang="ko-KR" sz="13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ko-KR" altLang="en-US" sz="1300" b="1" kern="0" noProof="0" dirty="0" smtClean="0">
                <a:solidFill>
                  <a:prstClr val="black"/>
                </a:solidFill>
                <a:latin typeface="Tahoma" panose="020B0604030504040204" pitchFamily="34" charset="0"/>
              </a:rPr>
              <a:t>자동화를 위한 비용은 </a:t>
            </a:r>
            <a:r>
              <a:rPr lang="ko-KR" altLang="en-US" sz="1300" kern="0" noProof="0" dirty="0" smtClean="0">
                <a:solidFill>
                  <a:prstClr val="black"/>
                </a:solidFill>
                <a:latin typeface="Tahoma" panose="020B0604030504040204" pitchFamily="34" charset="0"/>
              </a:rPr>
              <a:t>지속적 증가</a:t>
            </a:r>
            <a:endParaRPr kumimoji="0" lang="en-US" altLang="ko-KR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6516711" y="4242942"/>
            <a:ext cx="2975020" cy="1594896"/>
          </a:xfrm>
          <a:prstGeom prst="roundRect">
            <a:avLst>
              <a:gd name="adj" fmla="val 0"/>
            </a:avLst>
          </a:prstGeom>
          <a:noFill/>
          <a:ln w="3175">
            <a:noFill/>
            <a:prstDash val="solid"/>
          </a:ln>
          <a:effectLst/>
        </p:spPr>
        <p:txBody>
          <a:bodyPr wrap="square" lIns="108000" tIns="36000" rIns="0" bIns="36000" anchor="t" anchorCtr="0">
            <a:noAutofit/>
          </a:bodyPr>
          <a:lstStyle/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>Provider</a:t>
            </a:r>
            <a:r>
              <a: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>別 다양한 보안 정책과 관리 정책에 대한 습득</a:t>
            </a:r>
            <a:endParaRPr kumimoji="0" lang="en-US" altLang="ko-KR" sz="13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>Multi-Cloud </a:t>
            </a:r>
            <a:r>
              <a: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rPr>
              <a:t>환경에서 관리되지 않을 경우 더 많은 외부 공격에 노출</a:t>
            </a:r>
            <a:endParaRPr kumimoji="0" lang="en-US" altLang="ko-KR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7">
            <a:grayscl/>
          </a:blip>
          <a:srcRect t="20413" b="16836"/>
          <a:stretch/>
        </p:blipFill>
        <p:spPr>
          <a:xfrm>
            <a:off x="2447389" y="1907152"/>
            <a:ext cx="1234910" cy="77492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38683" y="2869992"/>
            <a:ext cx="138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latinLnBrk="0"/>
            <a: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Increase</a:t>
            </a:r>
          </a:p>
          <a:p>
            <a:pPr algn="ctr" defTabSz="457200" latinLnBrk="0"/>
            <a: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Workload</a:t>
            </a:r>
            <a:endParaRPr lang="en-US" altLang="ko-KR" sz="1600" b="1" dirty="0" smtClean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61539" y="2857562"/>
            <a:ext cx="1382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latinLnBrk="0"/>
            <a: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Migration</a:t>
            </a:r>
            <a:b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Automation Cost</a:t>
            </a:r>
            <a:endParaRPr lang="en-US" altLang="ko-KR" sz="1600" b="1" dirty="0" smtClean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42517" y="2857562"/>
            <a:ext cx="1633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latinLnBrk="0"/>
            <a: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Admin</a:t>
            </a:r>
            <a:b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Managing Cost</a:t>
            </a:r>
            <a:endParaRPr lang="en-US" altLang="ko-KR" sz="1600" b="1" dirty="0" smtClean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74590" y="2857562"/>
            <a:ext cx="1566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latinLnBrk="0"/>
            <a: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Performance</a:t>
            </a:r>
            <a:b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Challenges</a:t>
            </a:r>
            <a:endParaRPr lang="en-US" altLang="ko-KR" sz="1600" b="1" dirty="0" smtClean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77632" y="2857562"/>
            <a:ext cx="1708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latinLnBrk="0"/>
            <a: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Increase</a:t>
            </a:r>
            <a:b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Security Risk</a:t>
            </a:r>
            <a:endParaRPr lang="en-US" altLang="ko-KR" sz="1600" b="1" dirty="0" smtClean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3632972"/>
            <a:ext cx="4356484" cy="231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5027556" y="3632972"/>
            <a:ext cx="4314635" cy="213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190" tIns="39594" rIns="79190" bIns="39594" anchor="t" anchorCtr="0"/>
          <a:lstStyle>
            <a:defPPr>
              <a:defRPr lang="ko-KR"/>
            </a:defPPr>
            <a:lvl1pPr defTabSz="914400" latinLnBrk="0">
              <a:lnSpc>
                <a:spcPct val="130000"/>
              </a:lnSpc>
              <a:defRPr sz="1800">
                <a:solidFill>
                  <a:srgbClr val="4C6C9C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altLang="ko-KR" b="1" dirty="0" smtClean="0">
                <a:solidFill>
                  <a:srgbClr val="000000"/>
                </a:solidFill>
                <a:ea typeface="맑은 고딕" pitchFamily="50" charset="-127"/>
              </a:rPr>
              <a:t>“</a:t>
            </a:r>
            <a:r>
              <a:rPr lang="ko-KR" altLang="en-US" b="1" dirty="0" smtClean="0">
                <a:solidFill>
                  <a:srgbClr val="000000"/>
                </a:solidFill>
                <a:ea typeface="맑은 고딕" pitchFamily="50" charset="-127"/>
              </a:rPr>
              <a:t>점점 더 빠른 개발과 무중단 배포가 지속적으로 이루어지는 </a:t>
            </a:r>
            <a:r>
              <a:rPr lang="en-US" altLang="ko-KR" b="1" dirty="0" smtClean="0">
                <a:solidFill>
                  <a:srgbClr val="000000"/>
                </a:solidFill>
                <a:ea typeface="맑은 고딕" pitchFamily="50" charset="-127"/>
              </a:rPr>
              <a:t>IT</a:t>
            </a:r>
            <a:r>
              <a:rPr lang="ko-KR" altLang="en-US" b="1" dirty="0" smtClean="0">
                <a:solidFill>
                  <a:srgbClr val="000000"/>
                </a:solidFill>
                <a:ea typeface="맑은 고딕" pitchFamily="50" charset="-127"/>
              </a:rPr>
              <a:t>환경 필요</a:t>
            </a:r>
            <a:r>
              <a:rPr lang="en-US" altLang="ko-KR" b="1" dirty="0" smtClean="0">
                <a:solidFill>
                  <a:srgbClr val="000000"/>
                </a:solidFill>
                <a:ea typeface="맑은 고딕" pitchFamily="50" charset="-127"/>
              </a:rPr>
              <a:t>”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rgbClr val="000000"/>
                </a:solidFill>
                <a:ea typeface="맑은 고딕" pitchFamily="50" charset="-127"/>
              </a:rPr>
              <a:t>Agile, DevOps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rgbClr val="000000"/>
                </a:solidFill>
                <a:ea typeface="맑은 고딕" pitchFamily="50" charset="-127"/>
              </a:rPr>
              <a:t>Conway’s Law, Two Pizza Rules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rgbClr val="000000"/>
                </a:solidFill>
                <a:ea typeface="맑은 고딕" pitchFamily="50" charset="-127"/>
              </a:rPr>
              <a:t>etc.  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16496" y="1556792"/>
            <a:ext cx="93250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1D116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“ </a:t>
            </a:r>
            <a:r>
              <a:rPr lang="ko-KR" altLang="en-US" sz="1600" b="1" dirty="0" smtClean="0">
                <a:solidFill>
                  <a:srgbClr val="1D116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지금은 점점 더 빨라지는 시장과 고객의 </a:t>
            </a:r>
            <a:r>
              <a:rPr lang="en-US" altLang="ko-KR" sz="1600" b="1" dirty="0" smtClean="0">
                <a:solidFill>
                  <a:srgbClr val="1D116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Needs </a:t>
            </a:r>
            <a:r>
              <a:rPr lang="ko-KR" altLang="en-US" sz="1600" b="1" dirty="0" smtClean="0">
                <a:solidFill>
                  <a:srgbClr val="1D116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를 따라 잡기 위해 </a:t>
            </a:r>
            <a:r>
              <a:rPr lang="en-US" altLang="ko-KR" sz="1600" b="1" dirty="0" smtClean="0">
                <a:solidFill>
                  <a:srgbClr val="1D116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Speed </a:t>
            </a:r>
            <a:r>
              <a:rPr lang="ko-KR" altLang="en-US" sz="1600" b="1" dirty="0" smtClean="0">
                <a:solidFill>
                  <a:srgbClr val="1D116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전쟁을 벌이고 있다</a:t>
            </a:r>
            <a:r>
              <a:rPr lang="en-US" altLang="ko-KR" sz="1600" b="1" dirty="0" smtClean="0">
                <a:solidFill>
                  <a:srgbClr val="1D116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.</a:t>
            </a:r>
            <a:r>
              <a:rPr lang="ko-KR" altLang="en-US" sz="1600" b="1" dirty="0" smtClean="0">
                <a:solidFill>
                  <a:srgbClr val="1D116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1600" b="1" dirty="0" smtClean="0">
                <a:solidFill>
                  <a:srgbClr val="1D116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” </a:t>
            </a:r>
            <a:endParaRPr lang="ko-KR" altLang="en-US" sz="1600" dirty="0"/>
          </a:p>
        </p:txBody>
      </p:sp>
      <p:sp>
        <p:nvSpPr>
          <p:cNvPr id="14" name="직사각형 2"/>
          <p:cNvSpPr>
            <a:spLocks noChangeArrowheads="1"/>
          </p:cNvSpPr>
          <p:nvPr/>
        </p:nvSpPr>
        <p:spPr bwMode="auto">
          <a:xfrm>
            <a:off x="560512" y="2420936"/>
            <a:ext cx="2376264" cy="576016"/>
          </a:xfrm>
          <a:prstGeom prst="rect">
            <a:avLst/>
          </a:prstGeom>
          <a:gradFill>
            <a:gsLst>
              <a:gs pos="0">
                <a:schemeClr val="bg1"/>
              </a:gs>
              <a:gs pos="17000">
                <a:schemeClr val="bg1"/>
              </a:gs>
              <a:gs pos="83000">
                <a:srgbClr val="ECECEC"/>
              </a:gs>
              <a:gs pos="100000">
                <a:schemeClr val="bg1"/>
              </a:gs>
            </a:gsLst>
            <a:lin ang="5400000" scaled="0"/>
          </a:gra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innerShdw blurRad="50800">
              <a:prstClr val="black">
                <a:alpha val="6000"/>
              </a:prstClr>
            </a:innerShdw>
          </a:effectLst>
        </p:spPr>
        <p:txBody>
          <a:bodyPr wrap="square" lIns="0" tIns="36000" rIns="0" bIns="36000" anchor="ctr">
            <a:no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marL="0" lvl="1" indent="-131166" algn="ctr">
              <a:buClr>
                <a:sysClr val="windowText" lastClr="000000"/>
              </a:buClr>
              <a:tabLst>
                <a:tab pos="5186118" algn="l"/>
              </a:tabLst>
              <a:defRPr/>
            </a:pPr>
            <a:r>
              <a:rPr lang="en-US" altLang="ko-KR" sz="1400" b="1" dirty="0" smtClean="0">
                <a:ln w="11430">
                  <a:noFill/>
                </a:ln>
                <a:latin typeface="+mn-ea"/>
                <a:cs typeface="Arial" pitchFamily="34" charset="0"/>
              </a:rPr>
              <a:t>Development Fast</a:t>
            </a:r>
            <a:endParaRPr lang="en-US" altLang="ko-KR" sz="1600" b="1" dirty="0">
              <a:solidFill>
                <a:srgbClr val="009DDC"/>
              </a:solidFill>
              <a:latin typeface="+mn-ea"/>
            </a:endParaRPr>
          </a:p>
        </p:txBody>
      </p:sp>
      <p:sp>
        <p:nvSpPr>
          <p:cNvPr id="15" name="직사각형 2"/>
          <p:cNvSpPr>
            <a:spLocks noChangeArrowheads="1"/>
          </p:cNvSpPr>
          <p:nvPr/>
        </p:nvSpPr>
        <p:spPr bwMode="auto">
          <a:xfrm>
            <a:off x="6681192" y="2420936"/>
            <a:ext cx="2376264" cy="576016"/>
          </a:xfrm>
          <a:prstGeom prst="rect">
            <a:avLst/>
          </a:prstGeom>
          <a:gradFill>
            <a:gsLst>
              <a:gs pos="0">
                <a:schemeClr val="bg1"/>
              </a:gs>
              <a:gs pos="17000">
                <a:schemeClr val="bg1"/>
              </a:gs>
              <a:gs pos="83000">
                <a:srgbClr val="ECECEC"/>
              </a:gs>
              <a:gs pos="100000">
                <a:schemeClr val="bg1"/>
              </a:gs>
            </a:gsLst>
            <a:lin ang="5400000" scaled="0"/>
          </a:gra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innerShdw blurRad="50800">
              <a:prstClr val="black">
                <a:alpha val="6000"/>
              </a:prstClr>
            </a:innerShdw>
          </a:effectLst>
        </p:spPr>
        <p:txBody>
          <a:bodyPr wrap="square" lIns="0" tIns="36000" rIns="0" bIns="36000" anchor="ctr">
            <a:no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marL="0" lvl="1" indent="-131166" algn="ctr">
              <a:buClr>
                <a:sysClr val="windowText" lastClr="000000"/>
              </a:buClr>
              <a:tabLst>
                <a:tab pos="5186118" algn="l"/>
              </a:tabLst>
              <a:defRPr/>
            </a:pPr>
            <a:r>
              <a:rPr lang="en-US" altLang="ko-KR" sz="1400" b="1" dirty="0" smtClean="0">
                <a:ln w="11430">
                  <a:noFill/>
                </a:ln>
                <a:latin typeface="+mn-ea"/>
                <a:cs typeface="Arial" pitchFamily="34" charset="0"/>
              </a:rPr>
              <a:t>Run Fast</a:t>
            </a:r>
            <a:endParaRPr lang="en-US" altLang="ko-KR" sz="1600" b="1" dirty="0">
              <a:solidFill>
                <a:srgbClr val="009DDC"/>
              </a:solidFill>
              <a:latin typeface="+mn-ea"/>
            </a:endParaRPr>
          </a:p>
        </p:txBody>
      </p:sp>
      <p:sp>
        <p:nvSpPr>
          <p:cNvPr id="16" name="직사각형 2"/>
          <p:cNvSpPr>
            <a:spLocks noChangeArrowheads="1"/>
          </p:cNvSpPr>
          <p:nvPr/>
        </p:nvSpPr>
        <p:spPr bwMode="auto">
          <a:xfrm>
            <a:off x="3620852" y="2420936"/>
            <a:ext cx="2376264" cy="576016"/>
          </a:xfrm>
          <a:prstGeom prst="rect">
            <a:avLst/>
          </a:prstGeom>
          <a:gradFill>
            <a:gsLst>
              <a:gs pos="0">
                <a:schemeClr val="bg1"/>
              </a:gs>
              <a:gs pos="17000">
                <a:schemeClr val="bg1"/>
              </a:gs>
              <a:gs pos="83000">
                <a:srgbClr val="ECECEC"/>
              </a:gs>
              <a:gs pos="100000">
                <a:schemeClr val="bg1"/>
              </a:gs>
            </a:gsLst>
            <a:lin ang="5400000" scaled="0"/>
          </a:gra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innerShdw blurRad="50800">
              <a:prstClr val="black">
                <a:alpha val="6000"/>
              </a:prstClr>
            </a:innerShdw>
          </a:effectLst>
        </p:spPr>
        <p:txBody>
          <a:bodyPr wrap="square" lIns="0" tIns="36000" rIns="0" bIns="36000" anchor="ctr">
            <a:no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marL="0" lvl="1" indent="-131166" algn="ctr">
              <a:buClr>
                <a:sysClr val="windowText" lastClr="000000"/>
              </a:buClr>
              <a:tabLst>
                <a:tab pos="5186118" algn="l"/>
              </a:tabLst>
              <a:defRPr/>
            </a:pPr>
            <a:r>
              <a:rPr lang="en-US" altLang="ko-KR" sz="1400" b="1" dirty="0" smtClean="0">
                <a:ln w="11430">
                  <a:noFill/>
                </a:ln>
                <a:solidFill>
                  <a:srgbClr val="C00000"/>
                </a:solidFill>
                <a:latin typeface="+mn-ea"/>
                <a:cs typeface="Arial" pitchFamily="34" charset="0"/>
              </a:rPr>
              <a:t>Deploy Fast</a:t>
            </a:r>
            <a:endParaRPr lang="en-US" altLang="ko-KR" sz="1600" b="1" dirty="0">
              <a:solidFill>
                <a:srgbClr val="C00000"/>
              </a:solidFill>
              <a:latin typeface="+mn-ea"/>
            </a:endParaRPr>
          </a:p>
        </p:txBody>
      </p:sp>
      <p:cxnSp>
        <p:nvCxnSpPr>
          <p:cNvPr id="17" name="직선 화살표 연결선 16"/>
          <p:cNvCxnSpPr>
            <a:stCxn id="14" idx="3"/>
            <a:endCxn id="16" idx="1"/>
          </p:cNvCxnSpPr>
          <p:nvPr/>
        </p:nvCxnSpPr>
        <p:spPr>
          <a:xfrm>
            <a:off x="2936776" y="2708944"/>
            <a:ext cx="684076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16" idx="3"/>
            <a:endCxn id="15" idx="1"/>
          </p:cNvCxnSpPr>
          <p:nvPr/>
        </p:nvCxnSpPr>
        <p:spPr>
          <a:xfrm>
            <a:off x="5997116" y="2708944"/>
            <a:ext cx="684076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제목 1"/>
          <p:cNvSpPr txBox="1">
            <a:spLocks/>
          </p:cNvSpPr>
          <p:nvPr/>
        </p:nvSpPr>
        <p:spPr>
          <a:xfrm>
            <a:off x="-1" y="444382"/>
            <a:ext cx="9697454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Application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의 변화</a:t>
            </a:r>
            <a:r>
              <a:rPr kumimoji="0" lang="ko-KR" altLang="en-US" sz="2400" b="1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 </a:t>
            </a:r>
            <a:r>
              <a:rPr kumimoji="0" lang="en-US" altLang="ko-KR" sz="2400" b="1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(</a:t>
            </a:r>
            <a:r>
              <a:rPr kumimoji="0" lang="en-US" altLang="ko-KR" sz="2400" b="1" i="0" u="none" strike="noStrike" kern="1200" cap="none" spc="0" normalizeH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빠른</a:t>
            </a:r>
            <a:r>
              <a:rPr kumimoji="0" lang="en-US" altLang="ko-KR" sz="2400" b="1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 </a:t>
            </a:r>
            <a:r>
              <a:rPr lang="ko-KR" altLang="en-US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개발</a:t>
            </a:r>
            <a:r>
              <a:rPr lang="en-US" altLang="ko-KR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/</a:t>
            </a:r>
            <a:r>
              <a:rPr kumimoji="0" lang="en-US" altLang="ko-KR" sz="2400" b="1" i="0" u="none" strike="noStrike" kern="1200" cap="none" spc="0" normalizeH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배포</a:t>
            </a:r>
            <a:r>
              <a:rPr kumimoji="0" lang="en-US" altLang="ko-KR" sz="2400" b="1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)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22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1628800"/>
            <a:ext cx="842493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-1" y="444382"/>
            <a:ext cx="9697454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개발 방법의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 변화</a:t>
            </a:r>
            <a:r>
              <a:rPr kumimoji="0" lang="ko-KR" altLang="en-US" sz="2400" b="1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 </a:t>
            </a:r>
            <a:r>
              <a:rPr kumimoji="0" lang="en-US" altLang="ko-KR" sz="2400" b="1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(Agility </a:t>
            </a:r>
            <a:r>
              <a:rPr kumimoji="0" lang="en-US" altLang="ko-KR" sz="2400" b="1" i="0" u="none" strike="noStrike" kern="1200" cap="none" spc="0" normalizeH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대응</a:t>
            </a:r>
            <a:r>
              <a:rPr kumimoji="0" lang="en-US" altLang="ko-KR" sz="2400" b="1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)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9791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>
            <p:extLst/>
          </p:nvPr>
        </p:nvGraphicFramePr>
        <p:xfrm>
          <a:off x="2036677" y="1798805"/>
          <a:ext cx="7237498" cy="4510515"/>
        </p:xfrm>
        <a:graphic>
          <a:graphicData uri="http://schemas.openxmlformats.org/drawingml/2006/table">
            <a:tbl>
              <a:tblPr/>
              <a:tblGrid>
                <a:gridCol w="1133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08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b="1" dirty="0" smtClean="0">
                          <a:latin typeface="Cambria" panose="02040503050406030204" pitchFamily="18" charset="0"/>
                        </a:rPr>
                        <a:t>구분</a:t>
                      </a:r>
                      <a:endParaRPr lang="ko-KR" altLang="en-US" sz="1300" b="1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b="1" dirty="0" smtClean="0">
                          <a:latin typeface="Cambria" panose="02040503050406030204" pitchFamily="18" charset="0"/>
                        </a:rPr>
                        <a:t>Traditional Application</a:t>
                      </a:r>
                      <a:endParaRPr lang="ko-KR" altLang="en-US" sz="1300" b="1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b="1" dirty="0" smtClean="0">
                          <a:latin typeface="Cambria" panose="02040503050406030204" pitchFamily="18" charset="0"/>
                        </a:rPr>
                        <a:t>Cloud Native Application</a:t>
                      </a:r>
                      <a:endParaRPr lang="ko-KR" altLang="en-US" sz="1300" b="1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039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0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ko-KR" altLang="en-US" sz="1300" b="1" dirty="0" smtClean="0">
                          <a:latin typeface="Cambria" panose="02040503050406030204" pitchFamily="18" charset="0"/>
                        </a:rPr>
                        <a:t>개발환경</a:t>
                      </a:r>
                      <a:endParaRPr lang="ko-KR" altLang="en-US" sz="1300" b="1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144000" indent="-144000" algn="l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300" dirty="0" smtClean="0">
                          <a:latin typeface="Cambria" panose="02040503050406030204" pitchFamily="18" charset="0"/>
                        </a:rPr>
                        <a:t>Java / JSP</a:t>
                      </a:r>
                    </a:p>
                    <a:p>
                      <a:pPr marL="144000" indent="-144000" algn="l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300" dirty="0" smtClean="0">
                          <a:latin typeface="Cambria" panose="02040503050406030204" pitchFamily="18" charset="0"/>
                        </a:rPr>
                        <a:t>Traditional WAS </a:t>
                      </a:r>
                      <a:br>
                        <a:rPr lang="en-US" altLang="ko-KR" sz="1300" dirty="0" smtClean="0">
                          <a:latin typeface="Cambria" panose="02040503050406030204" pitchFamily="18" charset="0"/>
                        </a:rPr>
                      </a:br>
                      <a:r>
                        <a:rPr lang="en-US" altLang="ko-KR" sz="1300" dirty="0" smtClean="0">
                          <a:latin typeface="Cambria" panose="02040503050406030204" pitchFamily="18" charset="0"/>
                        </a:rPr>
                        <a:t>(WebLogic,</a:t>
                      </a:r>
                      <a:r>
                        <a:rPr lang="en-US" altLang="ko-KR" sz="1300" baseline="0" dirty="0" smtClean="0">
                          <a:latin typeface="Cambria" panose="02040503050406030204" pitchFamily="18" charset="0"/>
                        </a:rPr>
                        <a:t> JEUS, JBoss </a:t>
                      </a:r>
                      <a:r>
                        <a:rPr lang="ko-KR" altLang="en-US" sz="1300" baseline="0" dirty="0" smtClean="0">
                          <a:latin typeface="Cambria" panose="02040503050406030204" pitchFamily="18" charset="0"/>
                        </a:rPr>
                        <a:t>등</a:t>
                      </a:r>
                      <a:r>
                        <a:rPr lang="en-US" altLang="ko-KR" sz="1300" baseline="0" dirty="0" smtClean="0">
                          <a:latin typeface="Cambria" panose="02040503050406030204" pitchFamily="18" charset="0"/>
                        </a:rPr>
                        <a:t>)</a:t>
                      </a:r>
                    </a:p>
                    <a:p>
                      <a:pPr marL="144000" indent="-144000" algn="l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300" dirty="0" smtClean="0">
                          <a:latin typeface="Cambria" panose="02040503050406030204" pitchFamily="18" charset="0"/>
                        </a:rPr>
                        <a:t>Oracle DBMS</a:t>
                      </a:r>
                    </a:p>
                    <a:p>
                      <a:pPr marL="144000" indent="-144000" algn="l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300" dirty="0" smtClean="0">
                          <a:latin typeface="Cambria" panose="02040503050406030204" pitchFamily="18" charset="0"/>
                        </a:rPr>
                        <a:t>DB</a:t>
                      </a:r>
                      <a:r>
                        <a:rPr lang="ko-KR" altLang="en-US" sz="1300" dirty="0" smtClean="0">
                          <a:latin typeface="Cambria" panose="02040503050406030204" pitchFamily="18" charset="0"/>
                        </a:rPr>
                        <a:t>를 통한 연동</a:t>
                      </a:r>
                      <a:endParaRPr lang="ko-KR" altLang="en-US" sz="1300" dirty="0">
                        <a:latin typeface="Cambria" panose="02040503050406030204" pitchFamily="18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144000" indent="-144000" algn="l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300" b="0" baseline="0" dirty="0" smtClean="0">
                          <a:latin typeface="Cambria" panose="02040503050406030204" pitchFamily="18" charset="0"/>
                        </a:rPr>
                        <a:t>New Framework </a:t>
                      </a:r>
                      <a:r>
                        <a:rPr lang="ko-KR" altLang="en-US" sz="1300" b="0" baseline="0" dirty="0" smtClean="0">
                          <a:latin typeface="Cambria" panose="02040503050406030204" pitchFamily="18" charset="0"/>
                        </a:rPr>
                        <a:t>적용 </a:t>
                      </a:r>
                      <a:r>
                        <a:rPr lang="en-US" altLang="ko-KR" sz="1300" b="0" baseline="0" dirty="0" smtClean="0"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ko-KR" altLang="en-US" sz="1300" b="0" baseline="0" dirty="0" smtClean="0">
                          <a:latin typeface="Cambria" panose="02040503050406030204" pitchFamily="18" charset="0"/>
                        </a:rPr>
                        <a:t>예</a:t>
                      </a:r>
                      <a:r>
                        <a:rPr lang="en-US" altLang="ko-KR" sz="1300" b="0" baseline="0" dirty="0" smtClean="0">
                          <a:latin typeface="Cambria" panose="02040503050406030204" pitchFamily="18" charset="0"/>
                        </a:rPr>
                        <a:t>: Spring Boot)</a:t>
                      </a:r>
                    </a:p>
                    <a:p>
                      <a:pPr marL="144000" indent="-144000" algn="l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300" b="0" baseline="0" dirty="0" smtClean="0">
                          <a:latin typeface="Cambria" panose="02040503050406030204" pitchFamily="18" charset="0"/>
                        </a:rPr>
                        <a:t>PaaS </a:t>
                      </a:r>
                      <a:r>
                        <a:rPr lang="ko-KR" altLang="en-US" sz="1300" b="0" baseline="0" dirty="0" smtClean="0">
                          <a:latin typeface="Cambria" panose="02040503050406030204" pitchFamily="18" charset="0"/>
                        </a:rPr>
                        <a:t>환경에서 개발 </a:t>
                      </a:r>
                      <a:endParaRPr lang="en-US" altLang="ko-KR" sz="1300" b="0" baseline="0" dirty="0" smtClean="0">
                        <a:latin typeface="Cambria" panose="02040503050406030204" pitchFamily="18" charset="0"/>
                      </a:endParaRPr>
                    </a:p>
                    <a:p>
                      <a:pPr marL="144000" indent="-144000" algn="l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300" b="0" baseline="0" dirty="0" smtClean="0">
                          <a:latin typeface="Cambria" panose="02040503050406030204" pitchFamily="18" charset="0"/>
                        </a:rPr>
                        <a:t>MySQL / MariaDB </a:t>
                      </a:r>
                      <a:r>
                        <a:rPr lang="ko-KR" altLang="en-US" sz="1300" b="0" baseline="0" dirty="0" smtClean="0">
                          <a:latin typeface="Cambria" panose="02040503050406030204" pitchFamily="18" charset="0"/>
                        </a:rPr>
                        <a:t>사용</a:t>
                      </a:r>
                      <a:endParaRPr lang="en-US" altLang="ko-KR" sz="1300" b="0" baseline="0" dirty="0" smtClean="0">
                        <a:latin typeface="Cambria" panose="02040503050406030204" pitchFamily="18" charset="0"/>
                      </a:endParaRPr>
                    </a:p>
                    <a:p>
                      <a:pPr marL="144000" indent="-144000" algn="l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300" b="0" baseline="0" dirty="0" smtClean="0">
                          <a:latin typeface="Cambria" panose="02040503050406030204" pitchFamily="18" charset="0"/>
                        </a:rPr>
                        <a:t>Rest API </a:t>
                      </a:r>
                      <a:r>
                        <a:rPr lang="ko-KR" altLang="en-US" sz="1300" b="0" baseline="0" dirty="0" smtClean="0">
                          <a:latin typeface="Cambria" panose="02040503050406030204" pitchFamily="18" charset="0"/>
                        </a:rPr>
                        <a:t>노출</a:t>
                      </a:r>
                      <a:endParaRPr lang="en-US" altLang="ko-KR" sz="1300" b="0" baseline="0" dirty="0" smtClean="0">
                        <a:latin typeface="Cambria" panose="02040503050406030204" pitchFamily="18" charset="0"/>
                      </a:endParaRPr>
                    </a:p>
                    <a:p>
                      <a:pPr marL="144000" indent="-144000" algn="l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300" b="0" baseline="0" dirty="0" smtClean="0">
                          <a:latin typeface="Cambria" panose="02040503050406030204" pitchFamily="18" charset="0"/>
                        </a:rPr>
                        <a:t>세션 및 파일처리</a:t>
                      </a:r>
                      <a:endParaRPr lang="en-US" altLang="ko-KR" sz="1300" b="0" baseline="0" dirty="0" smtClean="0">
                        <a:latin typeface="Cambria" panose="02040503050406030204" pitchFamily="18" charset="0"/>
                      </a:endParaRPr>
                    </a:p>
                  </a:txBody>
                  <a:tcPr marT="72000" marB="72000" anchor="ctr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83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0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ko-KR" altLang="en-US" sz="1300" b="1" dirty="0" smtClean="0">
                          <a:latin typeface="Cambria" panose="02040503050406030204" pitchFamily="18" charset="0"/>
                        </a:rPr>
                        <a:t>빌드</a:t>
                      </a:r>
                      <a:r>
                        <a:rPr lang="en-US" altLang="ko-KR" sz="1300" b="1" dirty="0" smtClean="0">
                          <a:latin typeface="Cambria" panose="02040503050406030204" pitchFamily="18" charset="0"/>
                        </a:rPr>
                        <a:t>/</a:t>
                      </a:r>
                      <a:br>
                        <a:rPr lang="en-US" altLang="ko-KR" sz="1300" b="1" dirty="0" smtClean="0">
                          <a:latin typeface="Cambria" panose="02040503050406030204" pitchFamily="18" charset="0"/>
                        </a:rPr>
                      </a:br>
                      <a:r>
                        <a:rPr lang="ko-KR" altLang="en-US" sz="1300" b="1" dirty="0" smtClean="0">
                          <a:latin typeface="Cambria" panose="02040503050406030204" pitchFamily="18" charset="0"/>
                        </a:rPr>
                        <a:t>배포환경</a:t>
                      </a:r>
                      <a:endParaRPr lang="ko-KR" altLang="en-US" sz="1300" b="1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144000" indent="-144000" algn="l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300" dirty="0" smtClean="0">
                          <a:latin typeface="Cambria" panose="02040503050406030204" pitchFamily="18" charset="0"/>
                        </a:rPr>
                        <a:t>SVN</a:t>
                      </a:r>
                      <a:endParaRPr lang="ko-KR" altLang="en-US" sz="1300" dirty="0">
                        <a:latin typeface="Cambria" panose="02040503050406030204" pitchFamily="18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144000" indent="-144000" algn="l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300" dirty="0" smtClean="0">
                          <a:latin typeface="Cambria" panose="02040503050406030204" pitchFamily="18" charset="0"/>
                        </a:rPr>
                        <a:t>중앙서비스 </a:t>
                      </a:r>
                      <a:r>
                        <a:rPr lang="en-US" altLang="ko-KR" sz="1300" dirty="0" smtClean="0">
                          <a:latin typeface="Cambria" panose="02040503050406030204" pitchFamily="18" charset="0"/>
                        </a:rPr>
                        <a:t>Git</a:t>
                      </a:r>
                      <a:r>
                        <a:rPr lang="ko-KR" altLang="en-US" sz="1300" dirty="0" smtClean="0">
                          <a:latin typeface="Cambria" panose="02040503050406030204" pitchFamily="18" charset="0"/>
                        </a:rPr>
                        <a:t>을 통한 형상관리</a:t>
                      </a:r>
                      <a:endParaRPr lang="en-US" altLang="ko-KR" sz="1300" dirty="0" smtClean="0">
                        <a:latin typeface="Cambria" panose="02040503050406030204" pitchFamily="18" charset="0"/>
                      </a:endParaRPr>
                    </a:p>
                    <a:p>
                      <a:pPr marL="144000" indent="-144000" algn="l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300" dirty="0" smtClean="0">
                          <a:latin typeface="Cambria" panose="02040503050406030204" pitchFamily="18" charset="0"/>
                        </a:rPr>
                        <a:t>중앙서비스 </a:t>
                      </a:r>
                      <a:r>
                        <a:rPr lang="en-US" altLang="ko-KR" sz="1300" dirty="0" smtClean="0">
                          <a:latin typeface="Cambria" panose="02040503050406030204" pitchFamily="18" charset="0"/>
                        </a:rPr>
                        <a:t>Jenkins </a:t>
                      </a:r>
                      <a:r>
                        <a:rPr lang="ko-KR" altLang="en-US" sz="1300" dirty="0" smtClean="0">
                          <a:latin typeface="Cambria" panose="02040503050406030204" pitchFamily="18" charset="0"/>
                        </a:rPr>
                        <a:t>기반의 </a:t>
                      </a:r>
                      <a:br>
                        <a:rPr lang="ko-KR" altLang="en-US" sz="1300" dirty="0" smtClean="0">
                          <a:latin typeface="Cambria" panose="02040503050406030204" pitchFamily="18" charset="0"/>
                        </a:rPr>
                      </a:br>
                      <a:r>
                        <a:rPr lang="en-US" altLang="ko-KR" sz="1300" dirty="0" smtClean="0">
                          <a:latin typeface="Cambria" panose="02040503050406030204" pitchFamily="18" charset="0"/>
                        </a:rPr>
                        <a:t>Delivery Pipeline</a:t>
                      </a:r>
                      <a:r>
                        <a:rPr lang="en-US" altLang="ko-KR" sz="13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ko-KR" altLang="en-US" sz="1300" baseline="0" dirty="0" smtClean="0">
                          <a:latin typeface="Cambria" panose="02040503050406030204" pitchFamily="18" charset="0"/>
                        </a:rPr>
                        <a:t>이용</a:t>
                      </a:r>
                      <a:endParaRPr lang="en-US" altLang="ko-KR" sz="1300" dirty="0" smtClean="0">
                        <a:latin typeface="Cambria" panose="02040503050406030204" pitchFamily="18" charset="0"/>
                      </a:endParaRPr>
                    </a:p>
                  </a:txBody>
                  <a:tcPr marT="72000" marB="72000" anchor="ctr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96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0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ko-KR" altLang="en-US" sz="1300" b="1" dirty="0" smtClean="0">
                          <a:latin typeface="Cambria" panose="02040503050406030204" pitchFamily="18" charset="0"/>
                        </a:rPr>
                        <a:t>운영환경</a:t>
                      </a:r>
                      <a:endParaRPr lang="ko-KR" altLang="en-US" sz="1300" b="1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144000" indent="-144000" algn="l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300" dirty="0" smtClean="0">
                          <a:latin typeface="Cambria" panose="02040503050406030204" pitchFamily="18" charset="0"/>
                        </a:rPr>
                        <a:t>Manual </a:t>
                      </a:r>
                      <a:r>
                        <a:rPr lang="ko-KR" altLang="en-US" sz="1300" dirty="0" smtClean="0">
                          <a:latin typeface="Cambria" panose="02040503050406030204" pitchFamily="18" charset="0"/>
                        </a:rPr>
                        <a:t>이중화</a:t>
                      </a:r>
                      <a:endParaRPr lang="en-US" altLang="ko-KR" sz="1300" dirty="0" smtClean="0">
                        <a:latin typeface="Cambria" panose="02040503050406030204" pitchFamily="18" charset="0"/>
                      </a:endParaRPr>
                    </a:p>
                    <a:p>
                      <a:pPr marL="144000" indent="-144000" algn="l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300" dirty="0" smtClean="0">
                          <a:latin typeface="Cambria" panose="02040503050406030204" pitchFamily="18" charset="0"/>
                        </a:rPr>
                        <a:t>콘솔 로그</a:t>
                      </a:r>
                      <a:endParaRPr lang="ko-KR" altLang="en-US" sz="1300" dirty="0">
                        <a:latin typeface="Cambria" panose="02040503050406030204" pitchFamily="18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144000" indent="-144000" algn="l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300" dirty="0" smtClean="0">
                          <a:latin typeface="Cambria" panose="02040503050406030204" pitchFamily="18" charset="0"/>
                        </a:rPr>
                        <a:t>Auto</a:t>
                      </a:r>
                      <a:r>
                        <a:rPr lang="en-US" altLang="ko-KR" sz="1300" baseline="0" dirty="0" smtClean="0">
                          <a:latin typeface="Cambria" panose="02040503050406030204" pitchFamily="18" charset="0"/>
                        </a:rPr>
                        <a:t> Scaling </a:t>
                      </a:r>
                    </a:p>
                    <a:p>
                      <a:pPr marL="144000" indent="-144000" algn="l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300" dirty="0" smtClean="0">
                          <a:latin typeface="Cambria" panose="02040503050406030204" pitchFamily="18" charset="0"/>
                        </a:rPr>
                        <a:t>Log</a:t>
                      </a:r>
                      <a:r>
                        <a:rPr lang="en-US" altLang="ko-KR" sz="1300" baseline="0" dirty="0" smtClean="0">
                          <a:latin typeface="Cambria" panose="02040503050406030204" pitchFamily="18" charset="0"/>
                        </a:rPr>
                        <a:t> Dashboard</a:t>
                      </a:r>
                      <a:endParaRPr lang="ko-KR" altLang="en-US" sz="1300" dirty="0">
                        <a:latin typeface="Cambria" panose="02040503050406030204" pitchFamily="18" charset="0"/>
                      </a:endParaRPr>
                    </a:p>
                  </a:txBody>
                  <a:tcPr marT="72000" marB="72000" anchor="ctr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82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0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ko-KR" altLang="en-US" sz="1300" b="1" dirty="0" smtClean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</a:rPr>
                        <a:t>인프라</a:t>
                      </a:r>
                      <a:endParaRPr lang="ko-KR" altLang="en-US" sz="1300" b="1" dirty="0">
                        <a:solidFill>
                          <a:srgbClr val="0070C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144000" indent="-144000" algn="l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300" dirty="0" smtClean="0">
                          <a:latin typeface="Cambria" panose="02040503050406030204" pitchFamily="18" charset="0"/>
                        </a:rPr>
                        <a:t>Infra</a:t>
                      </a:r>
                      <a:r>
                        <a:rPr lang="en-US" altLang="ko-KR" sz="13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ko-KR" altLang="en-US" sz="1300" baseline="0" dirty="0" smtClean="0">
                          <a:latin typeface="Cambria" panose="02040503050406030204" pitchFamily="18" charset="0"/>
                        </a:rPr>
                        <a:t>자원요청 및 </a:t>
                      </a:r>
                      <a:r>
                        <a:rPr lang="en-US" altLang="ko-KR" sz="1300" baseline="0" dirty="0" smtClean="0">
                          <a:latin typeface="Cambria" panose="02040503050406030204" pitchFamily="18" charset="0"/>
                        </a:rPr>
                        <a:t/>
                      </a:r>
                      <a:br>
                        <a:rPr lang="en-US" altLang="ko-KR" sz="1300" baseline="0" dirty="0" smtClean="0">
                          <a:latin typeface="Cambria" panose="02040503050406030204" pitchFamily="18" charset="0"/>
                        </a:rPr>
                      </a:br>
                      <a:r>
                        <a:rPr lang="en-US" altLang="ko-KR" sz="1300" baseline="0" dirty="0" smtClean="0">
                          <a:latin typeface="Cambria" panose="02040503050406030204" pitchFamily="18" charset="0"/>
                        </a:rPr>
                        <a:t>Manual Provisioning</a:t>
                      </a:r>
                      <a:endParaRPr lang="en-US" altLang="ko-KR" sz="1300" dirty="0" smtClean="0">
                        <a:latin typeface="Cambria" panose="02040503050406030204" pitchFamily="18" charset="0"/>
                      </a:endParaRPr>
                    </a:p>
                    <a:p>
                      <a:pPr marL="144000" indent="-144000" algn="l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300" dirty="0" smtClean="0">
                          <a:latin typeface="Cambria" panose="02040503050406030204" pitchFamily="18" charset="0"/>
                        </a:rPr>
                        <a:t>On-Premise</a:t>
                      </a:r>
                      <a:r>
                        <a:rPr lang="en-US" altLang="ko-KR" sz="1300" baseline="0" dirty="0" smtClean="0">
                          <a:latin typeface="Cambria" panose="02040503050406030204" pitchFamily="18" charset="0"/>
                        </a:rPr>
                        <a:t> HW/</a:t>
                      </a:r>
                      <a:r>
                        <a:rPr lang="en-US" altLang="ko-KR" sz="1300" dirty="0" smtClean="0">
                          <a:latin typeface="Cambria" panose="02040503050406030204" pitchFamily="18" charset="0"/>
                        </a:rPr>
                        <a:t>VM – System SW</a:t>
                      </a:r>
                      <a:endParaRPr lang="ko-KR" altLang="en-US" sz="1300" dirty="0">
                        <a:latin typeface="Cambria" panose="02040503050406030204" pitchFamily="18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144000" indent="-144000" algn="l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300" b="0" dirty="0" smtClean="0">
                          <a:latin typeface="Cambria" panose="02040503050406030204" pitchFamily="18" charset="0"/>
                        </a:rPr>
                        <a:t>Service</a:t>
                      </a:r>
                      <a:r>
                        <a:rPr lang="en-US" altLang="ko-KR" sz="1300" b="0" baseline="0" dirty="0" smtClean="0">
                          <a:latin typeface="Cambria" panose="02040503050406030204" pitchFamily="18" charset="0"/>
                        </a:rPr>
                        <a:t> Portal</a:t>
                      </a:r>
                      <a:r>
                        <a:rPr lang="ko-KR" altLang="en-US" sz="1300" b="0" baseline="0" dirty="0" smtClean="0">
                          <a:latin typeface="Cambria" panose="02040503050406030204" pitchFamily="18" charset="0"/>
                        </a:rPr>
                        <a:t>에 의한 </a:t>
                      </a:r>
                      <a:r>
                        <a:rPr lang="en-US" altLang="ko-KR" sz="1300" b="0" baseline="0" dirty="0" smtClean="0">
                          <a:latin typeface="Cambria" panose="02040503050406030204" pitchFamily="18" charset="0"/>
                        </a:rPr>
                        <a:t>Self-Provisioning </a:t>
                      </a:r>
                      <a:endParaRPr lang="en-US" altLang="ko-KR" sz="1300" b="0" dirty="0" smtClean="0">
                        <a:latin typeface="Cambria" panose="02040503050406030204" pitchFamily="18" charset="0"/>
                      </a:endParaRPr>
                    </a:p>
                    <a:p>
                      <a:pPr marL="144000" indent="-144000" algn="l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300" b="0" dirty="0" smtClean="0">
                          <a:latin typeface="Cambria" panose="02040503050406030204" pitchFamily="18" charset="0"/>
                        </a:rPr>
                        <a:t>IaaS (Private</a:t>
                      </a:r>
                      <a:r>
                        <a:rPr lang="en-US" altLang="ko-KR" sz="1300" b="0" baseline="0" dirty="0" smtClean="0">
                          <a:latin typeface="Cambria" panose="02040503050406030204" pitchFamily="18" charset="0"/>
                        </a:rPr>
                        <a:t> or Public)</a:t>
                      </a:r>
                      <a:r>
                        <a:rPr lang="en-US" altLang="ko-KR" sz="1300" b="0" dirty="0" smtClean="0">
                          <a:latin typeface="Cambria" panose="02040503050406030204" pitchFamily="18" charset="0"/>
                        </a:rPr>
                        <a:t> – PaaS</a:t>
                      </a:r>
                      <a:endParaRPr lang="ko-KR" altLang="en-US" sz="1300" b="0" dirty="0">
                        <a:latin typeface="Cambria" panose="02040503050406030204" pitchFamily="18" charset="0"/>
                      </a:endParaRPr>
                    </a:p>
                  </a:txBody>
                  <a:tcPr marT="72000" marB="72000" anchor="ctr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2" name="Picture 4" descr="D:\Documents and Settings\jp\바탕 화면\아이콘 준호대리님작업\png\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3423880"/>
            <a:ext cx="1131351" cy="111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그림 25" descr="arrow.png"/>
          <p:cNvPicPr preferRelativeResize="0"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0577" y="3202960"/>
            <a:ext cx="405379" cy="204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직사각형 23"/>
          <p:cNvSpPr/>
          <p:nvPr/>
        </p:nvSpPr>
        <p:spPr>
          <a:xfrm>
            <a:off x="380492" y="4652932"/>
            <a:ext cx="12330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Appl. </a:t>
            </a:r>
            <a:r>
              <a: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개발자</a:t>
            </a: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-1" y="444382"/>
            <a:ext cx="9697454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개발자 환경의 변화 </a:t>
            </a:r>
            <a:r>
              <a:rPr lang="en-US" altLang="ko-KR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(</a:t>
            </a:r>
            <a:r>
              <a:rPr lang="en-US" altLang="ko-KR" dirty="0" err="1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인프라</a:t>
            </a:r>
            <a:r>
              <a:rPr lang="en-US" altLang="ko-KR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 </a:t>
            </a:r>
            <a:r>
              <a:rPr lang="en-US" altLang="ko-KR" dirty="0" err="1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환경까지</a:t>
            </a:r>
            <a:r>
              <a:rPr lang="en-US" altLang="ko-KR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 </a:t>
            </a:r>
            <a:r>
              <a:rPr lang="en-US" altLang="ko-KR" dirty="0" err="1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변화</a:t>
            </a:r>
            <a:r>
              <a:rPr lang="en-US" altLang="ko-KR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)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84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712640" y="3717032"/>
            <a:ext cx="6530915" cy="1044728"/>
            <a:chOff x="1712640" y="3626628"/>
            <a:chExt cx="6530915" cy="1044728"/>
          </a:xfrm>
        </p:grpSpPr>
        <p:sp>
          <p:nvSpPr>
            <p:cNvPr id="8" name="직사각형 7"/>
            <p:cNvSpPr/>
            <p:nvPr/>
          </p:nvSpPr>
          <p:spPr bwMode="auto">
            <a:xfrm>
              <a:off x="1712640" y="3626628"/>
              <a:ext cx="842283" cy="1044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cene3d>
                <a:camera prst="orthographicFront"/>
                <a:lightRig rig="brightRoom" dir="tl"/>
              </a:scene3d>
              <a:sp3d prstMaterial="flat">
                <a:bevelT w="127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defTabSz="83957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3300" dirty="0" smtClean="0">
                  <a:solidFill>
                    <a:srgbClr val="F48023"/>
                  </a:solidFill>
                  <a:latin typeface="+mn-ea"/>
                </a:rPr>
                <a:t>I.    </a:t>
              </a:r>
              <a:endParaRPr kumimoji="1" lang="ko-KR" altLang="en-US" sz="2000" spc="-28" dirty="0">
                <a:solidFill>
                  <a:srgbClr val="333333"/>
                </a:solidFill>
                <a:latin typeface="+mn-ea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554923" y="3937920"/>
              <a:ext cx="56886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83957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2000" spc="-28" dirty="0" smtClean="0">
                  <a:solidFill>
                    <a:srgbClr val="333333"/>
                  </a:solidFill>
                </a:rPr>
                <a:t>Business </a:t>
              </a:r>
              <a:r>
                <a:rPr kumimoji="1" lang="ko-KR" altLang="en-US" sz="2000" spc="-28" dirty="0" smtClean="0">
                  <a:solidFill>
                    <a:srgbClr val="333333"/>
                  </a:solidFill>
                </a:rPr>
                <a:t>변화에 따른 </a:t>
              </a:r>
              <a:r>
                <a:rPr kumimoji="1" lang="en-US" altLang="ko-KR" sz="2000" spc="-28" dirty="0" smtClean="0">
                  <a:solidFill>
                    <a:srgbClr val="333333"/>
                  </a:solidFill>
                </a:rPr>
                <a:t>Cloud </a:t>
              </a:r>
              <a:r>
                <a:rPr kumimoji="1" lang="ko-KR" altLang="en-US" sz="2000" spc="-28" dirty="0" smtClean="0">
                  <a:solidFill>
                    <a:srgbClr val="333333"/>
                  </a:solidFill>
                </a:rPr>
                <a:t>환경 변화</a:t>
              </a:r>
              <a:r>
                <a:rPr kumimoji="1" lang="en-US" altLang="ko-KR" sz="2000" spc="-28" dirty="0" smtClean="0">
                  <a:solidFill>
                    <a:srgbClr val="333333"/>
                  </a:solidFill>
                </a:rPr>
                <a:t> </a:t>
              </a:r>
              <a:endParaRPr kumimoji="1" lang="ko-KR" altLang="en-US" sz="2000" spc="-28" dirty="0">
                <a:solidFill>
                  <a:srgbClr val="333333"/>
                </a:solidFill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1712640" y="4308782"/>
            <a:ext cx="6530915" cy="1044728"/>
            <a:chOff x="1712640" y="3626628"/>
            <a:chExt cx="6530915" cy="1044728"/>
          </a:xfrm>
        </p:grpSpPr>
        <p:sp>
          <p:nvSpPr>
            <p:cNvPr id="12" name="직사각형 11"/>
            <p:cNvSpPr/>
            <p:nvPr/>
          </p:nvSpPr>
          <p:spPr bwMode="auto">
            <a:xfrm>
              <a:off x="1712640" y="3626628"/>
              <a:ext cx="842283" cy="1044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cene3d>
                <a:camera prst="orthographicFront"/>
                <a:lightRig rig="brightRoom" dir="tl"/>
              </a:scene3d>
              <a:sp3d prstMaterial="flat">
                <a:bevelT w="127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defTabSz="83957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3300" dirty="0" smtClean="0">
                  <a:solidFill>
                    <a:srgbClr val="F48023"/>
                  </a:solidFill>
                  <a:latin typeface="+mn-ea"/>
                </a:rPr>
                <a:t>II.    </a:t>
              </a:r>
              <a:endParaRPr kumimoji="1" lang="ko-KR" altLang="en-US" sz="2000" spc="-28" dirty="0">
                <a:solidFill>
                  <a:srgbClr val="333333"/>
                </a:solidFill>
                <a:latin typeface="+mn-ea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554923" y="3937920"/>
              <a:ext cx="56886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83957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2000" spc="-28" dirty="0" smtClean="0">
                  <a:solidFill>
                    <a:srgbClr val="333333"/>
                  </a:solidFill>
                </a:rPr>
                <a:t>CloudZ Container Platform</a:t>
              </a:r>
              <a:endParaRPr kumimoji="1" lang="ko-KR" altLang="en-US" sz="2000" spc="-28" dirty="0">
                <a:solidFill>
                  <a:srgbClr val="3333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05"/>
          <p:cNvGrpSpPr>
            <a:grpSpLocks/>
          </p:cNvGrpSpPr>
          <p:nvPr/>
        </p:nvGrpSpPr>
        <p:grpSpPr bwMode="auto">
          <a:xfrm>
            <a:off x="631824" y="1424404"/>
            <a:ext cx="4176714" cy="323850"/>
            <a:chOff x="5491162" y="1486412"/>
            <a:chExt cx="4233863" cy="323622"/>
          </a:xfrm>
        </p:grpSpPr>
        <p:sp>
          <p:nvSpPr>
            <p:cNvPr id="17" name="Line 612"/>
            <p:cNvSpPr>
              <a:spLocks noChangeShapeType="1"/>
            </p:cNvSpPr>
            <p:nvPr/>
          </p:nvSpPr>
          <p:spPr bwMode="auto">
            <a:xfrm>
              <a:off x="5491163" y="1810034"/>
              <a:ext cx="4233862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dirty="0" smtClean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8" name="Text Box 613"/>
            <p:cNvSpPr txBox="1">
              <a:spLocks noChangeArrowheads="1"/>
            </p:cNvSpPr>
            <p:nvPr/>
          </p:nvSpPr>
          <p:spPr bwMode="blackWhite">
            <a:xfrm>
              <a:off x="5491162" y="1486412"/>
              <a:ext cx="4233862" cy="3075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Microservice </a:t>
              </a:r>
              <a:r>
                <a:rPr lang="ko-KR" altLang="en-US" sz="14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개념</a:t>
              </a:r>
            </a:p>
          </p:txBody>
        </p:sp>
      </p:grpSp>
      <p:grpSp>
        <p:nvGrpSpPr>
          <p:cNvPr id="19" name="그룹 105"/>
          <p:cNvGrpSpPr>
            <a:grpSpLocks/>
          </p:cNvGrpSpPr>
          <p:nvPr/>
        </p:nvGrpSpPr>
        <p:grpSpPr bwMode="auto">
          <a:xfrm>
            <a:off x="5107883" y="1424404"/>
            <a:ext cx="4176713" cy="323850"/>
            <a:chOff x="5491163" y="1486412"/>
            <a:chExt cx="4233862" cy="323622"/>
          </a:xfrm>
        </p:grpSpPr>
        <p:sp>
          <p:nvSpPr>
            <p:cNvPr id="20" name="Line 612"/>
            <p:cNvSpPr>
              <a:spLocks noChangeShapeType="1"/>
            </p:cNvSpPr>
            <p:nvPr/>
          </p:nvSpPr>
          <p:spPr bwMode="auto">
            <a:xfrm>
              <a:off x="5491163" y="1810034"/>
              <a:ext cx="4233862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dirty="0" smtClean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1" name="Text Box 613"/>
            <p:cNvSpPr txBox="1">
              <a:spLocks noChangeArrowheads="1"/>
            </p:cNvSpPr>
            <p:nvPr/>
          </p:nvSpPr>
          <p:spPr bwMode="blackWhite">
            <a:xfrm>
              <a:off x="5491163" y="1486412"/>
              <a:ext cx="4233862" cy="3075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마이크로 서비스 효과</a:t>
              </a: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86" y="2242955"/>
            <a:ext cx="4176713" cy="36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직사각형 22"/>
          <p:cNvSpPr/>
          <p:nvPr/>
        </p:nvSpPr>
        <p:spPr bwMode="auto">
          <a:xfrm>
            <a:off x="5107883" y="2315575"/>
            <a:ext cx="1200137" cy="972106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0" rIns="0" anchor="ctr"/>
          <a:lstStyle/>
          <a:p>
            <a:pPr algn="ctr" eaLnBrk="0" latinLnBrk="0" hangingPunct="0">
              <a:lnSpc>
                <a:spcPct val="120000"/>
              </a:lnSpc>
              <a:buClr>
                <a:srgbClr val="0000FF"/>
              </a:buClr>
              <a:tabLst>
                <a:tab pos="3403600" algn="l"/>
              </a:tabLst>
              <a:defRPr/>
            </a:pPr>
            <a:r>
              <a:rPr lang="ko-KR" altLang="en-US" sz="1200" b="1" kern="0" smtClean="0">
                <a:solidFill>
                  <a:srgbClr val="000000"/>
                </a:solidFill>
                <a:cs typeface="Times New Roman" pitchFamily="18" charset="0"/>
              </a:rPr>
              <a:t>개발 생산성</a:t>
            </a:r>
            <a:endParaRPr lang="ko-KR" altLang="en-US" sz="1200" b="1" kern="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5107882" y="3611719"/>
            <a:ext cx="1200137" cy="972106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0" rIns="0" anchor="ctr"/>
          <a:lstStyle/>
          <a:p>
            <a:pPr algn="ctr" eaLnBrk="0" latinLnBrk="0" hangingPunct="0">
              <a:lnSpc>
                <a:spcPct val="120000"/>
              </a:lnSpc>
              <a:buClr>
                <a:srgbClr val="0000FF"/>
              </a:buClr>
              <a:tabLst>
                <a:tab pos="3403600" algn="l"/>
              </a:tabLst>
              <a:defRPr/>
            </a:pPr>
            <a:r>
              <a:rPr lang="ko-KR" altLang="en-US" sz="1200" b="1" kern="0" smtClean="0">
                <a:solidFill>
                  <a:srgbClr val="000000"/>
                </a:solidFill>
                <a:cs typeface="Times New Roman" pitchFamily="18" charset="0"/>
              </a:rPr>
              <a:t>배포 유연성</a:t>
            </a:r>
            <a:endParaRPr lang="ko-KR" altLang="en-US" sz="1200" b="1" kern="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5107883" y="4871857"/>
            <a:ext cx="1200137" cy="972106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0" rIns="0" anchor="ctr"/>
          <a:lstStyle/>
          <a:p>
            <a:pPr algn="ctr" eaLnBrk="0" latinLnBrk="0" hangingPunct="0">
              <a:lnSpc>
                <a:spcPct val="120000"/>
              </a:lnSpc>
              <a:buClr>
                <a:srgbClr val="0000FF"/>
              </a:buClr>
              <a:tabLst>
                <a:tab pos="3403600" algn="l"/>
              </a:tabLst>
              <a:defRPr/>
            </a:pPr>
            <a:r>
              <a:rPr lang="ko-KR" altLang="en-US" sz="1200" b="1" kern="0" dirty="0" smtClean="0">
                <a:solidFill>
                  <a:srgbClr val="000000"/>
                </a:solidFill>
                <a:cs typeface="Times New Roman" pitchFamily="18" charset="0"/>
              </a:rPr>
              <a:t>정교한 확장성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6308019" y="2345891"/>
            <a:ext cx="3105337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en-US" altLang="ko-KR" sz="1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독립적 개발 및 </a:t>
            </a:r>
            <a:r>
              <a:rPr lang="en-US" altLang="ko-KR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API</a:t>
            </a:r>
            <a:r>
              <a:rPr lang="ko-KR" altLang="en-US" sz="1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기반 상호 연계</a:t>
            </a:r>
            <a:endParaRPr lang="en-US" altLang="ko-KR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92075" indent="-92075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en-US" altLang="ko-KR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애플리케이션 복잡도 및 영향도 </a:t>
            </a:r>
            <a:r>
              <a:rPr lang="en-US" altLang="ko-KR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en-US" altLang="ko-KR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en-US" altLang="ko-KR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감소로 </a:t>
            </a:r>
            <a:r>
              <a:rPr lang="ko-KR" altLang="en-US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개발</a:t>
            </a:r>
            <a:r>
              <a:rPr lang="en-US" altLang="ko-KR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</a:t>
            </a:r>
            <a:r>
              <a:rPr lang="ko-KR" altLang="en-US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테스트</a:t>
            </a:r>
            <a:r>
              <a:rPr lang="en-US" altLang="ko-KR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</a:t>
            </a:r>
            <a:r>
              <a:rPr lang="ko-KR" altLang="en-US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배포 일정 단축</a:t>
            </a:r>
            <a:endParaRPr lang="en-US" altLang="ko-KR" sz="1400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6308019" y="3644406"/>
            <a:ext cx="3020379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en-US" altLang="ko-KR" sz="1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서비스별 로드맵에 따른 개발</a:t>
            </a:r>
            <a:r>
              <a:rPr lang="en-US" altLang="ko-KR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/</a:t>
            </a:r>
            <a:r>
              <a:rPr lang="ko-KR" altLang="en-US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배포</a:t>
            </a:r>
            <a:endParaRPr lang="en-US" altLang="ko-KR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92075" indent="-92075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en-US" altLang="ko-KR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작은 변경에도 전체를 다시 테스트</a:t>
            </a:r>
            <a:r>
              <a:rPr lang="en-US" altLang="ko-KR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en-US" altLang="ko-KR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ko-KR" altLang="en-US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배포하는 단점 제거</a:t>
            </a:r>
            <a:endParaRPr lang="en-US" altLang="ko-KR" sz="1400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308019" y="4871857"/>
            <a:ext cx="3015569" cy="1126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en-US" altLang="ko-KR" sz="1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단위 서비스별 확장이 가능하여</a:t>
            </a:r>
            <a:r>
              <a:rPr lang="en-US" altLang="ko-KR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en-US" altLang="ko-KR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en-US" altLang="ko-KR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리소스를 효율적으로 활용</a:t>
            </a:r>
            <a:endParaRPr lang="en-US" altLang="ko-KR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92075" indent="-92075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en-US" altLang="ko-KR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서비스 장애시 전체시스템 영향도 </a:t>
            </a:r>
            <a:r>
              <a:rPr lang="en-US" altLang="ko-KR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en-US" altLang="ko-KR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ko-KR" altLang="en-US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최소화</a:t>
            </a:r>
            <a:r>
              <a:rPr lang="en-US" altLang="ko-KR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/</a:t>
            </a:r>
            <a:r>
              <a:rPr lang="ko-KR" altLang="en-US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제거</a:t>
            </a:r>
            <a:endParaRPr lang="en-US" altLang="ko-KR" sz="1400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-1" y="444382"/>
            <a:ext cx="9697454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ko-KR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MSA drives Multi-Cloud Strategies</a:t>
            </a:r>
            <a:endParaRPr lang="ko-KR" altLang="en-US" dirty="0">
              <a:solidFill>
                <a:sysClr val="window" lastClr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728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ADE19423-5BCF-164E-B5E8-475F8D286027}"/>
              </a:ext>
            </a:extLst>
          </p:cNvPr>
          <p:cNvSpPr txBox="1">
            <a:spLocks/>
          </p:cNvSpPr>
          <p:nvPr/>
        </p:nvSpPr>
        <p:spPr>
          <a:xfrm>
            <a:off x="344488" y="1412776"/>
            <a:ext cx="4824287" cy="292388"/>
          </a:xfrm>
          <a:prstGeom prst="rect">
            <a:avLst/>
          </a:prstGeom>
          <a:noFill/>
        </p:spPr>
        <p:txBody>
          <a:bodyPr wrap="square" lIns="45720" tIns="22860" rIns="45720" bIns="2286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AC4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Lato Black" charset="0"/>
              </a:rPr>
              <a:t>“Monolith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AC4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Lato Black" charset="0"/>
                <a:sym typeface="Wingdings" panose="05000000000000000000" pitchFamily="2" charset="2"/>
              </a:rPr>
              <a:t> Micro Service Architecture”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007AC4"/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Lato Black" charset="0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62" y="1876822"/>
            <a:ext cx="4005098" cy="2002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직사각형 16"/>
          <p:cNvSpPr/>
          <p:nvPr/>
        </p:nvSpPr>
        <p:spPr>
          <a:xfrm>
            <a:off x="370786" y="4232429"/>
            <a:ext cx="4438198" cy="2220146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round/>
            <a:tailEnd type="triangle" w="lg" len="lg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/>
              <a:buNone/>
              <a:tabLst/>
              <a:defRPr lang="ko-KR" altLang="en-US"/>
            </a:pPr>
            <a:endParaRPr kumimoji="1" lang="ko-KR" alt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40969" y="4298139"/>
            <a:ext cx="43680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Physical Server</a:t>
            </a:r>
            <a:r>
              <a: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의 고성능에 의존적인 </a:t>
            </a:r>
            <a:r>
              <a: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아키텍처</a:t>
            </a:r>
            <a:endParaRPr kumimoji="0" lang="en-US" altLang="ko-KR" sz="13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단일 서비스의 장애가 전체 장애로 연결</a:t>
            </a: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, </a:t>
            </a:r>
            <a:r>
              <a: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자원의 </a:t>
            </a: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Utilization </a:t>
            </a:r>
            <a:r>
              <a: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측면에서 활용도 낮음</a:t>
            </a:r>
            <a:endParaRPr kumimoji="0" lang="en-US" altLang="ko-KR" sz="13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Application</a:t>
            </a:r>
            <a:r>
              <a: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의 복잡성은 기반 인프라 </a:t>
            </a: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(</a:t>
            </a:r>
            <a:r>
              <a: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서버</a:t>
            </a: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, </a:t>
            </a:r>
            <a:r>
              <a: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스토리지</a:t>
            </a: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, </a:t>
            </a:r>
            <a:r>
              <a: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네트워크</a:t>
            </a: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) </a:t>
            </a:r>
            <a:r>
              <a: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구성의 복잡성 증가</a:t>
            </a:r>
            <a:endParaRPr kumimoji="0" lang="en-US" altLang="ko-KR" sz="13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최적화된 장비와 환경</a:t>
            </a: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/</a:t>
            </a:r>
            <a:r>
              <a: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벤더 솔루션</a:t>
            </a: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</a:t>
            </a:r>
            <a:r>
              <a: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의존적</a:t>
            </a:r>
            <a:endParaRPr kumimoji="0" lang="en-US" altLang="ko-KR" sz="13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sp>
        <p:nvSpPr>
          <p:cNvPr id="19" name="이등변 삼각형 9">
            <a:extLst>
              <a:ext uri="{FF2B5EF4-FFF2-40B4-BE49-F238E27FC236}">
                <a16:creationId xmlns:a16="http://schemas.microsoft.com/office/drawing/2014/main" id="{E19BA6E4-EABE-F04D-B5AA-AAB3CB0195EB}"/>
              </a:ext>
            </a:extLst>
          </p:cNvPr>
          <p:cNvSpPr/>
          <p:nvPr/>
        </p:nvSpPr>
        <p:spPr>
          <a:xfrm rot="5400000">
            <a:off x="3042275" y="3606733"/>
            <a:ext cx="4104000" cy="45719"/>
          </a:xfrm>
          <a:prstGeom prst="triangle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379566" y="2388642"/>
            <a:ext cx="4181947" cy="345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marR="0" lvl="0" indent="-1857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Packaging Technology 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- Container 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기술기반으로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Application, 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환경정보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, 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관련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Library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를 </a:t>
            </a:r>
            <a:r>
              <a:rPr kumimoji="0" lang="ko-KR" alt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패키징</a:t>
            </a:r>
            <a:endParaRPr kumimoji="0" lang="en-US" altLang="ko-KR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- 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서비스간의 의존성을 최소화 </a:t>
            </a:r>
            <a:r>
              <a:rPr kumimoji="0" lang="ko-KR" alt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재사용성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증가</a:t>
            </a:r>
            <a:endParaRPr kumimoji="0" lang="en-US" altLang="ko-KR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  <a:p>
            <a:pPr marL="185738" marR="0" lvl="0" indent="-1857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Orchestration, 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Resilience</a:t>
            </a:r>
            <a:endParaRPr kumimoji="0" lang="en-US" altLang="ko-KR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- 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기반 인프라 환경에 무관하게 자원 관리</a:t>
            </a:r>
            <a:endParaRPr kumimoji="0" lang="en-US" altLang="ko-KR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- 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사용량 변화에 민감한 확장과 자동 회복</a:t>
            </a:r>
            <a:endParaRPr kumimoji="0" lang="en-US" altLang="ko-KR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  <a:p>
            <a:pPr marL="185738" marR="0" lvl="0" indent="-1857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Micro Service Management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- 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증가하는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MSA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의 자동화된 관리</a:t>
            </a:r>
            <a:endParaRPr kumimoji="0" lang="en-US" altLang="ko-KR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※ Traffic Management, Service Security, Routing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-1" y="444382"/>
            <a:ext cx="9697454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MSA </a:t>
            </a:r>
            <a:r>
              <a:rPr lang="en-US" altLang="ko-KR" dirty="0" err="1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필요</a:t>
            </a:r>
            <a:r>
              <a:rPr lang="en-US" altLang="ko-KR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 </a:t>
            </a:r>
            <a:r>
              <a:rPr lang="en-US" altLang="ko-KR" dirty="0" err="1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기술</a:t>
            </a:r>
            <a:r>
              <a:rPr lang="en-US" altLang="ko-KR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 </a:t>
            </a:r>
            <a:r>
              <a:rPr lang="en-US" altLang="ko-KR" dirty="0" err="1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요소는</a:t>
            </a:r>
            <a:r>
              <a:rPr lang="en-US" altLang="ko-KR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?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+mj-cs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5168775" y="1705164"/>
            <a:ext cx="4169971" cy="319843"/>
            <a:chOff x="2502889" y="1506445"/>
            <a:chExt cx="1440000" cy="319843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502889" y="1506445"/>
              <a:ext cx="1440000" cy="308867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anchor="ctr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0" marR="0" lvl="0" indent="0" algn="ctr" defTabSz="4572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400" b="1" kern="0" dirty="0" smtClean="0">
                  <a:solidFill>
                    <a:prstClr val="black"/>
                  </a:solidFill>
                  <a:latin typeface="Tahoma" panose="020B0604030504040204" pitchFamily="34" charset="0"/>
                </a:rPr>
                <a:t>필요 기술 요소 </a:t>
              </a:r>
              <a:endPara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2502889" y="1826288"/>
              <a:ext cx="144000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149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제목 1"/>
          <p:cNvSpPr txBox="1">
            <a:spLocks/>
          </p:cNvSpPr>
          <p:nvPr/>
        </p:nvSpPr>
        <p:spPr>
          <a:xfrm>
            <a:off x="-2" y="444382"/>
            <a:ext cx="9632951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Container drives MSA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맑은 고딕"/>
              <a:cs typeface="+mj-cs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5048354" y="1742628"/>
            <a:ext cx="4169971" cy="319843"/>
            <a:chOff x="2502889" y="1506445"/>
            <a:chExt cx="1440000" cy="319843"/>
          </a:xfrm>
        </p:grpSpPr>
        <p:sp>
          <p:nvSpPr>
            <p:cNvPr id="47" name="직사각형 46"/>
            <p:cNvSpPr/>
            <p:nvPr/>
          </p:nvSpPr>
          <p:spPr bwMode="auto">
            <a:xfrm>
              <a:off x="2502889" y="1506445"/>
              <a:ext cx="1440000" cy="308867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anchor="ctr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0" marR="0" lvl="0" indent="0" algn="ctr" defTabSz="4572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</a:rPr>
                <a:t>주요 특징</a:t>
              </a:r>
              <a:endPara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endParaRPr>
            </a:p>
          </p:txBody>
        </p:sp>
        <p:cxnSp>
          <p:nvCxnSpPr>
            <p:cNvPr id="48" name="직선 연결선 47"/>
            <p:cNvCxnSpPr/>
            <p:nvPr/>
          </p:nvCxnSpPr>
          <p:spPr>
            <a:xfrm>
              <a:off x="2502889" y="1826288"/>
              <a:ext cx="144000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tailEnd type="none"/>
            </a:ln>
            <a:effectLst/>
          </p:spPr>
        </p:cxnSp>
      </p:grpSp>
      <p:grpSp>
        <p:nvGrpSpPr>
          <p:cNvPr id="49" name="그룹 48"/>
          <p:cNvGrpSpPr/>
          <p:nvPr/>
        </p:nvGrpSpPr>
        <p:grpSpPr>
          <a:xfrm>
            <a:off x="596351" y="1742628"/>
            <a:ext cx="4126805" cy="319843"/>
            <a:chOff x="2502889" y="1506445"/>
            <a:chExt cx="1440000" cy="319843"/>
          </a:xfrm>
        </p:grpSpPr>
        <p:sp>
          <p:nvSpPr>
            <p:cNvPr id="50" name="직사각형 49"/>
            <p:cNvSpPr/>
            <p:nvPr/>
          </p:nvSpPr>
          <p:spPr bwMode="auto">
            <a:xfrm>
              <a:off x="2502889" y="1506445"/>
              <a:ext cx="1440000" cy="308867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anchor="ctr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0" marR="0" lvl="0" indent="0" algn="ctr" defTabSz="4572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400" b="1" kern="0" dirty="0" smtClean="0">
                  <a:solidFill>
                    <a:prstClr val="black"/>
                  </a:solidFill>
                  <a:latin typeface="Tahoma" panose="020B0604030504040204" pitchFamily="34" charset="0"/>
                </a:rPr>
                <a:t>컨테이너 기술 </a:t>
              </a:r>
              <a:r>
                <a:rPr lang="en-US" altLang="ko-KR" sz="1400" b="1" kern="0" dirty="0" smtClean="0">
                  <a:solidFill>
                    <a:prstClr val="black"/>
                  </a:solidFill>
                  <a:latin typeface="Tahoma" panose="020B0604030504040204" pitchFamily="34" charset="0"/>
                </a:rPr>
                <a:t>(MSA </a:t>
              </a:r>
              <a:r>
                <a:rPr lang="en-US" altLang="ko-KR" sz="1400" b="1" kern="0" dirty="0" err="1" smtClean="0">
                  <a:solidFill>
                    <a:prstClr val="black"/>
                  </a:solidFill>
                  <a:latin typeface="Tahoma" panose="020B0604030504040204" pitchFamily="34" charset="0"/>
                </a:rPr>
                <a:t>기반기술</a:t>
              </a:r>
              <a:r>
                <a:rPr lang="en-US" altLang="ko-KR" sz="1400" b="1" kern="0" dirty="0" smtClean="0">
                  <a:solidFill>
                    <a:prstClr val="black"/>
                  </a:solidFill>
                  <a:latin typeface="Tahoma" panose="020B0604030504040204" pitchFamily="34" charset="0"/>
                </a:rPr>
                <a:t>)</a:t>
              </a:r>
              <a:endPara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</a:endParaRPr>
            </a:p>
          </p:txBody>
        </p:sp>
        <p:cxnSp>
          <p:nvCxnSpPr>
            <p:cNvPr id="63" name="직선 연결선 62"/>
            <p:cNvCxnSpPr/>
            <p:nvPr/>
          </p:nvCxnSpPr>
          <p:spPr>
            <a:xfrm>
              <a:off x="2502889" y="1826288"/>
              <a:ext cx="144000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tailEnd type="none"/>
            </a:ln>
            <a:effectLst/>
          </p:spPr>
        </p:cxnSp>
      </p:grpSp>
      <p:sp>
        <p:nvSpPr>
          <p:cNvPr id="64" name="TextBox 63"/>
          <p:cNvSpPr txBox="1"/>
          <p:nvPr/>
        </p:nvSpPr>
        <p:spPr>
          <a:xfrm>
            <a:off x="5183059" y="2289804"/>
            <a:ext cx="3900559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825" indent="-250825" defTabSz="457200" latinLnBrk="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Abstraction </a:t>
            </a:r>
            <a:endParaRPr lang="en-US" altLang="ko-KR" sz="1400" b="1" dirty="0" smtClean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defTabSz="457200" latinLnBrk="0">
              <a:lnSpc>
                <a:spcPct val="130000"/>
              </a:lnSpc>
              <a:spcAft>
                <a:spcPts val="300"/>
              </a:spcAft>
            </a:pPr>
            <a:r>
              <a:rPr lang="en-US" altLang="ko-KR" sz="1400" b="1" dirty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  </a:t>
            </a:r>
            <a:r>
              <a:rPr lang="en-US" altLang="ko-KR" sz="1400" dirty="0">
                <a:solidFill>
                  <a:prstClr val="black"/>
                </a:solidFill>
                <a:latin typeface="Tahoma" panose="020B0604030504040204" pitchFamily="34" charset="0"/>
              </a:rPr>
              <a:t>-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Infrastructure, Cloud Provider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무관하게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/>
            </a:r>
            <a:b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   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서비스</a:t>
            </a:r>
            <a:r>
              <a:rPr lang="ko-KR" altLang="en-US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를 기동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,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유지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b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  - Cloud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Provider가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동</a:t>
            </a:r>
            <a:endParaRPr lang="en-US" altLang="ko-KR" sz="1400" dirty="0" smtClean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marL="285750" indent="-285750" defTabSz="457200" latinLnBrk="0">
              <a:lnSpc>
                <a:spcPct val="13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ko-KR" altLang="en-US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빠른 </a:t>
            </a: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Life-Cycle (Agility)</a:t>
            </a:r>
            <a:endParaRPr lang="en-US" altLang="ko-KR" sz="1400" b="1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defTabSz="457200" latinLnBrk="0">
              <a:lnSpc>
                <a:spcPct val="130000"/>
              </a:lnSpc>
              <a:spcAft>
                <a:spcPts val="300"/>
              </a:spcAft>
            </a:pP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 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-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Container가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가지는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신속한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생성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/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종료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b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  - Rolling Update/Back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신속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배포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b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  - Auto Healing</a:t>
            </a:r>
            <a:endParaRPr lang="ko-KR" altLang="en-US" sz="1400" b="1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marL="285750" indent="-285750" defTabSz="457200" latinLnBrk="0">
              <a:lnSpc>
                <a:spcPct val="13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ko-KR" altLang="en-US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개발 생산성 및 변화 능동적 </a:t>
            </a:r>
            <a:endParaRPr lang="en-US" altLang="ko-KR" sz="1400" b="1" dirty="0" smtClean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defTabSz="457200" latinLnBrk="0">
              <a:lnSpc>
                <a:spcPct val="130000"/>
              </a:lnSpc>
              <a:spcAft>
                <a:spcPts val="300"/>
              </a:spcAft>
            </a:pPr>
            <a:r>
              <a:rPr lang="en-US" altLang="ko-KR" sz="14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  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- 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Micro-Service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단위의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prstClr val="black"/>
                </a:solidFill>
                <a:latin typeface="Tahoma" panose="020B0604030504040204" pitchFamily="34" charset="0"/>
              </a:rPr>
              <a:t>관리</a:t>
            </a:r>
            <a:r>
              <a:rPr lang="en-US" altLang="ko-KR" sz="1400" dirty="0" smtClean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endParaRPr lang="en-US" altLang="ko-KR" sz="1400" dirty="0" smtClean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>
            <a:off x="948256" y="4405675"/>
            <a:ext cx="810634" cy="852414"/>
          </a:xfrm>
          <a:prstGeom prst="roundRect">
            <a:avLst>
              <a:gd name="adj" fmla="val 12475"/>
            </a:avLst>
          </a:prstGeom>
          <a:solidFill>
            <a:sysClr val="window" lastClr="FFFFFF"/>
          </a:solidFill>
          <a:ln w="9525">
            <a:solidFill>
              <a:sysClr val="window" lastClr="FFFFFF">
                <a:lumMod val="65000"/>
              </a:sysClr>
            </a:solidFill>
          </a:ln>
          <a:effectLst/>
        </p:spPr>
        <p:txBody>
          <a:bodyPr wrap="square" lIns="0" tIns="0" rIns="0" bIns="108000" rtlCol="0" anchor="b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Public</a:t>
            </a:r>
            <a:b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66" name="모서리가 둥근 직사각형 65"/>
          <p:cNvSpPr/>
          <p:nvPr/>
        </p:nvSpPr>
        <p:spPr>
          <a:xfrm>
            <a:off x="1849119" y="4405675"/>
            <a:ext cx="810634" cy="852414"/>
          </a:xfrm>
          <a:prstGeom prst="roundRect">
            <a:avLst>
              <a:gd name="adj" fmla="val 12475"/>
            </a:avLst>
          </a:prstGeom>
          <a:solidFill>
            <a:sysClr val="window" lastClr="FFFFFF"/>
          </a:solidFill>
          <a:ln w="9525">
            <a:solidFill>
              <a:sysClr val="window" lastClr="FFFFFF">
                <a:lumMod val="65000"/>
              </a:sysClr>
            </a:solidFill>
          </a:ln>
          <a:effectLst/>
        </p:spPr>
        <p:txBody>
          <a:bodyPr wrap="square" lIns="0" tIns="0" rIns="0" bIns="108000" rtlCol="0" anchor="b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Public</a:t>
            </a:r>
            <a:b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67" name="모서리가 둥근 직사각형 66"/>
          <p:cNvSpPr/>
          <p:nvPr/>
        </p:nvSpPr>
        <p:spPr>
          <a:xfrm>
            <a:off x="2749982" y="4405675"/>
            <a:ext cx="810634" cy="852414"/>
          </a:xfrm>
          <a:prstGeom prst="roundRect">
            <a:avLst>
              <a:gd name="adj" fmla="val 12475"/>
            </a:avLst>
          </a:prstGeom>
          <a:solidFill>
            <a:sysClr val="window" lastClr="FFFFFF"/>
          </a:solidFill>
          <a:ln w="9525">
            <a:solidFill>
              <a:sysClr val="window" lastClr="FFFFFF">
                <a:lumMod val="65000"/>
              </a:sysClr>
            </a:solidFill>
          </a:ln>
          <a:effectLst/>
        </p:spPr>
        <p:txBody>
          <a:bodyPr wrap="square" lIns="0" tIns="0" rIns="0" bIns="108000" rtlCol="0" anchor="b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Private</a:t>
            </a:r>
            <a:b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68" name="정육면체 67"/>
          <p:cNvSpPr/>
          <p:nvPr/>
        </p:nvSpPr>
        <p:spPr>
          <a:xfrm>
            <a:off x="3740089" y="4405675"/>
            <a:ext cx="696686" cy="852414"/>
          </a:xfrm>
          <a:prstGeom prst="cube">
            <a:avLst>
              <a:gd name="adj" fmla="val 12500"/>
            </a:avLst>
          </a:prstGeom>
          <a:solidFill>
            <a:sysClr val="window" lastClr="FFFFFF"/>
          </a:solidFill>
          <a:ln w="9525">
            <a:solidFill>
              <a:sysClr val="window" lastClr="FFFFFF">
                <a:lumMod val="65000"/>
              </a:sysClr>
            </a:solidFill>
          </a:ln>
          <a:effectLst/>
        </p:spPr>
        <p:txBody>
          <a:bodyPr wrap="square" lIns="0" tIns="0" rIns="0" bIns="108000" rtlCol="0" anchor="b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Bare</a:t>
            </a:r>
            <a:b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Metal</a:t>
            </a:r>
            <a:endParaRPr kumimoji="0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948256" y="3981131"/>
            <a:ext cx="810634" cy="337457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>
                <a:lumMod val="65000"/>
              </a:sysClr>
            </a:solidFill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kumimoji="0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1849119" y="3981131"/>
            <a:ext cx="810634" cy="337457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>
                <a:lumMod val="65000"/>
              </a:sysClr>
            </a:solidFill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Platform</a:t>
            </a:r>
            <a:endParaRPr kumimoji="0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2765940" y="3981131"/>
            <a:ext cx="810634" cy="337457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>
                <a:lumMod val="65000"/>
              </a:sysClr>
            </a:solidFill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Platform</a:t>
            </a:r>
            <a:endParaRPr kumimoji="0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3682761" y="3981131"/>
            <a:ext cx="754014" cy="337457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>
                <a:lumMod val="65000"/>
              </a:sysClr>
            </a:solidFill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Security</a:t>
            </a:r>
            <a:endParaRPr kumimoji="0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948256" y="3421589"/>
            <a:ext cx="3488520" cy="33745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ysClr val="window" lastClr="FFFFFF">
                <a:lumMod val="65000"/>
              </a:sysClr>
            </a:solidFill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Container Orchestration</a:t>
            </a:r>
            <a:endParaRPr kumimoji="0" lang="ko-KR" altLang="en-US" sz="12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948256" y="2965374"/>
            <a:ext cx="995690" cy="337457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9525">
            <a:solidFill>
              <a:sysClr val="window" lastClr="FFFFFF">
                <a:lumMod val="65000"/>
              </a:sysClr>
            </a:solidFill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Container</a:t>
            </a:r>
            <a:endParaRPr kumimoji="0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2189713" y="2965374"/>
            <a:ext cx="995690" cy="337457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9525">
            <a:solidFill>
              <a:sysClr val="window" lastClr="FFFFFF">
                <a:lumMod val="65000"/>
              </a:sysClr>
            </a:solidFill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Container</a:t>
            </a:r>
            <a:endParaRPr kumimoji="0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3365854" y="2965374"/>
            <a:ext cx="993902" cy="337457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9525">
            <a:solidFill>
              <a:sysClr val="window" lastClr="FFFFFF">
                <a:lumMod val="65000"/>
              </a:sysClr>
            </a:solidFill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Container</a:t>
            </a:r>
            <a:endParaRPr kumimoji="0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948256" y="2485176"/>
            <a:ext cx="451405" cy="337457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9525">
            <a:solidFill>
              <a:sysClr val="window" lastClr="FFFFFF">
                <a:lumMod val="65000"/>
              </a:sysClr>
            </a:solidFill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MSA</a:t>
            </a:r>
            <a:endParaRPr kumimoji="0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1492541" y="2485176"/>
            <a:ext cx="451405" cy="337457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9525">
            <a:solidFill>
              <a:sysClr val="window" lastClr="FFFFFF">
                <a:lumMod val="65000"/>
              </a:sysClr>
            </a:solidFill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MSA</a:t>
            </a:r>
            <a:endParaRPr kumimoji="0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2181745" y="2485176"/>
            <a:ext cx="451405" cy="337457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9525">
            <a:solidFill>
              <a:sysClr val="window" lastClr="FFFFFF">
                <a:lumMod val="65000"/>
              </a:sysClr>
            </a:solidFill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MSA</a:t>
            </a:r>
            <a:endParaRPr kumimoji="0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2710663" y="2485176"/>
            <a:ext cx="451405" cy="337457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9525">
            <a:solidFill>
              <a:sysClr val="window" lastClr="FFFFFF">
                <a:lumMod val="65000"/>
              </a:sysClr>
            </a:solidFill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MSA</a:t>
            </a:r>
            <a:endParaRPr kumimoji="0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3365854" y="2485176"/>
            <a:ext cx="451405" cy="337457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9525">
            <a:solidFill>
              <a:sysClr val="window" lastClr="FFFFFF">
                <a:lumMod val="65000"/>
              </a:sysClr>
            </a:solidFill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MSA</a:t>
            </a:r>
            <a:endParaRPr kumimoji="0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3908351" y="2485176"/>
            <a:ext cx="451405" cy="337457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9525">
            <a:solidFill>
              <a:sysClr val="window" lastClr="FFFFFF">
                <a:lumMod val="65000"/>
              </a:sysClr>
            </a:solidFill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MSA</a:t>
            </a:r>
            <a:endParaRPr kumimoji="0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모서리가 둥근 직사각형 82"/>
          <p:cNvSpPr/>
          <p:nvPr/>
        </p:nvSpPr>
        <p:spPr>
          <a:xfrm>
            <a:off x="596351" y="5799568"/>
            <a:ext cx="8757720" cy="592836"/>
          </a:xfrm>
          <a:prstGeom prst="roundRect">
            <a:avLst>
              <a:gd name="adj" fmla="val 23871"/>
            </a:avLst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맑은 고딕"/>
                <a:cs typeface="+mn-cs"/>
              </a:rPr>
              <a:t>“Multi-Cloud </a:t>
            </a:r>
            <a:r>
              <a:rPr kumimoji="0" lang="en-US" altLang="ko-K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맑은 고딕"/>
                <a:cs typeface="+mn-cs"/>
              </a:rPr>
              <a:t>전략의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맑은 고딕"/>
                <a:cs typeface="+mn-cs"/>
              </a:rPr>
              <a:t> </a:t>
            </a:r>
            <a:r>
              <a:rPr kumimoji="0" lang="en-US" altLang="ko-K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맑은 고딕"/>
                <a:cs typeface="+mn-cs"/>
              </a:rPr>
              <a:t>성공적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맑은 고딕"/>
                <a:cs typeface="+mn-cs"/>
              </a:rPr>
              <a:t> </a:t>
            </a:r>
            <a:r>
              <a:rPr kumimoji="0" lang="en-US" altLang="ko-K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맑은 고딕"/>
                <a:cs typeface="+mn-cs"/>
              </a:rPr>
              <a:t>추진을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맑은 고딕"/>
                <a:cs typeface="+mn-cs"/>
              </a:rPr>
              <a:t> </a:t>
            </a:r>
            <a:r>
              <a:rPr kumimoji="0" lang="en-US" altLang="ko-K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맑은 고딕"/>
                <a:cs typeface="+mn-cs"/>
              </a:rPr>
              <a:t>위해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맑은 고딕"/>
                <a:cs typeface="+mn-cs"/>
              </a:rPr>
              <a:t> </a:t>
            </a:r>
            <a:r>
              <a:rPr kumimoji="0" lang="en-US" altLang="ko-K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맑은 고딕"/>
                <a:cs typeface="+mn-cs"/>
              </a:rPr>
              <a:t>기업이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맑은 고딕"/>
                <a:cs typeface="+mn-cs"/>
              </a:rPr>
              <a:t> </a:t>
            </a:r>
            <a:r>
              <a:rPr kumimoji="0" lang="en-US" altLang="ko-K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맑은 고딕"/>
                <a:cs typeface="+mn-cs"/>
              </a:rPr>
              <a:t>갖추어야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맑은 고딕"/>
                <a:cs typeface="+mn-cs"/>
              </a:rPr>
              <a:t> </a:t>
            </a:r>
            <a:r>
              <a:rPr kumimoji="0" lang="en-US" altLang="ko-K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맑은 고딕"/>
                <a:cs typeface="+mn-cs"/>
              </a:rPr>
              <a:t>하는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맑은 고딕"/>
                <a:cs typeface="+mn-cs"/>
              </a:rPr>
              <a:t> MSA, Container </a:t>
            </a:r>
            <a:r>
              <a:rPr kumimoji="0" lang="en-US" altLang="ko-K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맑은 고딕"/>
                <a:cs typeface="+mn-cs"/>
              </a:rPr>
              <a:t>기반은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맑은 고딕"/>
                <a:cs typeface="+mn-cs"/>
              </a:rPr>
              <a:t> </a:t>
            </a:r>
            <a:r>
              <a:rPr kumimoji="0" lang="en-US" altLang="ko-K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맑은 고딕"/>
                <a:cs typeface="+mn-cs"/>
              </a:rPr>
              <a:t>필요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맑은 고딕"/>
                <a:cs typeface="+mn-cs"/>
              </a:rPr>
              <a:t>”</a:t>
            </a:r>
            <a:endParaRPr kumimoji="0" lang="ko-KR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맑은 고딕"/>
              <a:cs typeface="+mn-cs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847756" y="2900690"/>
            <a:ext cx="3726180" cy="9547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487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직사각형 51"/>
          <p:cNvSpPr/>
          <p:nvPr/>
        </p:nvSpPr>
        <p:spPr>
          <a:xfrm>
            <a:off x="500437" y="4538837"/>
            <a:ext cx="4839748" cy="1702072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round/>
            <a:tailEnd type="triangle" w="lg" len="lg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/>
              <a:buNone/>
              <a:tabLst/>
              <a:defRPr lang="ko-KR" altLang="en-US"/>
            </a:pPr>
            <a:endParaRPr kumimoji="1" lang="ko-KR" alt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pic>
        <p:nvPicPr>
          <p:cNvPr id="5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9"/>
          <a:stretch/>
        </p:blipFill>
        <p:spPr bwMode="auto">
          <a:xfrm>
            <a:off x="833112" y="2557458"/>
            <a:ext cx="4098357" cy="172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직사각형 53"/>
          <p:cNvSpPr/>
          <p:nvPr/>
        </p:nvSpPr>
        <p:spPr>
          <a:xfrm>
            <a:off x="570620" y="4604547"/>
            <a:ext cx="472602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Worldwide </a:t>
            </a:r>
            <a:r>
              <a: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분산된 </a:t>
            </a: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Mobile </a:t>
            </a:r>
            <a:r>
              <a: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사용자의 </a:t>
            </a: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Global Coverage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Enterprise</a:t>
            </a:r>
            <a:r>
              <a: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의 데이터의 </a:t>
            </a: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Security, </a:t>
            </a:r>
            <a:r>
              <a: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법적 제약사항</a:t>
            </a: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, Legacy Integration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Single Cloud</a:t>
            </a:r>
            <a:r>
              <a: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가</a:t>
            </a: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</a:t>
            </a:r>
            <a:r>
              <a: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선호하는 환경 → </a:t>
            </a: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Business Needs </a:t>
            </a:r>
            <a:r>
              <a: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중심</a:t>
            </a: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/>
            </a:r>
            <a:b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</a:b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- Global Availability, Vendor Lock-In, Service Quality</a:t>
            </a:r>
            <a:b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</a:b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- Worldwide </a:t>
            </a:r>
            <a:r>
              <a: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사용자 분산에 대한 </a:t>
            </a: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Network Latency</a:t>
            </a:r>
          </a:p>
        </p:txBody>
      </p:sp>
      <p:sp>
        <p:nvSpPr>
          <p:cNvPr id="55" name="직사각형 54"/>
          <p:cNvSpPr/>
          <p:nvPr/>
        </p:nvSpPr>
        <p:spPr>
          <a:xfrm>
            <a:off x="409690" y="2524655"/>
            <a:ext cx="5158256" cy="1850747"/>
          </a:xfrm>
          <a:prstGeom prst="rect">
            <a:avLst/>
          </a:prstGeom>
          <a:solidFill>
            <a:sysClr val="window" lastClr="FFFFFF">
              <a:alpha val="46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4" t="30969" r="19813" b="30313"/>
          <a:stretch/>
        </p:blipFill>
        <p:spPr>
          <a:xfrm>
            <a:off x="2538547" y="2692614"/>
            <a:ext cx="648068" cy="439495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44" y="2692614"/>
            <a:ext cx="588317" cy="588317"/>
          </a:xfrm>
          <a:prstGeom prst="rect">
            <a:avLst/>
          </a:prstGeom>
        </p:spPr>
      </p:pic>
      <p:pic>
        <p:nvPicPr>
          <p:cNvPr id="58" name="Picture 10" descr="\\Client\C$\Users\09565\Downloads\GPU\img_comput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694" y="2761880"/>
            <a:ext cx="421186" cy="68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74" y="2781421"/>
            <a:ext cx="601982" cy="343991"/>
          </a:xfrm>
          <a:prstGeom prst="rect">
            <a:avLst/>
          </a:prstGeom>
        </p:spPr>
      </p:pic>
      <p:sp>
        <p:nvSpPr>
          <p:cNvPr id="60" name="모서리가 둥근 직사각형 59"/>
          <p:cNvSpPr/>
          <p:nvPr/>
        </p:nvSpPr>
        <p:spPr>
          <a:xfrm>
            <a:off x="1550892" y="3188730"/>
            <a:ext cx="818995" cy="320105"/>
          </a:xfrm>
          <a:prstGeom prst="roundRect">
            <a:avLst>
              <a:gd name="adj" fmla="val 50000"/>
            </a:avLst>
          </a:prstGeom>
          <a:solidFill>
            <a:sysClr val="window" lastClr="FFFFFF">
              <a:alpha val="73000"/>
            </a:sys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ko-KR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맑은 고딕"/>
                <a:cs typeface="Times New Roman" panose="02020603050405020304" pitchFamily="18" charset="0"/>
              </a:rPr>
              <a:t>Geo</a:t>
            </a:r>
            <a:br>
              <a:rPr kumimoji="0" lang="en-US" altLang="ko-KR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맑은 고딕"/>
                <a:cs typeface="Times New Roman" panose="02020603050405020304" pitchFamily="18" charset="0"/>
              </a:rPr>
            </a:br>
            <a:r>
              <a:rPr kumimoji="0" lang="en-US" altLang="ko-KR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맑은 고딕"/>
                <a:cs typeface="Times New Roman" panose="02020603050405020304" pitchFamily="18" charset="0"/>
              </a:rPr>
              <a:t>Redundancy</a:t>
            </a:r>
            <a:endParaRPr kumimoji="0" lang="ko-KR" altLang="en-US" sz="11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맑은 고딕"/>
              <a:cs typeface="Times New Roman" panose="02020603050405020304" pitchFamily="18" charset="0"/>
            </a:endParaRPr>
          </a:p>
        </p:txBody>
      </p:sp>
      <p:sp>
        <p:nvSpPr>
          <p:cNvPr id="61" name="모서리가 둥근 직사각형 60"/>
          <p:cNvSpPr/>
          <p:nvPr/>
        </p:nvSpPr>
        <p:spPr>
          <a:xfrm>
            <a:off x="2492293" y="3188730"/>
            <a:ext cx="818995" cy="320105"/>
          </a:xfrm>
          <a:prstGeom prst="roundRect">
            <a:avLst>
              <a:gd name="adj" fmla="val 50000"/>
            </a:avLst>
          </a:prstGeom>
          <a:solidFill>
            <a:sysClr val="window" lastClr="FFFFFF">
              <a:alpha val="73000"/>
            </a:sys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ko-KR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맑은 고딕"/>
                <a:cs typeface="Times New Roman" panose="02020603050405020304" pitchFamily="18" charset="0"/>
              </a:rPr>
              <a:t>EC2, Object Storage</a:t>
            </a:r>
            <a:endParaRPr kumimoji="0" lang="ko-KR" altLang="en-US" sz="11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맑은 고딕"/>
              <a:cs typeface="Times New Roman" panose="02020603050405020304" pitchFamily="18" charset="0"/>
            </a:endParaRPr>
          </a:p>
        </p:txBody>
      </p:sp>
      <p:sp>
        <p:nvSpPr>
          <p:cNvPr id="62" name="모서리가 둥근 직사각형 61"/>
          <p:cNvSpPr/>
          <p:nvPr/>
        </p:nvSpPr>
        <p:spPr>
          <a:xfrm>
            <a:off x="582900" y="3188730"/>
            <a:ext cx="818995" cy="464505"/>
          </a:xfrm>
          <a:prstGeom prst="roundRect">
            <a:avLst>
              <a:gd name="adj" fmla="val 50000"/>
            </a:avLst>
          </a:prstGeom>
          <a:solidFill>
            <a:sysClr val="window" lastClr="FFFFFF">
              <a:alpha val="73000"/>
            </a:sys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ko-KR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맑은 고딕"/>
                <a:cs typeface="Times New Roman" panose="02020603050405020304" pitchFamily="18" charset="0"/>
              </a:rPr>
              <a:t>Data Intensive</a:t>
            </a:r>
          </a:p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ko-KR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맑은 고딕"/>
                <a:cs typeface="Times New Roman" panose="02020603050405020304" pitchFamily="18" charset="0"/>
              </a:rPr>
              <a:t>Processing</a:t>
            </a:r>
            <a:endParaRPr kumimoji="0" lang="ko-KR" altLang="en-US" sz="11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맑은 고딕"/>
              <a:cs typeface="Times New Roman" panose="02020603050405020304" pitchFamily="18" charset="0"/>
            </a:endParaRPr>
          </a:p>
        </p:txBody>
      </p:sp>
      <p:pic>
        <p:nvPicPr>
          <p:cNvPr id="63" name="Picture 2" descr="E:\99.기타\08.Icon\people_icon_box-al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8" y="1856616"/>
            <a:ext cx="708483" cy="45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모서리가 둥근 직사각형 63"/>
          <p:cNvSpPr/>
          <p:nvPr/>
        </p:nvSpPr>
        <p:spPr>
          <a:xfrm>
            <a:off x="605555" y="2264255"/>
            <a:ext cx="667975" cy="213381"/>
          </a:xfrm>
          <a:prstGeom prst="roundRect">
            <a:avLst>
              <a:gd name="adj" fmla="val 50000"/>
            </a:avLst>
          </a:prstGeom>
          <a:solidFill>
            <a:sysClr val="window" lastClr="FFFFFF">
              <a:alpha val="73000"/>
            </a:sys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ko-KR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맑은 고딕"/>
                <a:cs typeface="Times New Roman" panose="02020603050405020304" pitchFamily="18" charset="0"/>
              </a:rPr>
              <a:t>Operator</a:t>
            </a:r>
            <a:endParaRPr kumimoji="0" lang="ko-KR" altLang="en-US" sz="11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맑은 고딕"/>
              <a:cs typeface="Times New Roman" panose="02020603050405020304" pitchFamily="18" charset="0"/>
            </a:endParaRPr>
          </a:p>
        </p:txBody>
      </p:sp>
      <p:pic>
        <p:nvPicPr>
          <p:cNvPr id="65" name="Picture 2" descr="E:\99.기타\08.Icon\people_icon_box-al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473" y="1856616"/>
            <a:ext cx="708483" cy="45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모서리가 둥근 직사각형 65"/>
          <p:cNvSpPr/>
          <p:nvPr/>
        </p:nvSpPr>
        <p:spPr>
          <a:xfrm>
            <a:off x="1532650" y="2264255"/>
            <a:ext cx="667975" cy="213381"/>
          </a:xfrm>
          <a:prstGeom prst="roundRect">
            <a:avLst>
              <a:gd name="adj" fmla="val 50000"/>
            </a:avLst>
          </a:prstGeom>
          <a:solidFill>
            <a:sysClr val="window" lastClr="FFFFFF">
              <a:alpha val="73000"/>
            </a:sys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ko-KR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맑은 고딕"/>
                <a:cs typeface="Times New Roman" panose="02020603050405020304" pitchFamily="18" charset="0"/>
              </a:rPr>
              <a:t>Operator</a:t>
            </a:r>
            <a:endParaRPr kumimoji="0" lang="ko-KR" altLang="en-US" sz="11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맑은 고딕"/>
              <a:cs typeface="Times New Roman" panose="02020603050405020304" pitchFamily="18" charset="0"/>
            </a:endParaRPr>
          </a:p>
        </p:txBody>
      </p:sp>
      <p:pic>
        <p:nvPicPr>
          <p:cNvPr id="67" name="Picture 2" descr="E:\99.기타\08.Icon\people_icon_box-al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68" y="1856616"/>
            <a:ext cx="708483" cy="45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모서리가 둥근 직사각형 67"/>
          <p:cNvSpPr/>
          <p:nvPr/>
        </p:nvSpPr>
        <p:spPr>
          <a:xfrm>
            <a:off x="2459745" y="2264255"/>
            <a:ext cx="667975" cy="213381"/>
          </a:xfrm>
          <a:prstGeom prst="roundRect">
            <a:avLst>
              <a:gd name="adj" fmla="val 50000"/>
            </a:avLst>
          </a:prstGeom>
          <a:solidFill>
            <a:sysClr val="window" lastClr="FFFFFF">
              <a:alpha val="73000"/>
            </a:sys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ko-KR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맑은 고딕"/>
                <a:cs typeface="Times New Roman" panose="02020603050405020304" pitchFamily="18" charset="0"/>
              </a:rPr>
              <a:t>Operator</a:t>
            </a:r>
            <a:endParaRPr kumimoji="0" lang="ko-KR" altLang="en-US" sz="11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맑은 고딕"/>
              <a:cs typeface="Times New Roman" panose="02020603050405020304" pitchFamily="18" charset="0"/>
            </a:endParaRPr>
          </a:p>
        </p:txBody>
      </p:sp>
      <p:pic>
        <p:nvPicPr>
          <p:cNvPr id="69" name="Picture 2" descr="E:\99.기타\08.Icon\people_icon_box-al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28" y="1856616"/>
            <a:ext cx="708483" cy="45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모서리가 둥근 직사각형 69"/>
          <p:cNvSpPr/>
          <p:nvPr/>
        </p:nvSpPr>
        <p:spPr>
          <a:xfrm>
            <a:off x="3199405" y="2264255"/>
            <a:ext cx="667975" cy="213381"/>
          </a:xfrm>
          <a:prstGeom prst="roundRect">
            <a:avLst>
              <a:gd name="adj" fmla="val 50000"/>
            </a:avLst>
          </a:prstGeom>
          <a:solidFill>
            <a:sysClr val="window" lastClr="FFFFFF">
              <a:alpha val="73000"/>
            </a:sys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ko-KR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맑은 고딕"/>
                <a:cs typeface="Times New Roman" panose="02020603050405020304" pitchFamily="18" charset="0"/>
              </a:rPr>
              <a:t>Operator</a:t>
            </a:r>
            <a:endParaRPr kumimoji="0" lang="ko-KR" altLang="en-US" sz="11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맑은 고딕"/>
              <a:cs typeface="Times New Roman" panose="02020603050405020304" pitchFamily="18" charset="0"/>
            </a:endParaRPr>
          </a:p>
        </p:txBody>
      </p:sp>
      <p:pic>
        <p:nvPicPr>
          <p:cNvPr id="71" name="Picture 2" descr="E:\99.기타\08.Icon\people_icon_box-al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90" y="1856616"/>
            <a:ext cx="708483" cy="45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모서리가 둥근 직사각형 71"/>
          <p:cNvSpPr/>
          <p:nvPr/>
        </p:nvSpPr>
        <p:spPr>
          <a:xfrm>
            <a:off x="4118599" y="2264255"/>
            <a:ext cx="667975" cy="213381"/>
          </a:xfrm>
          <a:prstGeom prst="roundRect">
            <a:avLst>
              <a:gd name="adj" fmla="val 50000"/>
            </a:avLst>
          </a:prstGeom>
          <a:solidFill>
            <a:sysClr val="window" lastClr="FFFFFF">
              <a:alpha val="73000"/>
            </a:sys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ko-KR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맑은 고딕"/>
                <a:cs typeface="Times New Roman" panose="02020603050405020304" pitchFamily="18" charset="0"/>
              </a:rPr>
              <a:t>Operator</a:t>
            </a:r>
            <a:endParaRPr kumimoji="0" lang="ko-KR" altLang="en-US" sz="11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맑은 고딕"/>
              <a:cs typeface="Times New Roman" panose="02020603050405020304" pitchFamily="18" charset="0"/>
            </a:endParaRPr>
          </a:p>
        </p:txBody>
      </p:sp>
      <p:cxnSp>
        <p:nvCxnSpPr>
          <p:cNvPr id="73" name="직선 화살표 연결선 72"/>
          <p:cNvCxnSpPr/>
          <p:nvPr/>
        </p:nvCxnSpPr>
        <p:spPr>
          <a:xfrm flipH="1">
            <a:off x="931086" y="2473438"/>
            <a:ext cx="8457" cy="25654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  <a:headEnd type="none"/>
            <a:tailEnd type="triangle"/>
          </a:ln>
          <a:effectLst/>
        </p:spPr>
      </p:cxnSp>
      <p:cxnSp>
        <p:nvCxnSpPr>
          <p:cNvPr id="74" name="직선 화살표 연결선 73"/>
          <p:cNvCxnSpPr/>
          <p:nvPr/>
        </p:nvCxnSpPr>
        <p:spPr>
          <a:xfrm flipH="1">
            <a:off x="1907121" y="2473438"/>
            <a:ext cx="8457" cy="25654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  <a:headEnd type="none"/>
            <a:tailEnd type="triangle"/>
          </a:ln>
          <a:effectLst/>
        </p:spPr>
      </p:cxnSp>
      <p:cxnSp>
        <p:nvCxnSpPr>
          <p:cNvPr id="75" name="직선 화살표 연결선 74"/>
          <p:cNvCxnSpPr/>
          <p:nvPr/>
        </p:nvCxnSpPr>
        <p:spPr>
          <a:xfrm flipH="1">
            <a:off x="2832763" y="2473438"/>
            <a:ext cx="8457" cy="25654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  <a:headEnd type="none"/>
            <a:tailEnd type="triangle"/>
          </a:ln>
          <a:effectLst/>
        </p:spPr>
      </p:cxnSp>
      <p:cxnSp>
        <p:nvCxnSpPr>
          <p:cNvPr id="76" name="직선 화살표 연결선 75"/>
          <p:cNvCxnSpPr/>
          <p:nvPr/>
        </p:nvCxnSpPr>
        <p:spPr>
          <a:xfrm flipH="1">
            <a:off x="3542685" y="2473438"/>
            <a:ext cx="8457" cy="25654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  <a:headEnd type="none"/>
            <a:tailEnd type="triangle"/>
          </a:ln>
          <a:effectLst/>
        </p:spPr>
      </p:cxnSp>
      <p:cxnSp>
        <p:nvCxnSpPr>
          <p:cNvPr id="77" name="직선 화살표 연결선 76"/>
          <p:cNvCxnSpPr/>
          <p:nvPr/>
        </p:nvCxnSpPr>
        <p:spPr>
          <a:xfrm flipH="1">
            <a:off x="4433206" y="2473438"/>
            <a:ext cx="8457" cy="25654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  <a:headEnd type="none"/>
            <a:tailEnd type="triangle"/>
          </a:ln>
          <a:effectLst/>
        </p:spPr>
      </p:cxnSp>
      <p:sp>
        <p:nvSpPr>
          <p:cNvPr id="78" name="직사각형 77"/>
          <p:cNvSpPr/>
          <p:nvPr/>
        </p:nvSpPr>
        <p:spPr>
          <a:xfrm>
            <a:off x="5755150" y="1717838"/>
            <a:ext cx="3855577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marR="0" lvl="0" indent="-1857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Interoperability 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- Cloud Provider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에서 제공하는 기반 환경과 무관하게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Cloud Resource 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활용</a:t>
            </a:r>
            <a:endParaRPr kumimoji="0" lang="en-US" altLang="ko-KR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※ Infra 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관리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/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확장을 위한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Admin Cost 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증가</a:t>
            </a:r>
            <a:endParaRPr kumimoji="0" lang="en-US" altLang="ko-KR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  <a:p>
            <a:pPr marL="185738" marR="0" lvl="0" indent="-1857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Cloud Abstraction, Portability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- Multi-Cloud/On-Premise 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환경의 동일 배포</a:t>
            </a:r>
            <a:endParaRPr kumimoji="0" lang="en-US" altLang="ko-KR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- Application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이 쉽게 다른 환경으로 이동</a:t>
            </a:r>
            <a:endParaRPr kumimoji="0" lang="en-US" altLang="ko-KR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  <a:p>
            <a:pPr marL="185738" marR="0" lvl="0" indent="-1857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Consistent/Centralized control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- Single View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를 통한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Cloud Inventory 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관리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, Application Monitoring/Tracing</a:t>
            </a:r>
          </a:p>
        </p:txBody>
      </p:sp>
      <p:sp>
        <p:nvSpPr>
          <p:cNvPr id="80" name="이등변 삼각형 9">
            <a:extLst>
              <a:ext uri="{FF2B5EF4-FFF2-40B4-BE49-F238E27FC236}">
                <a16:creationId xmlns:a16="http://schemas.microsoft.com/office/drawing/2014/main" id="{E19BA6E4-EABE-F04D-B5AA-AAB3CB0195EB}"/>
              </a:ext>
            </a:extLst>
          </p:cNvPr>
          <p:cNvSpPr/>
          <p:nvPr/>
        </p:nvSpPr>
        <p:spPr>
          <a:xfrm rot="5400000">
            <a:off x="3524263" y="3582274"/>
            <a:ext cx="4104000" cy="45719"/>
          </a:xfrm>
          <a:prstGeom prst="triangle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pic>
        <p:nvPicPr>
          <p:cNvPr id="81" name="Picture 4" descr="\\Client\C$\Users\chambab\Downloads\SKhy\Server-12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022" y="2857751"/>
            <a:ext cx="479885" cy="38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\\Client\C$\Users\chambab\Downloads\SKhy\Server-12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361" y="2845279"/>
            <a:ext cx="479885" cy="38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그림 82"/>
          <p:cNvPicPr>
            <a:picLocks noChangeAspect="1"/>
          </p:cNvPicPr>
          <p:nvPr/>
        </p:nvPicPr>
        <p:blipFill rotWithShape="1">
          <a:blip r:embed="rId10"/>
          <a:srcRect l="30555" t="31981" r="30318" b="28893"/>
          <a:stretch/>
        </p:blipFill>
        <p:spPr>
          <a:xfrm>
            <a:off x="4181573" y="3289650"/>
            <a:ext cx="605001" cy="591977"/>
          </a:xfrm>
          <a:prstGeom prst="ellipse">
            <a:avLst/>
          </a:prstGeom>
        </p:spPr>
      </p:pic>
      <p:sp>
        <p:nvSpPr>
          <p:cNvPr id="84" name="모서리가 둥근 직사각형 83"/>
          <p:cNvSpPr/>
          <p:nvPr/>
        </p:nvSpPr>
        <p:spPr>
          <a:xfrm>
            <a:off x="4017851" y="3662121"/>
            <a:ext cx="1008189" cy="320105"/>
          </a:xfrm>
          <a:prstGeom prst="roundRect">
            <a:avLst>
              <a:gd name="adj" fmla="val 50000"/>
            </a:avLst>
          </a:prstGeom>
          <a:solidFill>
            <a:sysClr val="window" lastClr="FFFFFF">
              <a:alpha val="73000"/>
            </a:sys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ko-KR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맑은 고딕"/>
                <a:cs typeface="Times New Roman" panose="02020603050405020304" pitchFamily="18" charset="0"/>
              </a:rPr>
              <a:t>On-Premise</a:t>
            </a:r>
            <a:endParaRPr kumimoji="0" lang="ko-KR" altLang="en-US" sz="1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맑은 고딕"/>
              <a:cs typeface="Times New Roman" panose="02020603050405020304" pitchFamily="18" charset="0"/>
            </a:endParaRPr>
          </a:p>
        </p:txBody>
      </p:sp>
      <p:sp>
        <p:nvSpPr>
          <p:cNvPr id="38" name="제목 1"/>
          <p:cNvSpPr txBox="1">
            <a:spLocks/>
          </p:cNvSpPr>
          <p:nvPr/>
        </p:nvSpPr>
        <p:spPr>
          <a:xfrm>
            <a:off x="-1" y="444382"/>
            <a:ext cx="9697454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Multi-Cloud </a:t>
            </a:r>
            <a:r>
              <a:rPr lang="en-US" altLang="ko-KR" dirty="0" err="1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필요</a:t>
            </a:r>
            <a:r>
              <a:rPr lang="en-US" altLang="ko-KR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 </a:t>
            </a:r>
            <a:r>
              <a:rPr lang="en-US" altLang="ko-KR" dirty="0" err="1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기술</a:t>
            </a:r>
            <a:r>
              <a:rPr lang="en-US" altLang="ko-KR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 </a:t>
            </a:r>
            <a:r>
              <a:rPr lang="en-US" altLang="ko-KR" dirty="0" err="1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요소는</a:t>
            </a:r>
            <a:r>
              <a:rPr lang="en-US" altLang="ko-KR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?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700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528960"/>
            <a:ext cx="9906000" cy="2880000"/>
          </a:xfrm>
          <a:prstGeom prst="rect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sp>
        <p:nvSpPr>
          <p:cNvPr id="10" name="평행 사변형 9"/>
          <p:cNvSpPr/>
          <p:nvPr/>
        </p:nvSpPr>
        <p:spPr>
          <a:xfrm>
            <a:off x="7231174" y="908720"/>
            <a:ext cx="1800200" cy="3060000"/>
          </a:xfrm>
          <a:prstGeom prst="parallelogram">
            <a:avLst>
              <a:gd name="adj" fmla="val 65194"/>
            </a:avLst>
          </a:prstGeom>
          <a:solidFill>
            <a:srgbClr val="EA053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5776" y="1916831"/>
            <a:ext cx="8017704" cy="769441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B192B"/>
                </a:solidFill>
                <a:effectLst/>
                <a:uLnTx/>
                <a:uFillTx/>
              </a:rPr>
              <a:t>CloudZ </a:t>
            </a:r>
            <a:r>
              <a:rPr kumimoji="0" lang="en-US" altLang="ko-K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B192B"/>
                </a:solidFill>
                <a:effectLst/>
                <a:uLnTx/>
                <a:uFillTx/>
              </a:rPr>
              <a:t>Container Platform</a:t>
            </a:r>
          </a:p>
        </p:txBody>
      </p:sp>
    </p:spTree>
    <p:extLst>
      <p:ext uri="{BB962C8B-B14F-4D97-AF65-F5344CB8AC3E}">
        <p14:creationId xmlns:p14="http://schemas.microsoft.com/office/powerpoint/2010/main" val="15378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648825" cy="360362"/>
          </a:xfrm>
        </p:spPr>
        <p:txBody>
          <a:bodyPr/>
          <a:lstStyle/>
          <a:p>
            <a:r>
              <a:rPr lang="en-US" altLang="ko-KR" smtClean="0"/>
              <a:t>Z Service Platform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31" y="1191664"/>
            <a:ext cx="9090330" cy="5329868"/>
          </a:xfrm>
          <a:prstGeom prst="rect">
            <a:avLst/>
          </a:prstGeom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-1" y="444382"/>
            <a:ext cx="9697454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Container Platform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94851" y="4914900"/>
            <a:ext cx="6426139" cy="6836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98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648825" cy="360362"/>
          </a:xfrm>
        </p:spPr>
        <p:txBody>
          <a:bodyPr/>
          <a:lstStyle/>
          <a:p>
            <a:r>
              <a:rPr lang="en-US" altLang="ko-KR" smtClean="0"/>
              <a:t>Z Cloud Platform </a:t>
            </a:r>
            <a:r>
              <a:rPr lang="ko-KR" altLang="en-US" smtClean="0"/>
              <a:t>의 특징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57920" y="1507195"/>
            <a:ext cx="1646336" cy="138130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신속한 </a:t>
            </a:r>
            <a:endParaRPr kumimoji="1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서비스 개발</a:t>
            </a:r>
            <a:endParaRPr kumimoji="1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520281" y="1484784"/>
            <a:ext cx="6876826" cy="1400875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  <a:alpha val="66000"/>
            </a:sysClr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altLang="ko-KR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592288" y="1592897"/>
            <a:ext cx="6714745" cy="1231540"/>
          </a:xfrm>
          <a:prstGeom prst="rect">
            <a:avLst/>
          </a:prstGeom>
          <a:solidFill>
            <a:sysClr val="window" lastClr="FFFFFF">
              <a:alpha val="64000"/>
            </a:sysClr>
          </a:solidFill>
          <a:ln w="12700" cap="flat" cmpd="sng" algn="ctr">
            <a:noFill/>
            <a:prstDash val="solid"/>
          </a:ln>
          <a:effectLst/>
        </p:spPr>
        <p:txBody>
          <a:bodyPr lIns="36000" rIns="36000" anchor="ctr"/>
          <a:lstStyle/>
          <a:p>
            <a:pPr marL="206375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Appl. </a:t>
            </a:r>
            <a:r>
              <a: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신속한 개발을 위한 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PaaS Platform (Biz Logic </a:t>
            </a:r>
            <a:r>
              <a:rPr kumimoji="0" lang="en-US" altLang="ko-K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위주의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en-US" altLang="ko-K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개발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)</a:t>
            </a:r>
          </a:p>
          <a:p>
            <a:pPr marL="34925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- 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개발 프로세스상의개발의 필요한 요소를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Platform </a:t>
            </a:r>
            <a:r>
              <a:rPr kumimoji="0" lang="en-US" altLang="ko-K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으로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en-US" altLang="ko-K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제공</a:t>
            </a:r>
            <a:endParaRPr kumimoji="0" lang="en-US" altLang="ko-K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34925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※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Infra Prov. → Code Deploy → Backing Service </a:t>
            </a:r>
            <a:r>
              <a:rPr kumimoji="0" lang="en-US" altLang="ko-K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구현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→ AP Life-Cycle Mgmt.  </a:t>
            </a:r>
          </a:p>
          <a:p>
            <a:pPr marL="34925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- Container </a:t>
            </a:r>
            <a:r>
              <a:rPr kumimoji="0" lang="en-US" altLang="ko-K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기반으로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en-US" altLang="ko-K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신속성과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en-US" altLang="ko-K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편리한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en-US" altLang="ko-K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배포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en-US" altLang="ko-K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체계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(Rolling Update)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657920" y="4595026"/>
            <a:ext cx="1646336" cy="138130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안정과 성능 </a:t>
            </a:r>
            <a:endParaRPr kumimoji="1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중심의 </a:t>
            </a:r>
            <a:endParaRPr kumimoji="1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자원관리</a:t>
            </a:r>
            <a:endParaRPr kumimoji="1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520281" y="4572615"/>
            <a:ext cx="6876826" cy="1400875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  <a:alpha val="66000"/>
            </a:sysClr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altLang="ko-KR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592288" y="4680728"/>
            <a:ext cx="6714745" cy="1231540"/>
          </a:xfrm>
          <a:prstGeom prst="rect">
            <a:avLst/>
          </a:prstGeom>
          <a:solidFill>
            <a:sysClr val="window" lastClr="FFFFFF">
              <a:alpha val="64000"/>
            </a:sysClr>
          </a:solidFill>
          <a:ln w="12700" cap="flat" cmpd="sng" algn="ctr">
            <a:noFill/>
            <a:prstDash val="solid"/>
          </a:ln>
          <a:effectLst/>
        </p:spPr>
        <p:txBody>
          <a:bodyPr lIns="36000" rIns="36000" anchor="ctr"/>
          <a:lstStyle/>
          <a:p>
            <a:pPr marL="206375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자동화된 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Scaling-out 등 </a:t>
            </a:r>
            <a:r>
              <a:rPr kumimoji="0" lang="en-US" altLang="ko-K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서비스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Load </a:t>
            </a:r>
            <a:r>
              <a:rPr kumimoji="0" lang="en-US" altLang="ko-K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변화에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en-US" altLang="ko-K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따른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en-US" altLang="ko-K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자원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en-US" altLang="ko-K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관리</a:t>
            </a:r>
            <a:endParaRPr kumimoji="0" lang="en-US" altLang="ko-KR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34925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- </a:t>
            </a:r>
            <a:r>
              <a:rPr kumimoji="0" lang="en-US" altLang="ko-K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서비스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Load </a:t>
            </a:r>
            <a:r>
              <a:rPr kumimoji="0" lang="en-US" altLang="ko-K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분산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 Auto Scaling, Auto HA (High Availability)</a:t>
            </a:r>
          </a:p>
          <a:p>
            <a:pPr marL="34925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- </a:t>
            </a:r>
            <a:r>
              <a:rPr kumimoji="0" lang="en-US" altLang="ko-K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물리적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en-US" altLang="ko-K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환경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en-US" altLang="ko-K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변화에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en-US" altLang="ko-K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독립적인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Container </a:t>
            </a:r>
            <a:r>
              <a:rPr kumimoji="0" lang="en-US" altLang="ko-K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방식의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en-US" altLang="ko-K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자원관리</a:t>
            </a:r>
            <a:endParaRPr kumimoji="0" lang="en-US" altLang="ko-KR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34925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※ 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기존 가상화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Platform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Hypervisor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의</a:t>
            </a: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Overhead </a:t>
            </a:r>
            <a:r>
              <a:rPr kumimoji="0" lang="en-US" altLang="ko-K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최소화</a:t>
            </a:r>
            <a:endParaRPr kumimoji="0" lang="en-US" altLang="ko-KR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57920" y="3046519"/>
            <a:ext cx="1646336" cy="138130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확장이</a:t>
            </a:r>
            <a:r>
              <a:rPr kumimoji="1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</a:t>
            </a:r>
            <a:r>
              <a:rPr kumimoji="1" lang="en-US" altLang="ko-K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용이한</a:t>
            </a:r>
            <a:endParaRPr kumimoji="1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플랫폼</a:t>
            </a:r>
            <a:endParaRPr kumimoji="1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1" dirty="0" smtClean="0">
                <a:solidFill>
                  <a:prstClr val="black"/>
                </a:solidFill>
                <a:latin typeface="Times New Roman"/>
                <a:ea typeface="맑은 고딕"/>
              </a:rPr>
              <a:t>(Multiple</a:t>
            </a:r>
            <a:r>
              <a:rPr kumimoji="1" lang="en-US" altLang="ko-KR" sz="1600" b="1" dirty="0">
                <a:solidFill>
                  <a:prstClr val="black"/>
                </a:solidFill>
                <a:latin typeface="Times New Roman"/>
                <a:ea typeface="맑은 고딕"/>
              </a:rPr>
              <a:t>)</a:t>
            </a:r>
            <a:endParaRPr kumimoji="1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520281" y="3024108"/>
            <a:ext cx="6876826" cy="1400875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  <a:alpha val="66000"/>
            </a:sysClr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altLang="ko-KR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592288" y="3132221"/>
            <a:ext cx="6714745" cy="1231540"/>
          </a:xfrm>
          <a:prstGeom prst="rect">
            <a:avLst/>
          </a:prstGeom>
          <a:solidFill>
            <a:sysClr val="window" lastClr="FFFFFF">
              <a:alpha val="64000"/>
            </a:sysClr>
          </a:solidFill>
          <a:ln w="12700" cap="flat" cmpd="sng" algn="ctr">
            <a:noFill/>
            <a:prstDash val="solid"/>
          </a:ln>
          <a:effectLst/>
        </p:spPr>
        <p:txBody>
          <a:bodyPr lIns="36000" rIns="36000" anchor="ctr"/>
          <a:lstStyle/>
          <a:p>
            <a:pPr marL="206375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Open Source (Docker, Kubernetes) </a:t>
            </a:r>
            <a:r>
              <a:rPr kumimoji="0" lang="en-US" altLang="ko-K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기반의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Platform</a:t>
            </a:r>
          </a:p>
          <a:p>
            <a:pPr marL="34925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- Kubernetes community plugin &amp; tools </a:t>
            </a:r>
            <a:r>
              <a:rPr kumimoji="0" lang="en-US" altLang="ko-K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적용</a:t>
            </a:r>
            <a:endParaRPr kumimoji="0" lang="en-US" altLang="ko-KR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34925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- AWS, Azure, Google 의 </a:t>
            </a:r>
            <a:r>
              <a:rPr kumimoji="0" lang="en-US" altLang="ko-K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동일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en-US" altLang="ko-K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Platform으로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en-US" altLang="ko-K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쉽게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en-US" altLang="ko-K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전환</a:t>
            </a:r>
            <a:endParaRPr kumimoji="0" lang="en-US" altLang="ko-KR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-1" y="444382"/>
            <a:ext cx="9697454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효과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944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Client\H$\Documents\01.cloud자료\images\icon-dock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44" y="3877466"/>
            <a:ext cx="2484016" cy="59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Client\H$\Documents\01.cloud자료\images\icon-kubernet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2025130"/>
            <a:ext cx="2160240" cy="185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1167904" y="4409598"/>
            <a:ext cx="1995116" cy="523220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Container</a:t>
            </a:r>
            <a:endParaRPr kumimoji="0" lang="ko-KR" altLang="en-US" sz="9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4560801" y="1461945"/>
            <a:ext cx="4032448" cy="46977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Docker Container </a:t>
            </a:r>
            <a:r>
              <a:rPr kumimoji="1" lang="en-US" altLang="ko-K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기반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(Public ↔ Private)</a:t>
            </a:r>
            <a:endParaRPr kumimoji="1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560802" y="1948802"/>
            <a:ext cx="4784686" cy="612475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Virtualization의</a:t>
            </a: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</a:t>
            </a:r>
            <a:r>
              <a:rPr kumimoji="1" lang="en-US" altLang="ko-K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Overhead를</a:t>
            </a: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</a:t>
            </a:r>
            <a:r>
              <a:rPr kumimoji="1" lang="en-US" altLang="ko-K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배제하고</a:t>
            </a: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</a:t>
            </a:r>
            <a:r>
              <a:rPr kumimoji="1" lang="en-US" altLang="ko-K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성능</a:t>
            </a: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/</a:t>
            </a:r>
            <a:r>
              <a:rPr kumimoji="1" lang="en-US" altLang="ko-K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집접도</a:t>
            </a: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</a:t>
            </a:r>
            <a:r>
              <a:rPr kumimoji="1" lang="en-US" altLang="ko-K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향상</a:t>
            </a:r>
            <a:endParaRPr kumimoji="1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환경 변화와 무관하게 이동성이 자유로움 </a:t>
            </a: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(Anywhere)</a:t>
            </a:r>
          </a:p>
        </p:txBody>
      </p:sp>
      <p:sp>
        <p:nvSpPr>
          <p:cNvPr id="108" name="직사각형 107"/>
          <p:cNvSpPr/>
          <p:nvPr/>
        </p:nvSpPr>
        <p:spPr>
          <a:xfrm>
            <a:off x="4560801" y="4068391"/>
            <a:ext cx="4032448" cy="46977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OSS (Open Source Software) Platform</a:t>
            </a:r>
            <a:endParaRPr kumimoji="1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560802" y="4537336"/>
            <a:ext cx="4784686" cy="612475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OSS </a:t>
            </a:r>
            <a:r>
              <a:rPr kumimoji="1" lang="en-US" altLang="ko-K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기반으로</a:t>
            </a: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</a:t>
            </a:r>
            <a:r>
              <a:rPr kumimoji="1" lang="en-US" altLang="ko-K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구성된</a:t>
            </a: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</a:t>
            </a:r>
            <a:r>
              <a:rPr kumimoji="1" lang="en-US" altLang="ko-K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Platform으로</a:t>
            </a: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</a:t>
            </a:r>
            <a:r>
              <a:rPr kumimoji="1" lang="en-US" altLang="ko-K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확장이</a:t>
            </a: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</a:t>
            </a:r>
            <a:r>
              <a:rPr kumimoji="1" lang="en-US" altLang="ko-K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용이</a:t>
            </a:r>
            <a:endParaRPr kumimoji="1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In-House </a:t>
            </a:r>
            <a:r>
              <a:rPr kumimoji="1" lang="en-US" altLang="ko-K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Skill로</a:t>
            </a: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</a:t>
            </a:r>
            <a:r>
              <a:rPr kumimoji="1" lang="en-US" altLang="ko-K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기능에</a:t>
            </a: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</a:t>
            </a:r>
            <a:r>
              <a:rPr kumimoji="1" lang="en-US" altLang="ko-K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대한</a:t>
            </a: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</a:t>
            </a:r>
            <a:r>
              <a:rPr kumimoji="1" lang="en-US" altLang="ko-K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확장</a:t>
            </a:r>
            <a:endParaRPr kumimoji="1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sp>
        <p:nvSpPr>
          <p:cNvPr id="112" name="이등변 삼각형 111"/>
          <p:cNvSpPr/>
          <p:nvPr/>
        </p:nvSpPr>
        <p:spPr>
          <a:xfrm rot="5400000" flipV="1">
            <a:off x="2054035" y="3619459"/>
            <a:ext cx="4104000" cy="39778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4560801" y="2614073"/>
            <a:ext cx="4032448" cy="46977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Compatible Platform (Kubernetes)</a:t>
            </a:r>
            <a:endParaRPr kumimoji="1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560802" y="3100930"/>
            <a:ext cx="4784686" cy="911019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AWS, Azure, Google, </a:t>
            </a:r>
            <a:r>
              <a:rPr kumimoji="1" lang="en-US" altLang="ko-K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Openshift</a:t>
            </a: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</a:t>
            </a:r>
            <a:r>
              <a:rPr kumimoji="1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의 </a:t>
            </a: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Standard Kubernetes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Appl.의</a:t>
            </a: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</a:t>
            </a:r>
            <a:r>
              <a:rPr kumimoji="1" lang="en-US" altLang="ko-K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코드</a:t>
            </a: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</a:t>
            </a:r>
            <a:r>
              <a:rPr kumimoji="1" lang="en-US" altLang="ko-K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변화</a:t>
            </a: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</a:t>
            </a:r>
            <a:r>
              <a:rPr kumimoji="1" lang="en-US" altLang="ko-K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없이</a:t>
            </a: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</a:t>
            </a:r>
            <a:r>
              <a:rPr kumimoji="1" lang="en-US" altLang="ko-K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쉽게</a:t>
            </a: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Migration </a:t>
            </a:r>
            <a:r>
              <a:rPr kumimoji="1" lang="en-US" altLang="ko-K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가능</a:t>
            </a:r>
            <a:endParaRPr kumimoji="1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※ Vendor Lock-in </a:t>
            </a:r>
            <a:r>
              <a:rPr kumimoji="0" lang="en-US" altLang="ko-K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무관</a:t>
            </a:r>
            <a:endParaRPr kumimoji="1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sp>
        <p:nvSpPr>
          <p:cNvPr id="115" name="직사각형 114"/>
          <p:cNvSpPr/>
          <p:nvPr/>
        </p:nvSpPr>
        <p:spPr>
          <a:xfrm>
            <a:off x="4560801" y="5241472"/>
            <a:ext cx="4032448" cy="46977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Eco-system </a:t>
            </a:r>
            <a:r>
              <a:rPr kumimoji="1" lang="en-US" altLang="ko-K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기반의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확장</a:t>
            </a:r>
            <a:endParaRPr kumimoji="1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560802" y="5710417"/>
            <a:ext cx="4784686" cy="612475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Kubernetes Community Plugin &amp; Tools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Package </a:t>
            </a:r>
            <a:r>
              <a:rPr kumimoji="1" lang="en-US" altLang="ko-K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Mgmt</a:t>
            </a: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(Helm), Prometheus, Open Tracking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-1" y="444382"/>
            <a:ext cx="9697454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주요 </a:t>
            </a:r>
            <a:r>
              <a:rPr lang="ko-KR" altLang="en-US" noProof="0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특징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727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2517" y="1968004"/>
            <a:ext cx="1755914" cy="583942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fontAlgn="auto" latinLnBrk="0">
              <a:lnSpc>
                <a:spcPct val="120000"/>
              </a:lnSpc>
              <a:spcBef>
                <a:spcPts val="600"/>
              </a:spcBef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Platform </a:t>
            </a:r>
            <a:r>
              <a:rPr lang="en-US" altLang="ko-KR" sz="14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기반의</a:t>
            </a: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자동화</a:t>
            </a: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된 </a:t>
            </a:r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배포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관리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1293" y="4212876"/>
            <a:ext cx="2180892" cy="867930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fontAlgn="auto" latinLnBrk="0">
              <a:lnSpc>
                <a:spcPct val="120000"/>
              </a:lnSpc>
              <a:spcBef>
                <a:spcPts val="600"/>
              </a:spcBef>
            </a:pPr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Appl.에서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사용하는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Pre-Configured Backing Service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관리 </a:t>
            </a: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기능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타원 12"/>
          <p:cNvSpPr/>
          <p:nvPr/>
        </p:nvSpPr>
        <p:spPr>
          <a:xfrm>
            <a:off x="2129402" y="3438763"/>
            <a:ext cx="2823598" cy="2822310"/>
          </a:xfrm>
          <a:custGeom>
            <a:avLst/>
            <a:gdLst/>
            <a:ahLst/>
            <a:cxnLst/>
            <a:rect l="l" t="t" r="r" b="b"/>
            <a:pathLst>
              <a:path w="1657844" h="1657088">
                <a:moveTo>
                  <a:pt x="1656000" y="0"/>
                </a:moveTo>
                <a:lnTo>
                  <a:pt x="1657844" y="93"/>
                </a:lnTo>
                <a:lnTo>
                  <a:pt x="1657844" y="1657088"/>
                </a:lnTo>
                <a:lnTo>
                  <a:pt x="55" y="1657088"/>
                </a:lnTo>
                <a:cubicBezTo>
                  <a:pt x="0" y="1656726"/>
                  <a:pt x="0" y="1656363"/>
                  <a:pt x="0" y="1656000"/>
                </a:cubicBezTo>
                <a:cubicBezTo>
                  <a:pt x="0" y="741416"/>
                  <a:pt x="741416" y="0"/>
                  <a:pt x="1656000" y="0"/>
                </a:cubicBezTo>
                <a:close/>
              </a:path>
            </a:pathLst>
          </a:custGeom>
          <a:solidFill>
            <a:srgbClr val="87B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타원 12"/>
          <p:cNvSpPr/>
          <p:nvPr/>
        </p:nvSpPr>
        <p:spPr>
          <a:xfrm>
            <a:off x="2956169" y="3438763"/>
            <a:ext cx="1996831" cy="2822310"/>
          </a:xfrm>
          <a:custGeom>
            <a:avLst/>
            <a:gdLst/>
            <a:ahLst/>
            <a:cxnLst/>
            <a:rect l="l" t="t" r="r" b="b"/>
            <a:pathLst>
              <a:path w="1172417" h="1657088">
                <a:moveTo>
                  <a:pt x="1170573" y="0"/>
                </a:moveTo>
                <a:lnTo>
                  <a:pt x="1172417" y="93"/>
                </a:lnTo>
                <a:lnTo>
                  <a:pt x="1172417" y="1657088"/>
                </a:lnTo>
                <a:lnTo>
                  <a:pt x="0" y="484671"/>
                </a:lnTo>
                <a:cubicBezTo>
                  <a:pt x="299629" y="185198"/>
                  <a:pt x="713473" y="0"/>
                  <a:pt x="1170573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타원 12"/>
          <p:cNvSpPr/>
          <p:nvPr/>
        </p:nvSpPr>
        <p:spPr>
          <a:xfrm flipH="1">
            <a:off x="4953000" y="3438763"/>
            <a:ext cx="2823598" cy="2822310"/>
          </a:xfrm>
          <a:custGeom>
            <a:avLst/>
            <a:gdLst/>
            <a:ahLst/>
            <a:cxnLst/>
            <a:rect l="l" t="t" r="r" b="b"/>
            <a:pathLst>
              <a:path w="1657844" h="1657088">
                <a:moveTo>
                  <a:pt x="1656000" y="0"/>
                </a:moveTo>
                <a:lnTo>
                  <a:pt x="1657844" y="93"/>
                </a:lnTo>
                <a:lnTo>
                  <a:pt x="1657844" y="1657088"/>
                </a:lnTo>
                <a:lnTo>
                  <a:pt x="55" y="1657088"/>
                </a:lnTo>
                <a:cubicBezTo>
                  <a:pt x="0" y="1656726"/>
                  <a:pt x="0" y="1656363"/>
                  <a:pt x="0" y="1656000"/>
                </a:cubicBezTo>
                <a:cubicBezTo>
                  <a:pt x="0" y="741416"/>
                  <a:pt x="741416" y="0"/>
                  <a:pt x="1656000" y="0"/>
                </a:cubicBezTo>
                <a:close/>
              </a:path>
            </a:pathLst>
          </a:custGeom>
          <a:solidFill>
            <a:srgbClr val="EA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타원 12"/>
          <p:cNvSpPr/>
          <p:nvPr/>
        </p:nvSpPr>
        <p:spPr>
          <a:xfrm flipH="1">
            <a:off x="4953000" y="3438763"/>
            <a:ext cx="1996831" cy="2822310"/>
          </a:xfrm>
          <a:custGeom>
            <a:avLst/>
            <a:gdLst/>
            <a:ahLst/>
            <a:cxnLst/>
            <a:rect l="l" t="t" r="r" b="b"/>
            <a:pathLst>
              <a:path w="1172417" h="1657088">
                <a:moveTo>
                  <a:pt x="1170573" y="0"/>
                </a:moveTo>
                <a:lnTo>
                  <a:pt x="1172417" y="93"/>
                </a:lnTo>
                <a:lnTo>
                  <a:pt x="1172417" y="1657088"/>
                </a:lnTo>
                <a:lnTo>
                  <a:pt x="0" y="484671"/>
                </a:lnTo>
                <a:cubicBezTo>
                  <a:pt x="299629" y="185198"/>
                  <a:pt x="713473" y="0"/>
                  <a:pt x="1170573" y="0"/>
                </a:cubicBezTo>
                <a:close/>
              </a:path>
            </a:pathLst>
          </a:custGeom>
          <a:solidFill>
            <a:srgbClr val="0B1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타원 14"/>
          <p:cNvSpPr/>
          <p:nvPr/>
        </p:nvSpPr>
        <p:spPr>
          <a:xfrm>
            <a:off x="3697648" y="5035634"/>
            <a:ext cx="2510704" cy="1225439"/>
          </a:xfrm>
          <a:custGeom>
            <a:avLst/>
            <a:gdLst/>
            <a:ahLst/>
            <a:cxnLst/>
            <a:rect l="l" t="t" r="r" b="b"/>
            <a:pathLst>
              <a:path w="1474132" h="719503">
                <a:moveTo>
                  <a:pt x="737066" y="0"/>
                </a:moveTo>
                <a:cubicBezTo>
                  <a:pt x="1138463" y="0"/>
                  <a:pt x="1465013" y="320455"/>
                  <a:pt x="1474132" y="719503"/>
                </a:cubicBezTo>
                <a:lnTo>
                  <a:pt x="0" y="719503"/>
                </a:lnTo>
                <a:cubicBezTo>
                  <a:pt x="9119" y="320455"/>
                  <a:pt x="335670" y="0"/>
                  <a:pt x="737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356408" y="5256177"/>
            <a:ext cx="1354075" cy="58039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20000"/>
              </a:lnSpc>
            </a:pPr>
            <a:r>
              <a:rPr lang="en-US" altLang="ko-KR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Dashboard</a:t>
            </a:r>
            <a:endParaRPr lang="ko-KR" altLang="en-US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401363" y="4145779"/>
            <a:ext cx="1489482" cy="46736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20000"/>
              </a:lnSpc>
            </a:pPr>
            <a:r>
              <a:rPr lang="en-US" altLang="ko-KR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DevOps</a:t>
            </a:r>
            <a:br>
              <a:rPr lang="en-US" altLang="ko-KR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(CI/CD)</a:t>
            </a:r>
            <a:endParaRPr lang="ko-KR" altLang="en-US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991452" y="3918481"/>
            <a:ext cx="1489482" cy="93472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Monitoring</a:t>
            </a:r>
            <a:endParaRPr lang="en-US" altLang="ko-KR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&amp;</a:t>
            </a:r>
            <a:endParaRPr lang="en-US" altLang="ko-KR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Logging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6154756" y="5065725"/>
            <a:ext cx="1489482" cy="93472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Catalog</a:t>
            </a: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&amp;</a:t>
            </a: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Registry</a:t>
            </a:r>
            <a:endParaRPr lang="ko-KR" altLang="en-US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636160" y="5885095"/>
            <a:ext cx="13491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Orchestration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947784" y="5885095"/>
            <a:ext cx="12691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Auto Scaling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89" name="직선 연결선 148">
            <a:extLst>
              <a:ext uri="{FF2B5EF4-FFF2-40B4-BE49-F238E27FC236}">
                <a16:creationId xmlns:a16="http://schemas.microsoft.com/office/drawing/2014/main" id="{0FD6EEAE-B226-5141-80A8-A0B607D368D7}"/>
              </a:ext>
            </a:extLst>
          </p:cNvPr>
          <p:cNvCxnSpPr/>
          <p:nvPr/>
        </p:nvCxnSpPr>
        <p:spPr>
          <a:xfrm>
            <a:off x="4943475" y="5133647"/>
            <a:ext cx="0" cy="10893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4642" y="4128244"/>
            <a:ext cx="2349896" cy="867930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fontAlgn="auto" latinLnBrk="0">
              <a:lnSpc>
                <a:spcPct val="120000"/>
              </a:lnSpc>
              <a:spcBef>
                <a:spcPts val="600"/>
              </a:spcBef>
            </a:pPr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Platform을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구성하는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논리적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(Cluster) Container </a:t>
            </a:r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자원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관리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2517" y="2562747"/>
            <a:ext cx="2134339" cy="415498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fontAlgn="auto" latinLnBrk="0">
              <a:spcBef>
                <a:spcPts val="600"/>
              </a:spcBef>
            </a:pPr>
            <a:r>
              <a:rPr lang="en-US" altLang="ko-KR" sz="10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Container </a:t>
            </a:r>
            <a:r>
              <a:rPr lang="en-US" altLang="ko-KR" sz="10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방식의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Appl.관리와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무중단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배포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(Rolling Update)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36059" y="2435319"/>
            <a:ext cx="1893106" cy="415498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>
            <a:defPPr>
              <a:defRPr lang="ko-KR"/>
            </a:defPPr>
            <a:lvl1pPr fontAlgn="auto" latinLnBrk="0">
              <a:spcBef>
                <a:spcPts val="600"/>
              </a:spcBef>
              <a:defRPr sz="105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※ Physical/Cluster/Service Usage </a:t>
            </a:r>
            <a:r>
              <a:rPr lang="en-US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정보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36059" y="3432911"/>
            <a:ext cx="1516607" cy="253916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>
            <a:defPPr>
              <a:defRPr lang="ko-KR"/>
            </a:defPPr>
            <a:lvl1pPr fontAlgn="auto" latinLnBrk="0">
              <a:spcBef>
                <a:spcPts val="600"/>
              </a:spcBef>
              <a:defRPr sz="105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※ System Access </a:t>
            </a:r>
            <a:r>
              <a:rPr lang="en-US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현황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4642" y="4953044"/>
            <a:ext cx="1934582" cy="415498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>
            <a:defPPr>
              <a:defRPr lang="ko-KR"/>
            </a:defPPr>
            <a:lvl1pPr fontAlgn="auto" latinLnBrk="0">
              <a:spcBef>
                <a:spcPts val="600"/>
              </a:spcBef>
              <a:defRPr sz="105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en-US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Kubernetes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기반의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Resource </a:t>
            </a:r>
            <a:r>
              <a:rPr lang="en-US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생성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관리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25108" y="5026456"/>
            <a:ext cx="1488843" cy="253916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>
            <a:defPPr>
              <a:defRPr lang="ko-KR"/>
            </a:defPPr>
            <a:lvl1pPr fontAlgn="auto" latinLnBrk="0">
              <a:spcBef>
                <a:spcPts val="600"/>
              </a:spcBef>
              <a:defRPr sz="105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en-US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Redis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MQ</a:t>
            </a:r>
          </a:p>
        </p:txBody>
      </p:sp>
      <p:cxnSp>
        <p:nvCxnSpPr>
          <p:cNvPr id="3" name="직선 화살표 연결선 2"/>
          <p:cNvCxnSpPr>
            <a:endCxn id="53" idx="1"/>
          </p:cNvCxnSpPr>
          <p:nvPr/>
        </p:nvCxnSpPr>
        <p:spPr>
          <a:xfrm rot="5400000" flipH="1" flipV="1">
            <a:off x="5464609" y="2148515"/>
            <a:ext cx="1107912" cy="834988"/>
          </a:xfrm>
          <a:prstGeom prst="bentConnector2">
            <a:avLst/>
          </a:prstGeom>
          <a:ln>
            <a:solidFill>
              <a:srgbClr val="0B192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2"/>
          <p:cNvCxnSpPr/>
          <p:nvPr/>
        </p:nvCxnSpPr>
        <p:spPr>
          <a:xfrm flipV="1">
            <a:off x="5601074" y="3119965"/>
            <a:ext cx="721859" cy="720247"/>
          </a:xfrm>
          <a:prstGeom prst="bentConnector3">
            <a:avLst>
              <a:gd name="adj1" fmla="val 45"/>
            </a:avLst>
          </a:prstGeom>
          <a:ln>
            <a:solidFill>
              <a:srgbClr val="0B192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2"/>
          <p:cNvCxnSpPr/>
          <p:nvPr/>
        </p:nvCxnSpPr>
        <p:spPr>
          <a:xfrm rot="16200000" flipV="1">
            <a:off x="3331263" y="2555877"/>
            <a:ext cx="1201894" cy="723600"/>
          </a:xfrm>
          <a:prstGeom prst="bentConnector2">
            <a:avLst/>
          </a:prstGeom>
          <a:ln>
            <a:solidFill>
              <a:srgbClr val="0B192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2"/>
          <p:cNvCxnSpPr/>
          <p:nvPr/>
        </p:nvCxnSpPr>
        <p:spPr>
          <a:xfrm rot="10800000">
            <a:off x="1142597" y="5466255"/>
            <a:ext cx="1015379" cy="343340"/>
          </a:xfrm>
          <a:prstGeom prst="bentConnector2">
            <a:avLst/>
          </a:prstGeom>
          <a:ln>
            <a:solidFill>
              <a:srgbClr val="0B192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2"/>
          <p:cNvCxnSpPr/>
          <p:nvPr/>
        </p:nvCxnSpPr>
        <p:spPr>
          <a:xfrm flipV="1">
            <a:off x="7743042" y="5467595"/>
            <a:ext cx="1015200" cy="342000"/>
          </a:xfrm>
          <a:prstGeom prst="bentConnector2">
            <a:avLst/>
          </a:prstGeom>
          <a:ln>
            <a:solidFill>
              <a:srgbClr val="0B192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436059" y="1578088"/>
            <a:ext cx="2230468" cy="867930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fontAlgn="auto" latinLnBrk="0">
              <a:lnSpc>
                <a:spcPct val="120000"/>
              </a:lnSpc>
              <a:spcBef>
                <a:spcPts val="600"/>
              </a:spcBef>
            </a:pP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물리 자원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Container의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자원을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다양한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View의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모니터링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수행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36059" y="2830207"/>
            <a:ext cx="2647600" cy="609398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fontAlgn="auto" latinLnBrk="0">
              <a:lnSpc>
                <a:spcPct val="120000"/>
              </a:lnSpc>
              <a:spcBef>
                <a:spcPts val="600"/>
              </a:spcBef>
            </a:pPr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Container의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Log </a:t>
            </a:r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수집을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통해</a:t>
            </a: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Log </a:t>
            </a:r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기반의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데이터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조회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제목 1"/>
          <p:cNvSpPr txBox="1">
            <a:spLocks/>
          </p:cNvSpPr>
          <p:nvPr/>
        </p:nvSpPr>
        <p:spPr>
          <a:xfrm>
            <a:off x="-1" y="444382"/>
            <a:ext cx="9697454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주요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Features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41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648825" cy="360362"/>
          </a:xfrm>
        </p:spPr>
        <p:txBody>
          <a:bodyPr/>
          <a:lstStyle/>
          <a:p>
            <a:r>
              <a:rPr lang="en-US" altLang="ko-KR" smtClean="0"/>
              <a:t>제공 서비스 (Features)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909746" y="1798331"/>
            <a:ext cx="4683028" cy="1334713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lIns="108000" rtlCol="0" anchor="t"/>
          <a:lstStyle/>
          <a:p>
            <a:pPr eaLnBrk="0" fontAlgn="auto" latinLnBrk="0" hangingPunct="0">
              <a:lnSpc>
                <a:spcPct val="120000"/>
              </a:lnSpc>
              <a:spcBef>
                <a:spcPct val="600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itchFamily="2" charset="2"/>
              <a:buNone/>
            </a:pPr>
            <a:r>
              <a:rPr kumimoji="0" lang="en-US" altLang="ko-KR" sz="1400" b="1" kern="0" dirty="0">
                <a:solidFill>
                  <a:srgbClr val="005A9E"/>
                </a:solidFill>
                <a:latin typeface="맑은 고딕"/>
                <a:ea typeface="맑은 고딕"/>
              </a:rPr>
              <a:t>Service Catalog </a:t>
            </a:r>
            <a:r>
              <a:rPr kumimoji="0" lang="en-US" altLang="ko-KR" sz="1400" b="1" kern="0" dirty="0" smtClean="0">
                <a:solidFill>
                  <a:srgbClr val="005A9E"/>
                </a:solidFill>
                <a:latin typeface="맑은 고딕"/>
                <a:ea typeface="맑은 고딕"/>
              </a:rPr>
              <a:t>(Package </a:t>
            </a:r>
            <a:r>
              <a:rPr kumimoji="0" lang="ko-KR" altLang="en-US" sz="1400" b="1" kern="0" dirty="0" err="1" smtClean="0">
                <a:solidFill>
                  <a:srgbClr val="005A9E"/>
                </a:solidFill>
                <a:latin typeface="맑은 고딕"/>
                <a:ea typeface="맑은 고딕"/>
              </a:rPr>
              <a:t>관리툴</a:t>
            </a:r>
            <a:r>
              <a:rPr kumimoji="0" lang="en-US" altLang="ko-KR" sz="1400" b="1" kern="0" dirty="0" smtClean="0">
                <a:solidFill>
                  <a:srgbClr val="005A9E"/>
                </a:solidFill>
                <a:latin typeface="맑은 고딕"/>
                <a:ea typeface="맑은 고딕"/>
              </a:rPr>
              <a:t>)</a:t>
            </a:r>
            <a:endParaRPr kumimoji="0" lang="ko-KR" altLang="en-US" sz="1400" b="1" kern="0" dirty="0">
              <a:solidFill>
                <a:srgbClr val="005A9E"/>
              </a:solidFill>
              <a:latin typeface="맑은 고딕"/>
              <a:ea typeface="맑은 고딕"/>
            </a:endParaRPr>
          </a:p>
        </p:txBody>
      </p:sp>
      <p:pic>
        <p:nvPicPr>
          <p:cNvPr id="5" name="Picture 2" descr="\\Client\H$\Documents\01.cloud자료\images\mariadb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040" y="2347024"/>
            <a:ext cx="464775" cy="4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Client\H$\Documents\01.cloud자료\images\redi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706" y="2324205"/>
            <a:ext cx="559881" cy="47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Client\H$\Documents\01.cloud자료\images\TALL - Black on 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27" y="2228819"/>
            <a:ext cx="541999" cy="58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\\Client\H$\Documents\01.cloud자료\images\icon-mongod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459" y="2155800"/>
            <a:ext cx="622156" cy="72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242108" y="1798330"/>
            <a:ext cx="4675333" cy="1334713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lIns="108000" rtlCol="0" anchor="t"/>
          <a:lstStyle/>
          <a:p>
            <a:pPr eaLnBrk="0" fontAlgn="auto" latinLnBrk="0" hangingPunct="0">
              <a:lnSpc>
                <a:spcPct val="120000"/>
              </a:lnSpc>
              <a:spcBef>
                <a:spcPct val="600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itchFamily="2" charset="2"/>
              <a:buNone/>
            </a:pPr>
            <a:r>
              <a:rPr kumimoji="0" lang="en-US" altLang="ko-KR" sz="1400" b="1" kern="0" dirty="0" smtClean="0">
                <a:solidFill>
                  <a:srgbClr val="005A9E"/>
                </a:solidFill>
                <a:latin typeface="맑은 고딕"/>
                <a:ea typeface="맑은 고딕"/>
              </a:rPr>
              <a:t>Public/Private Image Registry(</a:t>
            </a:r>
            <a:r>
              <a:rPr kumimoji="0" lang="en-US" altLang="ko-KR" sz="1400" b="1" kern="0" dirty="0" err="1" smtClean="0">
                <a:solidFill>
                  <a:srgbClr val="005A9E"/>
                </a:solidFill>
                <a:latin typeface="맑은 고딕"/>
                <a:ea typeface="맑은 고딕"/>
              </a:rPr>
              <a:t>저장소</a:t>
            </a:r>
            <a:r>
              <a:rPr kumimoji="0" lang="en-US" altLang="ko-KR" sz="1400" b="1" kern="0" dirty="0" smtClean="0">
                <a:solidFill>
                  <a:srgbClr val="005A9E"/>
                </a:solidFill>
                <a:latin typeface="맑은 고딕"/>
                <a:ea typeface="맑은 고딕"/>
              </a:rPr>
              <a:t>), CICD</a:t>
            </a:r>
            <a:endParaRPr kumimoji="0" lang="ko-KR" altLang="en-US" sz="1400" b="1" kern="0" dirty="0">
              <a:solidFill>
                <a:srgbClr val="005A9E"/>
              </a:solidFill>
              <a:latin typeface="맑은 고딕"/>
              <a:ea typeface="맑은 고딕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536593" y="2268885"/>
            <a:ext cx="4002916" cy="635600"/>
            <a:chOff x="796968" y="5489753"/>
            <a:chExt cx="4002916" cy="674703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796968" y="5489753"/>
              <a:ext cx="744287" cy="277512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254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0" tIns="90000" rIns="0" bIns="90000" anchor="ctr">
              <a:noAutofit/>
              <a:scene3d>
                <a:camera prst="orthographicFront"/>
                <a:lightRig rig="threePt" dir="t"/>
              </a:scene3d>
              <a:sp3d>
                <a:bevelB w="0" h="0"/>
                <a:contourClr>
                  <a:schemeClr val="bg1"/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Git</a:t>
              </a:r>
              <a:r>
                <a:rPr kumimoji="0" lang="en-US" altLang="ko-K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 push</a:t>
              </a:r>
              <a:endParaRPr kumimoji="0" lang="ko-KR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1717217" y="5489753"/>
              <a:ext cx="822158" cy="277512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254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0" tIns="90000" rIns="0" bIns="90000" anchor="ctr">
              <a:noAutofit/>
              <a:scene3d>
                <a:camera prst="orthographicFront"/>
                <a:lightRig rig="threePt" dir="t"/>
              </a:scene3d>
              <a:sp3d>
                <a:bevelB w="0" h="0"/>
                <a:contourClr>
                  <a:schemeClr val="bg1"/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CI run test</a:t>
              </a:r>
              <a:endParaRPr kumimoji="0" lang="ko-KR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2676401" y="5489753"/>
              <a:ext cx="1003190" cy="277512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254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0" tIns="90000" rIns="0" bIns="90000" anchor="ctr">
              <a:noAutofit/>
              <a:scene3d>
                <a:camera prst="orthographicFront"/>
                <a:lightRig rig="threePt" dir="t"/>
              </a:scene3d>
              <a:sp3d>
                <a:bevelB w="0" h="0"/>
                <a:contourClr>
                  <a:schemeClr val="bg1"/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CI build Docker Image</a:t>
              </a:r>
              <a:endParaRPr kumimoji="0" lang="ko-KR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3796694" y="5490469"/>
              <a:ext cx="1003190" cy="277512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254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0" tIns="90000" rIns="0" bIns="90000" anchor="ctr">
              <a:noAutofit/>
              <a:scene3d>
                <a:camera prst="orthographicFront"/>
                <a:lightRig rig="threePt" dir="t"/>
              </a:scene3d>
              <a:sp3d>
                <a:bevelB w="0" h="0"/>
                <a:contourClr>
                  <a:schemeClr val="bg1"/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CI push image to registry</a:t>
              </a:r>
              <a:endParaRPr kumimoji="0" lang="ko-KR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</a:endParaRPr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813874" y="5886944"/>
              <a:ext cx="954553" cy="277512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254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0" tIns="90000" rIns="0" bIns="90000" anchor="ctr">
              <a:noAutofit/>
              <a:scene3d>
                <a:camera prst="orthographicFront"/>
                <a:lightRig rig="threePt" dir="t"/>
              </a:scene3d>
              <a:sp3d>
                <a:bevelB w="0" h="0"/>
                <a:contourClr>
                  <a:schemeClr val="bg1"/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CI Deployment</a:t>
              </a:r>
              <a:endParaRPr kumimoji="0" lang="ko-KR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1905060" y="5886944"/>
              <a:ext cx="805958" cy="277512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254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0" tIns="90000" rIns="0" bIns="90000" anchor="ctr">
              <a:noAutofit/>
              <a:scene3d>
                <a:camera prst="orthographicFront"/>
                <a:lightRig rig="threePt" dir="t"/>
              </a:scene3d>
              <a:sp3d>
                <a:bevelB w="0" h="0"/>
                <a:contourClr>
                  <a:schemeClr val="bg1"/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Rolling Update</a:t>
              </a:r>
              <a:endParaRPr kumimoji="0" lang="ko-KR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2848044" y="5886944"/>
              <a:ext cx="1003190" cy="277512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254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0" tIns="90000" rIns="0" bIns="90000" anchor="ctr">
              <a:noAutofit/>
              <a:scene3d>
                <a:camera prst="orthographicFront"/>
                <a:lightRig rig="threePt" dir="t"/>
              </a:scene3d>
              <a:sp3d>
                <a:bevelB w="0" h="0"/>
                <a:contourClr>
                  <a:schemeClr val="bg1"/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Readiness check</a:t>
              </a:r>
              <a:endParaRPr kumimoji="0" lang="ko-KR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3954882" y="5886944"/>
              <a:ext cx="838683" cy="277512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254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0" tIns="90000" rIns="0" bIns="90000" anchor="ctr">
              <a:noAutofit/>
              <a:scene3d>
                <a:camera prst="orthographicFront"/>
                <a:lightRig rig="threePt" dir="t"/>
              </a:scene3d>
              <a:sp3d>
                <a:bevelB w="0" h="0"/>
                <a:contourClr>
                  <a:schemeClr val="bg1"/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Receive</a:t>
              </a:r>
              <a:br>
                <a:rPr kumimoji="0" lang="en-US" altLang="ko-K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/>
                </a:rPr>
              </a:br>
              <a:r>
                <a:rPr kumimoji="0" lang="en-US" altLang="ko-K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Traffic</a:t>
              </a:r>
              <a:endParaRPr kumimoji="0" lang="ko-KR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</a:endParaRPr>
            </a:p>
          </p:txBody>
        </p:sp>
        <p:cxnSp>
          <p:nvCxnSpPr>
            <p:cNvPr id="21" name="직선 화살표 연결선 20"/>
            <p:cNvCxnSpPr>
              <a:stCxn id="13" idx="3"/>
              <a:endCxn id="14" idx="1"/>
            </p:cNvCxnSpPr>
            <p:nvPr/>
          </p:nvCxnSpPr>
          <p:spPr>
            <a:xfrm>
              <a:off x="1541255" y="5628509"/>
              <a:ext cx="175961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2" name="직선 화살표 연결선 21"/>
            <p:cNvCxnSpPr>
              <a:stCxn id="14" idx="3"/>
              <a:endCxn id="15" idx="1"/>
            </p:cNvCxnSpPr>
            <p:nvPr/>
          </p:nvCxnSpPr>
          <p:spPr>
            <a:xfrm>
              <a:off x="2539374" y="5628509"/>
              <a:ext cx="137026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3" name="직선 화살표 연결선 22"/>
            <p:cNvCxnSpPr>
              <a:stCxn id="15" idx="3"/>
              <a:endCxn id="16" idx="1"/>
            </p:cNvCxnSpPr>
            <p:nvPr/>
          </p:nvCxnSpPr>
          <p:spPr>
            <a:xfrm>
              <a:off x="3679591" y="5628509"/>
              <a:ext cx="117103" cy="716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4" name="꺾인 연결선 23"/>
            <p:cNvCxnSpPr>
              <a:stCxn id="16" idx="2"/>
              <a:endCxn id="17" idx="0"/>
            </p:cNvCxnSpPr>
            <p:nvPr/>
          </p:nvCxnSpPr>
          <p:spPr>
            <a:xfrm rot="5400000">
              <a:off x="2735239" y="4323893"/>
              <a:ext cx="118963" cy="3007138"/>
            </a:xfrm>
            <a:prstGeom prst="bentConnector3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5" name="직선 화살표 연결선 24"/>
            <p:cNvCxnSpPr>
              <a:stCxn id="17" idx="3"/>
              <a:endCxn id="18" idx="1"/>
            </p:cNvCxnSpPr>
            <p:nvPr/>
          </p:nvCxnSpPr>
          <p:spPr>
            <a:xfrm>
              <a:off x="1768427" y="6025700"/>
              <a:ext cx="136633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6" name="직선 화살표 연결선 25"/>
            <p:cNvCxnSpPr>
              <a:stCxn id="18" idx="3"/>
              <a:endCxn id="19" idx="1"/>
            </p:cNvCxnSpPr>
            <p:nvPr/>
          </p:nvCxnSpPr>
          <p:spPr>
            <a:xfrm>
              <a:off x="2711018" y="6025700"/>
              <a:ext cx="137026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7" name="직선 화살표 연결선 26"/>
            <p:cNvCxnSpPr>
              <a:stCxn id="19" idx="3"/>
              <a:endCxn id="20" idx="1"/>
            </p:cNvCxnSpPr>
            <p:nvPr/>
          </p:nvCxnSpPr>
          <p:spPr>
            <a:xfrm>
              <a:off x="3851235" y="6025700"/>
              <a:ext cx="103648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sp>
        <p:nvSpPr>
          <p:cNvPr id="28" name="직사각형 27"/>
          <p:cNvSpPr/>
          <p:nvPr/>
        </p:nvSpPr>
        <p:spPr>
          <a:xfrm>
            <a:off x="242108" y="4361506"/>
            <a:ext cx="4675333" cy="1374241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lIns="108000" rtlCol="0" anchor="t"/>
          <a:lstStyle/>
          <a:p>
            <a:pPr eaLnBrk="0" latinLnBrk="0" hangingPunct="0">
              <a:lnSpc>
                <a:spcPct val="120000"/>
              </a:lnSpc>
              <a:spcBef>
                <a:spcPct val="60000"/>
              </a:spcBef>
              <a:buClr>
                <a:prstClr val="black"/>
              </a:buClr>
              <a:buSzPct val="90000"/>
              <a:buFont typeface="Wingdings" pitchFamily="2" charset="2"/>
              <a:buNone/>
            </a:pPr>
            <a:r>
              <a:rPr lang="en-US" altLang="ko-KR" sz="1400" b="1" kern="0" dirty="0">
                <a:solidFill>
                  <a:srgbClr val="005A9E"/>
                </a:solidFill>
                <a:latin typeface="맑은 고딕"/>
                <a:ea typeface="맑은 고딕"/>
              </a:rPr>
              <a:t>Container Orchestration (</a:t>
            </a:r>
            <a:r>
              <a:rPr lang="en-US" altLang="ko-KR" sz="1400" b="1" kern="0" dirty="0">
                <a:solidFill>
                  <a:srgbClr val="005A9E"/>
                </a:solidFill>
                <a:latin typeface="맑은 고딕"/>
                <a:ea typeface="맑은 고딕"/>
              </a:rPr>
              <a:t>Kubernetes </a:t>
            </a:r>
            <a:r>
              <a:rPr lang="en-US" altLang="ko-KR" sz="1400" b="1" kern="0" dirty="0" err="1">
                <a:solidFill>
                  <a:srgbClr val="005A9E"/>
                </a:solidFill>
                <a:latin typeface="맑은 고딕"/>
                <a:ea typeface="맑은 고딕"/>
              </a:rPr>
              <a:t>기반</a:t>
            </a:r>
            <a:r>
              <a:rPr lang="en-US" altLang="ko-KR" sz="1400" b="1" kern="0" dirty="0">
                <a:solidFill>
                  <a:srgbClr val="005A9E"/>
                </a:solidFill>
                <a:latin typeface="맑은 고딕"/>
                <a:ea typeface="맑은 고딕"/>
              </a:rPr>
              <a:t> </a:t>
            </a:r>
            <a:r>
              <a:rPr lang="en-US" altLang="ko-KR" sz="1400" b="1" kern="0" dirty="0" err="1">
                <a:solidFill>
                  <a:srgbClr val="005A9E"/>
                </a:solidFill>
                <a:latin typeface="맑은 고딕"/>
                <a:ea typeface="맑은 고딕"/>
              </a:rPr>
              <a:t>자원관리</a:t>
            </a:r>
            <a:r>
              <a:rPr lang="en-US" altLang="ko-KR" sz="1400" b="1" kern="0" dirty="0">
                <a:solidFill>
                  <a:srgbClr val="005A9E"/>
                </a:solidFill>
                <a:latin typeface="맑은 고딕"/>
                <a:ea typeface="맑은 고딕"/>
              </a:rPr>
              <a:t>)</a:t>
            </a:r>
            <a:endParaRPr lang="ko-KR" altLang="en-US" sz="1400" b="1" kern="0" dirty="0">
              <a:solidFill>
                <a:srgbClr val="005A9E"/>
              </a:solidFill>
              <a:latin typeface="맑은 고딕"/>
              <a:ea typeface="맑은 고딕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815502" y="4857708"/>
            <a:ext cx="2986823" cy="637850"/>
            <a:chOff x="1323791" y="3414861"/>
            <a:chExt cx="3266645" cy="770591"/>
          </a:xfrm>
        </p:grpSpPr>
        <p:sp>
          <p:nvSpPr>
            <p:cNvPr id="30" name="직사각형 29"/>
            <p:cNvSpPr/>
            <p:nvPr/>
          </p:nvSpPr>
          <p:spPr>
            <a:xfrm>
              <a:off x="1667303" y="3575613"/>
              <a:ext cx="804289" cy="1251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algn="ctr" eaLnBrk="0" latinLnBrk="0" hangingPunct="0">
                <a:lnSpc>
                  <a:spcPts val="800"/>
                </a:lnSpc>
                <a:spcBef>
                  <a:spcPts val="0"/>
                </a:spcBef>
                <a:buClr>
                  <a:prstClr val="black"/>
                </a:buClr>
                <a:buSzPct val="90000"/>
                <a:defRPr/>
              </a:pPr>
              <a:r>
                <a:rPr lang="en-US" altLang="ko-KR" sz="1100" b="1" i="1" kern="0" dirty="0">
                  <a:solidFill>
                    <a:srgbClr val="1F497D"/>
                  </a:solidFill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Replication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24296" y="3882674"/>
              <a:ext cx="644306" cy="30277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254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90000" tIns="90000" rIns="90000" bIns="90000" anchor="ctr">
              <a:noAutofit/>
              <a:scene3d>
                <a:camera prst="orthographicFront"/>
                <a:lightRig rig="threePt" dir="t"/>
              </a:scene3d>
              <a:sp3d>
                <a:bevelB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2pPr marL="0" lvl="1" indent="-142854" algn="ctr" defTabSz="1330135" eaLnBrk="0" hangingPunct="0">
                <a:buClr>
                  <a:sysClr val="windowText" lastClr="000000"/>
                </a:buClr>
                <a:tabLst>
                  <a:tab pos="5647519" algn="l"/>
                </a:tabLst>
                <a:defRPr sz="12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ix고딕 B" pitchFamily="18" charset="-127"/>
                  <a:ea typeface="Rix고딕 B" pitchFamily="18" charset="-127"/>
                </a:defRPr>
              </a:lvl2pPr>
            </a:lstStyle>
            <a:p>
              <a:pPr marL="0" marR="0" lvl="1" indent="-142854" algn="ctr" defTabSz="1330135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7519" algn="l"/>
                </a:tabLst>
                <a:defRPr/>
              </a:pPr>
              <a:r>
                <a:rPr kumimoji="0" lang="en-US" altLang="ko-KR" sz="1200" b="1" i="0" u="none" strike="noStrike" kern="0" cap="none" spc="-5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ea typeface="맑은 고딕" pitchFamily="50" charset="-127"/>
                  <a:cs typeface="Times New Roman" pitchFamily="18" charset="0"/>
                  <a:sym typeface="Monotype Sorts"/>
                </a:rPr>
                <a:t>MSA</a:t>
              </a:r>
            </a:p>
          </p:txBody>
        </p:sp>
        <p:sp>
          <p:nvSpPr>
            <p:cNvPr id="32" name="AutoShape 781"/>
            <p:cNvSpPr>
              <a:spLocks noChangeArrowheads="1"/>
            </p:cNvSpPr>
            <p:nvPr/>
          </p:nvSpPr>
          <p:spPr bwMode="auto">
            <a:xfrm rot="10800000" flipH="1" flipV="1">
              <a:off x="2771252" y="3905577"/>
              <a:ext cx="885403" cy="272055"/>
            </a:xfrm>
            <a:prstGeom prst="rightArrow">
              <a:avLst>
                <a:gd name="adj1" fmla="val 61054"/>
                <a:gd name="adj2" fmla="val 45795"/>
              </a:avLst>
            </a:prstGeom>
            <a:gradFill flip="none" rotWithShape="1">
              <a:gsLst>
                <a:gs pos="30000">
                  <a:srgbClr val="3C5061"/>
                </a:gs>
                <a:gs pos="100000">
                  <a:srgbClr val="4371BB">
                    <a:alpha val="0"/>
                  </a:srgb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</a:ln>
            <a:effectLst/>
          </p:spPr>
          <p:txBody>
            <a:bodyPr lIns="83942" tIns="41971" rIns="83942" bIns="41971" rtlCol="0" anchor="ctr">
              <a:scene3d>
                <a:camera prst="orthographicFront"/>
                <a:lightRig rig="threePt" dir="t"/>
              </a:scene3d>
              <a:sp3d>
                <a:bevelT w="0" h="0"/>
                <a:contourClr>
                  <a:schemeClr val="bg1"/>
                </a:contourClr>
              </a:sp3d>
            </a:bodyPr>
            <a:lstStyle/>
            <a:p>
              <a:pPr marL="0" marR="0" lvl="0" indent="0" algn="ctr" defTabSz="839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00" b="1" i="0" u="none" strike="noStrike" kern="0" cap="none" spc="-5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Times New Roman" pitchFamily="18" charset="0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793746" y="3982421"/>
              <a:ext cx="822444" cy="1172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algn="ctr" eaLnBrk="0" latinLnBrk="0" hangingPunct="0">
                <a:lnSpc>
                  <a:spcPts val="800"/>
                </a:lnSpc>
                <a:spcBef>
                  <a:spcPts val="0"/>
                </a:spcBef>
                <a:buClr>
                  <a:prstClr val="black"/>
                </a:buClr>
                <a:buSzPct val="90000"/>
                <a:defRPr/>
              </a:pPr>
              <a:r>
                <a:rPr lang="en-US" altLang="ko-KR" sz="1000" b="1" i="1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Auto Scaling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49439" y="3882674"/>
              <a:ext cx="644306" cy="30277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254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90000" tIns="90000" rIns="90000" bIns="90000" anchor="ctr">
              <a:noAutofit/>
              <a:scene3d>
                <a:camera prst="orthographicFront"/>
                <a:lightRig rig="threePt" dir="t"/>
              </a:scene3d>
              <a:sp3d>
                <a:bevelB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2pPr marL="0" lvl="1" indent="-142854" algn="ctr" defTabSz="1330135" eaLnBrk="0" hangingPunct="0">
                <a:buClr>
                  <a:sysClr val="windowText" lastClr="000000"/>
                </a:buClr>
                <a:tabLst>
                  <a:tab pos="5647519" algn="l"/>
                </a:tabLst>
                <a:defRPr sz="12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ix고딕 B" pitchFamily="18" charset="-127"/>
                  <a:ea typeface="Rix고딕 B" pitchFamily="18" charset="-127"/>
                </a:defRPr>
              </a:lvl2pPr>
            </a:lstStyle>
            <a:p>
              <a:pPr marL="0" marR="0" lvl="1" indent="-142854" algn="ctr" defTabSz="1330135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7519" algn="l"/>
                </a:tabLst>
                <a:defRPr/>
              </a:pPr>
              <a:r>
                <a:rPr kumimoji="0" lang="en-US" altLang="ko-KR" sz="1200" b="1" i="0" u="none" strike="noStrike" kern="0" cap="none" spc="-5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ea typeface="맑은 고딕" pitchFamily="50" charset="-127"/>
                  <a:cs typeface="Times New Roman" pitchFamily="18" charset="0"/>
                  <a:sym typeface="Monotype Sorts"/>
                </a:rPr>
                <a:t>MSA</a:t>
              </a:r>
            </a:p>
          </p:txBody>
        </p:sp>
        <p:sp>
          <p:nvSpPr>
            <p:cNvPr id="35" name="아래로 구부러진 화살표 34"/>
            <p:cNvSpPr/>
            <p:nvPr/>
          </p:nvSpPr>
          <p:spPr>
            <a:xfrm>
              <a:off x="1647008" y="3716783"/>
              <a:ext cx="743083" cy="199140"/>
            </a:xfrm>
            <a:prstGeom prst="curvedDownArrow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23791" y="3882674"/>
              <a:ext cx="644306" cy="30277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254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90000" tIns="90000" rIns="90000" bIns="90000" anchor="ctr">
              <a:noAutofit/>
              <a:scene3d>
                <a:camera prst="orthographicFront"/>
                <a:lightRig rig="threePt" dir="t"/>
              </a:scene3d>
              <a:sp3d>
                <a:bevelB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2pPr marL="0" lvl="1" indent="-142854" algn="ctr" defTabSz="1330135" eaLnBrk="0" hangingPunct="0">
                <a:buClr>
                  <a:sysClr val="windowText" lastClr="000000"/>
                </a:buClr>
                <a:tabLst>
                  <a:tab pos="5647519" algn="l"/>
                </a:tabLst>
                <a:defRPr sz="12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ix고딕 B" pitchFamily="18" charset="-127"/>
                  <a:ea typeface="Rix고딕 B" pitchFamily="18" charset="-127"/>
                </a:defRPr>
              </a:lvl2pPr>
            </a:lstStyle>
            <a:p>
              <a:pPr marL="0" marR="0" lvl="1" indent="-142854" algn="ctr" defTabSz="1330135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buSzTx/>
                <a:buFontTx/>
                <a:buNone/>
                <a:tabLst>
                  <a:tab pos="5647519" algn="l"/>
                </a:tabLst>
                <a:defRPr/>
              </a:pPr>
              <a:r>
                <a:rPr kumimoji="0" lang="en-US" altLang="ko-KR" sz="1200" b="1" i="0" u="none" strike="noStrike" kern="0" cap="none" spc="-5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ea typeface="맑은 고딕" pitchFamily="50" charset="-127"/>
                  <a:cs typeface="Times New Roman" pitchFamily="18" charset="0"/>
                  <a:sym typeface="Monotype Sorts"/>
                </a:rPr>
                <a:t>MSA</a:t>
              </a:r>
            </a:p>
          </p:txBody>
        </p:sp>
        <p:sp>
          <p:nvSpPr>
            <p:cNvPr id="37" name="아래로 구부러진 화살표 36"/>
            <p:cNvSpPr/>
            <p:nvPr/>
          </p:nvSpPr>
          <p:spPr>
            <a:xfrm>
              <a:off x="3705818" y="3700790"/>
              <a:ext cx="452698" cy="168015"/>
            </a:xfrm>
            <a:prstGeom prst="curvedDownArrow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3368824" y="3414861"/>
              <a:ext cx="1221612" cy="3244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algn="ctr" eaLnBrk="0" latinLnBrk="0" hangingPunct="0">
                <a:lnSpc>
                  <a:spcPct val="70000"/>
                </a:lnSpc>
                <a:spcBef>
                  <a:spcPts val="0"/>
                </a:spcBef>
                <a:buClr>
                  <a:prstClr val="black"/>
                </a:buClr>
                <a:buSzPct val="90000"/>
                <a:defRPr/>
              </a:pPr>
              <a:r>
                <a:rPr lang="en-US" altLang="ko-KR" sz="1100" b="1" i="1" kern="0" dirty="0">
                  <a:solidFill>
                    <a:srgbClr val="1F497D"/>
                  </a:solidFill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Health Check</a:t>
              </a:r>
            </a:p>
            <a:p>
              <a:pPr algn="ctr" eaLnBrk="0" latinLnBrk="0" hangingPunct="0">
                <a:lnSpc>
                  <a:spcPct val="70000"/>
                </a:lnSpc>
                <a:spcBef>
                  <a:spcPts val="0"/>
                </a:spcBef>
                <a:buClr>
                  <a:prstClr val="black"/>
                </a:buClr>
                <a:buSzPct val="90000"/>
                <a:defRPr/>
              </a:pPr>
              <a:r>
                <a:rPr lang="en-US" altLang="ko-KR" sz="1100" b="1" i="1" kern="0" dirty="0">
                  <a:solidFill>
                    <a:srgbClr val="1F497D"/>
                  </a:solidFill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Auto HA</a:t>
              </a: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4917441" y="4361507"/>
            <a:ext cx="4675333" cy="137424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lIns="108000" rtlCol="0" anchor="t"/>
          <a:lstStyle/>
          <a:p>
            <a:pPr eaLnBrk="0" latinLnBrk="0" hangingPunct="0">
              <a:lnSpc>
                <a:spcPct val="120000"/>
              </a:lnSpc>
              <a:spcBef>
                <a:spcPct val="60000"/>
              </a:spcBef>
              <a:buClr>
                <a:prstClr val="black"/>
              </a:buClr>
              <a:buSzPct val="90000"/>
              <a:buFont typeface="Wingdings" pitchFamily="2" charset="2"/>
              <a:buNone/>
            </a:pPr>
            <a:r>
              <a:rPr lang="ko-KR" altLang="en-US" sz="1400" b="1" kern="0" dirty="0">
                <a:solidFill>
                  <a:srgbClr val="005A9E"/>
                </a:solidFill>
                <a:latin typeface="맑은 고딕"/>
                <a:ea typeface="맑은 고딕"/>
              </a:rPr>
              <a:t>다양한 </a:t>
            </a:r>
            <a:r>
              <a:rPr lang="en-US" altLang="ko-KR" sz="1400" b="1" kern="0" dirty="0">
                <a:solidFill>
                  <a:srgbClr val="005A9E"/>
                </a:solidFill>
                <a:latin typeface="맑은 고딕"/>
                <a:ea typeface="맑은 고딕"/>
              </a:rPr>
              <a:t>Container Storage </a:t>
            </a:r>
            <a:r>
              <a:rPr lang="en-US" altLang="ko-KR" sz="1400" b="1" kern="0" dirty="0" err="1">
                <a:solidFill>
                  <a:srgbClr val="005A9E"/>
                </a:solidFill>
                <a:latin typeface="맑은 고딕"/>
                <a:ea typeface="맑은 고딕"/>
              </a:rPr>
              <a:t>구성</a:t>
            </a:r>
            <a:r>
              <a:rPr lang="en-US" altLang="ko-KR" sz="1400" b="1" kern="0" dirty="0">
                <a:solidFill>
                  <a:srgbClr val="005A9E"/>
                </a:solidFill>
                <a:latin typeface="맑은 고딕"/>
                <a:ea typeface="맑은 고딕"/>
              </a:rPr>
              <a:t> </a:t>
            </a:r>
            <a:endParaRPr lang="ko-KR" altLang="en-US" sz="1400" b="1" kern="0" dirty="0">
              <a:solidFill>
                <a:srgbClr val="005A9E"/>
              </a:solidFill>
              <a:latin typeface="맑은 고딕"/>
              <a:ea typeface="맑은 고딕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5354782" y="4889185"/>
            <a:ext cx="3032062" cy="244274"/>
          </a:xfrm>
          <a:prstGeom prst="roundRect">
            <a:avLst>
              <a:gd name="adj" fmla="val 5919"/>
            </a:avLst>
          </a:prstGeom>
          <a:solidFill>
            <a:srgbClr val="D9D9D9"/>
          </a:solidFill>
        </p:spPr>
        <p:txBody>
          <a:bodyPr wrap="square" lIns="0" tIns="0" rIns="0" bIns="0" anchor="ctr">
            <a:no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marL="0" lvl="1" indent="-131175" algn="ctr" defTabSz="957717" fontAlgn="auto" latinLnBrk="0"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tabLst>
                <a:tab pos="5185791" algn="l"/>
              </a:tabLst>
              <a:defRPr/>
            </a:pPr>
            <a:r>
              <a:rPr kumimoji="0" lang="en-US" altLang="ko-KR" sz="1200" b="1" i="1" spc="-50" dirty="0">
                <a:ln w="1143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Abstraction, Portability </a:t>
            </a:r>
            <a:r>
              <a:rPr kumimoji="0" lang="ko-KR" altLang="en-US" sz="1200" b="1" i="1" spc="-50" dirty="0">
                <a:ln w="1143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기반의 </a:t>
            </a:r>
            <a:r>
              <a:rPr kumimoji="0" lang="en-US" altLang="ko-KR" sz="1200" b="1" i="1" spc="-50" dirty="0">
                <a:ln w="1143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Platform</a:t>
            </a:r>
          </a:p>
        </p:txBody>
      </p:sp>
      <p:cxnSp>
        <p:nvCxnSpPr>
          <p:cNvPr id="42" name="꺾인 연결선 143"/>
          <p:cNvCxnSpPr/>
          <p:nvPr/>
        </p:nvCxnSpPr>
        <p:spPr>
          <a:xfrm>
            <a:off x="5781051" y="5134286"/>
            <a:ext cx="0" cy="144000"/>
          </a:xfrm>
          <a:prstGeom prst="straightConnector1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43" name="꺾인 연결선 143"/>
          <p:cNvCxnSpPr/>
          <p:nvPr/>
        </p:nvCxnSpPr>
        <p:spPr>
          <a:xfrm>
            <a:off x="6436868" y="5134286"/>
            <a:ext cx="0" cy="144000"/>
          </a:xfrm>
          <a:prstGeom prst="straightConnector1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44" name="꺾인 연결선 143"/>
          <p:cNvCxnSpPr/>
          <p:nvPr/>
        </p:nvCxnSpPr>
        <p:spPr>
          <a:xfrm>
            <a:off x="7155817" y="5134286"/>
            <a:ext cx="0" cy="144000"/>
          </a:xfrm>
          <a:prstGeom prst="straightConnector1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grpSp>
        <p:nvGrpSpPr>
          <p:cNvPr id="45" name="그룹 155"/>
          <p:cNvGrpSpPr/>
          <p:nvPr/>
        </p:nvGrpSpPr>
        <p:grpSpPr>
          <a:xfrm>
            <a:off x="5371400" y="5197811"/>
            <a:ext cx="744661" cy="414312"/>
            <a:chOff x="5149334" y="2097124"/>
            <a:chExt cx="1716111" cy="1131902"/>
          </a:xfrm>
        </p:grpSpPr>
        <p:pic>
          <p:nvPicPr>
            <p:cNvPr id="46" name="그림 45" descr="그림18.png"/>
            <p:cNvPicPr>
              <a:picLocks noChangeAspect="1"/>
            </p:cNvPicPr>
            <p:nvPr/>
          </p:nvPicPr>
          <p:blipFill>
            <a:blip r:embed="rId7" cstate="print"/>
            <a:srcRect l="20426" r="22685" b="18421"/>
            <a:stretch>
              <a:fillRect/>
            </a:stretch>
          </p:blipFill>
          <p:spPr>
            <a:xfrm>
              <a:off x="5149334" y="2097124"/>
              <a:ext cx="1716111" cy="11319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모서리가 둥근 직사각형 46"/>
            <p:cNvSpPr/>
            <p:nvPr/>
          </p:nvSpPr>
          <p:spPr bwMode="auto">
            <a:xfrm>
              <a:off x="5504177" y="2571792"/>
              <a:ext cx="1058430" cy="271892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contourClr>
                  <a:schemeClr val="bg1"/>
                </a:contourClr>
              </a:sp3d>
            </a:bodyPr>
            <a:lstStyle/>
            <a:p>
              <a:pPr algn="ctr" defTabSz="133013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100" b="1" i="1" kern="0" spc="-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Object</a:t>
              </a:r>
            </a:p>
          </p:txBody>
        </p:sp>
      </p:grpSp>
      <p:grpSp>
        <p:nvGrpSpPr>
          <p:cNvPr id="48" name="그룹 155"/>
          <p:cNvGrpSpPr/>
          <p:nvPr/>
        </p:nvGrpSpPr>
        <p:grpSpPr>
          <a:xfrm>
            <a:off x="6051644" y="5197811"/>
            <a:ext cx="744661" cy="414312"/>
            <a:chOff x="5149334" y="2097124"/>
            <a:chExt cx="1716111" cy="1131902"/>
          </a:xfrm>
        </p:grpSpPr>
        <p:pic>
          <p:nvPicPr>
            <p:cNvPr id="49" name="그림 48" descr="그림18.png"/>
            <p:cNvPicPr>
              <a:picLocks noChangeAspect="1"/>
            </p:cNvPicPr>
            <p:nvPr/>
          </p:nvPicPr>
          <p:blipFill>
            <a:blip r:embed="rId7" cstate="print"/>
            <a:srcRect l="20426" r="22685" b="18421"/>
            <a:stretch>
              <a:fillRect/>
            </a:stretch>
          </p:blipFill>
          <p:spPr>
            <a:xfrm>
              <a:off x="5149334" y="2097124"/>
              <a:ext cx="1716111" cy="11319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모서리가 둥근 직사각형 49"/>
            <p:cNvSpPr/>
            <p:nvPr/>
          </p:nvSpPr>
          <p:spPr bwMode="auto">
            <a:xfrm>
              <a:off x="5504177" y="2571792"/>
              <a:ext cx="1058430" cy="271892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contourClr>
                  <a:schemeClr val="bg1"/>
                </a:contourClr>
              </a:sp3d>
            </a:bodyPr>
            <a:lstStyle/>
            <a:p>
              <a:pPr algn="ctr" defTabSz="133013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100" b="1" i="1" kern="0" spc="-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NAS</a:t>
              </a:r>
            </a:p>
          </p:txBody>
        </p:sp>
      </p:grpSp>
      <p:grpSp>
        <p:nvGrpSpPr>
          <p:cNvPr id="51" name="그룹 155"/>
          <p:cNvGrpSpPr/>
          <p:nvPr/>
        </p:nvGrpSpPr>
        <p:grpSpPr>
          <a:xfrm>
            <a:off x="6783487" y="5197811"/>
            <a:ext cx="744661" cy="414312"/>
            <a:chOff x="5149334" y="2097124"/>
            <a:chExt cx="1716111" cy="1131902"/>
          </a:xfrm>
        </p:grpSpPr>
        <p:pic>
          <p:nvPicPr>
            <p:cNvPr id="52" name="그림 51" descr="그림18.png"/>
            <p:cNvPicPr>
              <a:picLocks noChangeAspect="1"/>
            </p:cNvPicPr>
            <p:nvPr/>
          </p:nvPicPr>
          <p:blipFill>
            <a:blip r:embed="rId7" cstate="print"/>
            <a:srcRect l="20426" r="22685" b="18421"/>
            <a:stretch>
              <a:fillRect/>
            </a:stretch>
          </p:blipFill>
          <p:spPr>
            <a:xfrm>
              <a:off x="5149334" y="2097124"/>
              <a:ext cx="1716111" cy="11319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" name="모서리가 둥근 직사각형 52"/>
            <p:cNvSpPr/>
            <p:nvPr/>
          </p:nvSpPr>
          <p:spPr bwMode="auto">
            <a:xfrm>
              <a:off x="5504177" y="2571792"/>
              <a:ext cx="1058430" cy="271892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contourClr>
                  <a:schemeClr val="bg1"/>
                </a:contourClr>
              </a:sp3d>
            </a:bodyPr>
            <a:lstStyle/>
            <a:p>
              <a:pPr algn="ctr" defTabSz="133013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100" b="1" i="1" kern="0" spc="-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SDS</a:t>
              </a:r>
            </a:p>
          </p:txBody>
        </p:sp>
      </p:grpSp>
      <p:sp>
        <p:nvSpPr>
          <p:cNvPr id="54" name="직사각형 53"/>
          <p:cNvSpPr/>
          <p:nvPr/>
        </p:nvSpPr>
        <p:spPr>
          <a:xfrm>
            <a:off x="7685615" y="4631879"/>
            <a:ext cx="15840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i="1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/>
                <a:ea typeface="맑은 고딕"/>
                <a:cs typeface="Times New Roman" pitchFamily="18" charset="0"/>
              </a:rPr>
              <a:t>※ SDS : Software-Defined Storage</a:t>
            </a:r>
            <a:endParaRPr kumimoji="0" lang="ko-KR" altLang="en-US" sz="16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242108" y="3131584"/>
            <a:ext cx="4675333" cy="124636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lIns="108000" rtlCol="0" anchor="t"/>
          <a:lstStyle/>
          <a:p>
            <a:pPr eaLnBrk="0" latinLnBrk="0" hangingPunct="0">
              <a:lnSpc>
                <a:spcPct val="120000"/>
              </a:lnSpc>
              <a:spcBef>
                <a:spcPct val="60000"/>
              </a:spcBef>
              <a:buClr>
                <a:prstClr val="black"/>
              </a:buClr>
              <a:buSzPct val="90000"/>
              <a:buFont typeface="Wingdings" pitchFamily="2" charset="2"/>
              <a:buNone/>
            </a:pPr>
            <a:r>
              <a:rPr lang="en-US" altLang="ko-KR" sz="1400" b="1" kern="0" dirty="0">
                <a:solidFill>
                  <a:srgbClr val="005A9E"/>
                </a:solidFill>
                <a:latin typeface="맑은 고딕"/>
                <a:ea typeface="맑은 고딕"/>
              </a:rPr>
              <a:t>Monitoring, Log Analysis, Alert Manager</a:t>
            </a:r>
            <a:endParaRPr lang="ko-KR" altLang="en-US" sz="1400" b="1" kern="0" dirty="0">
              <a:solidFill>
                <a:srgbClr val="005A9E"/>
              </a:solidFill>
              <a:latin typeface="맑은 고딕"/>
              <a:ea typeface="맑은 고딕"/>
            </a:endParaRPr>
          </a:p>
        </p:txBody>
      </p:sp>
      <p:pic>
        <p:nvPicPr>
          <p:cNvPr id="56" name="Picture 2" descr="\\Client\C$\Users\09565\Downloads\containerplatform\Forex-512.png"/>
          <p:cNvPicPr>
            <a:picLocks noChangeAspect="1" noChangeArrowheads="1"/>
          </p:cNvPicPr>
          <p:nvPr/>
        </p:nvPicPr>
        <p:blipFill>
          <a:blip r:embed="rId8" cstate="print"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14" y="3679837"/>
            <a:ext cx="504189" cy="50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\\Client\C$\Users\chambab\Downloads\SKhy\Server-12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40" y="3961456"/>
            <a:ext cx="349811" cy="29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649861" y="3631094"/>
            <a:ext cx="664359" cy="22463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  <p:txBody>
          <a:bodyPr wrap="square" lIns="0" tIns="90000" rIns="0" bIns="90000" anchor="ctr">
            <a:noAutofit/>
            <a:scene3d>
              <a:camera prst="orthographicFront"/>
              <a:lightRig rig="threePt" dir="t"/>
            </a:scene3d>
            <a:sp3d>
              <a:bevelB w="0" h="0"/>
              <a:contourClr>
                <a:schemeClr val="bg1"/>
              </a:contourClr>
            </a:sp3d>
          </a:bodyPr>
          <a:lstStyle>
            <a:defPPr>
              <a:defRPr lang="ko-KR"/>
            </a:defPPr>
            <a:lvl2pPr marL="0" lvl="1" indent="-142854" algn="ctr" defTabSz="1330135" eaLnBrk="0" hangingPunct="0">
              <a:buClr>
                <a:sysClr val="windowText" lastClr="000000"/>
              </a:buClr>
              <a:tabLst>
                <a:tab pos="5647519" algn="l"/>
              </a:tabLst>
              <a:defRPr sz="1200" kern="0">
                <a:solidFill>
                  <a:schemeClr val="tx1">
                    <a:lumMod val="65000"/>
                    <a:lumOff val="35000"/>
                  </a:schemeClr>
                </a:solidFill>
                <a:latin typeface="Rix고딕 B" pitchFamily="18" charset="-127"/>
                <a:ea typeface="Rix고딕 B" pitchFamily="18" charset="-127"/>
              </a:defRPr>
            </a:lvl2pPr>
          </a:lstStyle>
          <a:p>
            <a:pPr marL="0" marR="0" lvl="1" indent="-142854" algn="ctr" defTabSz="133013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Tx/>
              <a:buNone/>
              <a:tabLst>
                <a:tab pos="5647519" algn="l"/>
              </a:tabLst>
              <a:defRPr/>
            </a:pPr>
            <a:r>
              <a:rPr kumimoji="0" lang="en-US" altLang="ko-KR" sz="1100" b="1" i="0" u="none" strike="noStrike" kern="0" cap="none" spc="-5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itchFamily="50" charset="-127"/>
                <a:cs typeface="Times New Roman" pitchFamily="18" charset="0"/>
                <a:sym typeface="Monotype Sorts"/>
              </a:rPr>
              <a:t>Container</a:t>
            </a:r>
            <a:endParaRPr kumimoji="0" lang="en-US" altLang="ko-KR" sz="1100" b="1" i="0" u="none" strike="noStrike" kern="0" cap="none" spc="-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Times New Roman" pitchFamily="18" charset="0"/>
              <a:sym typeface="Monotype Sort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12073" y="3971996"/>
            <a:ext cx="507840" cy="224638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  <p:txBody>
          <a:bodyPr wrap="square" lIns="0" tIns="90000" rIns="0" bIns="90000" anchor="ctr">
            <a:noAutofit/>
            <a:scene3d>
              <a:camera prst="orthographicFront"/>
              <a:lightRig rig="threePt" dir="t"/>
            </a:scene3d>
            <a:sp3d>
              <a:bevelB w="0" h="0"/>
              <a:contourClr>
                <a:schemeClr val="bg1"/>
              </a:contourClr>
            </a:sp3d>
          </a:bodyPr>
          <a:lstStyle>
            <a:defPPr>
              <a:defRPr lang="ko-KR"/>
            </a:defPPr>
            <a:lvl2pPr marL="0" lvl="1" indent="-142854" algn="ctr" defTabSz="1330135" eaLnBrk="0" hangingPunct="0">
              <a:buClr>
                <a:sysClr val="windowText" lastClr="000000"/>
              </a:buClr>
              <a:tabLst>
                <a:tab pos="5647519" algn="l"/>
              </a:tabLst>
              <a:defRPr sz="1200" kern="0">
                <a:solidFill>
                  <a:schemeClr val="tx1">
                    <a:lumMod val="65000"/>
                    <a:lumOff val="35000"/>
                  </a:schemeClr>
                </a:solidFill>
                <a:latin typeface="Rix고딕 B" pitchFamily="18" charset="-127"/>
                <a:ea typeface="Rix고딕 B" pitchFamily="18" charset="-127"/>
              </a:defRPr>
            </a:lvl2pPr>
          </a:lstStyle>
          <a:p>
            <a:pPr marL="0" marR="0" lvl="1" indent="-142854" algn="ctr" defTabSz="133013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Tx/>
              <a:buNone/>
              <a:tabLst>
                <a:tab pos="5647519" algn="l"/>
              </a:tabLst>
              <a:defRPr/>
            </a:pPr>
            <a:r>
              <a:rPr kumimoji="0" lang="en-US" altLang="ko-KR" sz="1100" b="1" spc="-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  <a:sym typeface="Monotype Sorts"/>
              </a:rPr>
              <a:t>Server</a:t>
            </a:r>
            <a:endParaRPr kumimoji="0" lang="en-US" altLang="ko-KR" sz="1100" b="1" i="0" u="none" strike="noStrike" kern="0" cap="none" spc="-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Times New Roman" pitchFamily="18" charset="0"/>
              <a:sym typeface="Monotype Sorts"/>
            </a:endParaRPr>
          </a:p>
        </p:txBody>
      </p:sp>
      <p:cxnSp>
        <p:nvCxnSpPr>
          <p:cNvPr id="60" name="직선 연결선[R] 185"/>
          <p:cNvCxnSpPr>
            <a:stCxn id="58" idx="3"/>
            <a:endCxn id="56" idx="1"/>
          </p:cNvCxnSpPr>
          <p:nvPr/>
        </p:nvCxnSpPr>
        <p:spPr>
          <a:xfrm>
            <a:off x="1314220" y="3743413"/>
            <a:ext cx="372394" cy="188519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[R] 185"/>
          <p:cNvCxnSpPr>
            <a:stCxn id="63" idx="3"/>
            <a:endCxn id="56" idx="1"/>
          </p:cNvCxnSpPr>
          <p:nvPr/>
        </p:nvCxnSpPr>
        <p:spPr>
          <a:xfrm flipV="1">
            <a:off x="1369378" y="3931932"/>
            <a:ext cx="317236" cy="176703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2" name="Picture 8" descr="\\Client\H$\Documents\01.cloud자료\images\icon-email.png"/>
          <p:cNvPicPr>
            <a:picLocks noChangeAspect="1" noChangeArrowheads="1"/>
          </p:cNvPicPr>
          <p:nvPr/>
        </p:nvPicPr>
        <p:blipFill rotWithShape="1"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26002" r="19070" b="26244"/>
          <a:stretch/>
        </p:blipFill>
        <p:spPr bwMode="auto">
          <a:xfrm>
            <a:off x="2698267" y="3759715"/>
            <a:ext cx="293177" cy="22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\\Client\C$\Users\chambab\Downloads\SKhy\Server-12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67" y="3961456"/>
            <a:ext cx="349811" cy="29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직선 연결선[R] 185"/>
          <p:cNvCxnSpPr>
            <a:stCxn id="56" idx="3"/>
            <a:endCxn id="62" idx="1"/>
          </p:cNvCxnSpPr>
          <p:nvPr/>
        </p:nvCxnSpPr>
        <p:spPr>
          <a:xfrm flipV="1">
            <a:off x="2190803" y="3872128"/>
            <a:ext cx="507464" cy="59804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직사각형 64"/>
          <p:cNvSpPr/>
          <p:nvPr/>
        </p:nvSpPr>
        <p:spPr>
          <a:xfrm>
            <a:off x="2190803" y="3731592"/>
            <a:ext cx="534853" cy="12769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 eaLnBrk="0" latinLnBrk="0" hangingPunct="0">
              <a:lnSpc>
                <a:spcPts val="800"/>
              </a:lnSpc>
              <a:spcBef>
                <a:spcPts val="0"/>
              </a:spcBef>
              <a:buClr>
                <a:prstClr val="black"/>
              </a:buClr>
              <a:buSzPct val="90000"/>
              <a:defRPr/>
            </a:pPr>
            <a:r>
              <a:rPr lang="en-US" altLang="ko-KR" sz="1100" b="1" i="1" kern="0" dirty="0" smtClean="0">
                <a:solidFill>
                  <a:srgbClr val="1F497D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Alert</a:t>
            </a:r>
            <a:endParaRPr lang="en-US" altLang="ko-KR" sz="1100" b="1" i="1" kern="0" dirty="0">
              <a:solidFill>
                <a:srgbClr val="1F497D"/>
              </a:solidFill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4916610" y="3131583"/>
            <a:ext cx="4675333" cy="1246368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lIns="108000" rtlCol="0" anchor="t"/>
          <a:lstStyle/>
          <a:p>
            <a:pPr eaLnBrk="0" latinLnBrk="0" hangingPunct="0">
              <a:lnSpc>
                <a:spcPct val="120000"/>
              </a:lnSpc>
              <a:spcBef>
                <a:spcPct val="60000"/>
              </a:spcBef>
              <a:buClr>
                <a:prstClr val="black"/>
              </a:buClr>
              <a:buSzPct val="90000"/>
              <a:buFont typeface="Wingdings" pitchFamily="2" charset="2"/>
              <a:buNone/>
            </a:pPr>
            <a:r>
              <a:rPr lang="en-US" altLang="ko-KR" sz="1400" b="1" kern="0" dirty="0">
                <a:solidFill>
                  <a:srgbClr val="005A9E"/>
                </a:solidFill>
                <a:latin typeface="맑은 고딕"/>
                <a:ea typeface="맑은 고딕"/>
              </a:rPr>
              <a:t>Platform Install/Patch</a:t>
            </a:r>
            <a:r>
              <a:rPr lang="ko-KR" altLang="en-US" sz="1400" b="1" kern="0" dirty="0">
                <a:solidFill>
                  <a:srgbClr val="005A9E"/>
                </a:solidFill>
                <a:latin typeface="맑은 고딕"/>
                <a:ea typeface="맑은 고딕"/>
              </a:rPr>
              <a:t> 자동화툴</a:t>
            </a:r>
            <a:endParaRPr lang="ko-KR" altLang="en-US" sz="1400" b="1" kern="0" dirty="0">
              <a:solidFill>
                <a:srgbClr val="005A9E"/>
              </a:solidFill>
              <a:latin typeface="맑은 고딕"/>
              <a:ea typeface="맑은 고딕"/>
            </a:endParaRPr>
          </a:p>
        </p:txBody>
      </p:sp>
      <p:cxnSp>
        <p:nvCxnSpPr>
          <p:cNvPr id="70" name="꺾인 연결선 143"/>
          <p:cNvCxnSpPr/>
          <p:nvPr/>
        </p:nvCxnSpPr>
        <p:spPr>
          <a:xfrm>
            <a:off x="7903970" y="5134286"/>
            <a:ext cx="0" cy="144000"/>
          </a:xfrm>
          <a:prstGeom prst="straightConnector1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grpSp>
        <p:nvGrpSpPr>
          <p:cNvPr id="71" name="그룹 155"/>
          <p:cNvGrpSpPr/>
          <p:nvPr/>
        </p:nvGrpSpPr>
        <p:grpSpPr>
          <a:xfrm>
            <a:off x="7531640" y="5197811"/>
            <a:ext cx="744661" cy="414312"/>
            <a:chOff x="5149334" y="2097124"/>
            <a:chExt cx="1716111" cy="1131902"/>
          </a:xfrm>
        </p:grpSpPr>
        <p:pic>
          <p:nvPicPr>
            <p:cNvPr id="72" name="그림 71" descr="그림18.png"/>
            <p:cNvPicPr>
              <a:picLocks noChangeAspect="1"/>
            </p:cNvPicPr>
            <p:nvPr/>
          </p:nvPicPr>
          <p:blipFill>
            <a:blip r:embed="rId7" cstate="print"/>
            <a:srcRect l="20426" r="22685" b="18421"/>
            <a:stretch>
              <a:fillRect/>
            </a:stretch>
          </p:blipFill>
          <p:spPr>
            <a:xfrm>
              <a:off x="5149334" y="2097124"/>
              <a:ext cx="1716111" cy="11319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모서리가 둥근 직사각형 72"/>
            <p:cNvSpPr/>
            <p:nvPr/>
          </p:nvSpPr>
          <p:spPr bwMode="auto">
            <a:xfrm>
              <a:off x="5504177" y="2571792"/>
              <a:ext cx="1058430" cy="271892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contourClr>
                  <a:schemeClr val="bg1"/>
                </a:contourClr>
              </a:sp3d>
            </a:bodyPr>
            <a:lstStyle/>
            <a:p>
              <a:pPr algn="ctr" defTabSz="133013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100" b="1" i="1" kern="0" spc="-5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Gluster</a:t>
              </a:r>
              <a:endParaRPr kumimoji="0" lang="en-US" altLang="ko-KR" sz="1100" b="1" i="1" kern="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</p:grpSp>
      <p:pic>
        <p:nvPicPr>
          <p:cNvPr id="74" name="Picture 14" descr="\\Client\C$\OpenStack\slac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188" y="4085978"/>
            <a:ext cx="510322" cy="14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5" descr="\\Client\C$\OpenStack\hipcha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188" y="3891141"/>
            <a:ext cx="707727" cy="17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3110745" y="3666173"/>
            <a:ext cx="68235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latinLnBrk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ko-KR" sz="900" b="1" dirty="0" smtClean="0">
                <a:latin typeface="+mn-ea"/>
                <a:ea typeface="+mn-ea"/>
                <a:cs typeface="Tahoma" pitchFamily="34" charset="0"/>
              </a:rPr>
              <a:t>E-mail</a:t>
            </a:r>
            <a:endParaRPr lang="ko-KR" altLang="en-US" sz="900" b="1" dirty="0" smtClean="0">
              <a:latin typeface="+mn-ea"/>
              <a:ea typeface="+mn-ea"/>
              <a:cs typeface="Tahoma" pitchFamily="34" charset="0"/>
            </a:endParaRPr>
          </a:p>
        </p:txBody>
      </p:sp>
      <p:pic>
        <p:nvPicPr>
          <p:cNvPr id="77" name="Picture 2" descr="\\Client\H$\Documents\01.cloud자료\images\icon-ansibl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449" y="3631094"/>
            <a:ext cx="831027" cy="6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 descr="\\Client\H$\Documents\01.cloud자료\images\icon-teraform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11" y="3488614"/>
            <a:ext cx="890703" cy="88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제목 1"/>
          <p:cNvSpPr txBox="1">
            <a:spLocks/>
          </p:cNvSpPr>
          <p:nvPr/>
        </p:nvSpPr>
        <p:spPr>
          <a:xfrm>
            <a:off x="-1" y="444382"/>
            <a:ext cx="9697454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Service Offering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5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528960"/>
            <a:ext cx="9906000" cy="2880000"/>
          </a:xfrm>
          <a:prstGeom prst="rect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sp>
        <p:nvSpPr>
          <p:cNvPr id="10" name="평행 사변형 9"/>
          <p:cNvSpPr/>
          <p:nvPr/>
        </p:nvSpPr>
        <p:spPr>
          <a:xfrm>
            <a:off x="7231174" y="908720"/>
            <a:ext cx="1800200" cy="3060000"/>
          </a:xfrm>
          <a:prstGeom prst="parallelogram">
            <a:avLst>
              <a:gd name="adj" fmla="val 65194"/>
            </a:avLst>
          </a:prstGeom>
          <a:solidFill>
            <a:srgbClr val="EA053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5776" y="1701387"/>
            <a:ext cx="8017704" cy="1200329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B192B"/>
                </a:solidFill>
                <a:effectLst/>
                <a:uLnTx/>
                <a:uFillTx/>
              </a:rPr>
              <a:t>Business </a:t>
            </a: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B192B"/>
                </a:solidFill>
                <a:effectLst/>
                <a:uLnTx/>
                <a:uFillTx/>
              </a:rPr>
              <a:t>변화에</a:t>
            </a:r>
            <a:r>
              <a:rPr kumimoji="0" lang="ko-KR" alt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B192B"/>
                </a:solidFill>
                <a:effectLst/>
                <a:uLnTx/>
                <a:uFillTx/>
              </a:rPr>
              <a:t> </a:t>
            </a:r>
            <a:r>
              <a:rPr lang="ko-KR" altLang="en-US" sz="3600" b="1" kern="0" noProof="0" dirty="0" smtClean="0">
                <a:solidFill>
                  <a:srgbClr val="0B192B"/>
                </a:solidFill>
              </a:rPr>
              <a:t>따른</a:t>
            </a:r>
            <a:r>
              <a:rPr lang="en-US" altLang="ko-KR" sz="3600" b="1" kern="0" noProof="0" dirty="0" smtClean="0">
                <a:solidFill>
                  <a:srgbClr val="0B192B"/>
                </a:solidFill>
              </a:rPr>
              <a:t/>
            </a:r>
            <a:br>
              <a:rPr lang="en-US" altLang="ko-KR" sz="3600" b="1" kern="0" noProof="0" dirty="0" smtClean="0">
                <a:solidFill>
                  <a:srgbClr val="0B192B"/>
                </a:solidFill>
              </a:rPr>
            </a:br>
            <a:r>
              <a:rPr lang="en-US" altLang="ko-KR" sz="3600" b="1" kern="0" noProof="0" dirty="0" smtClean="0">
                <a:solidFill>
                  <a:srgbClr val="0B192B"/>
                </a:solidFill>
              </a:rPr>
              <a:t>Cloud </a:t>
            </a:r>
            <a:r>
              <a:rPr lang="en-US" altLang="ko-KR" sz="3600" b="1" kern="0" noProof="0" dirty="0" err="1" smtClean="0">
                <a:solidFill>
                  <a:srgbClr val="0B192B"/>
                </a:solidFill>
              </a:rPr>
              <a:t>환경</a:t>
            </a:r>
            <a:r>
              <a:rPr lang="en-US" altLang="ko-KR" sz="3600" b="1" kern="0" noProof="0" dirty="0" smtClean="0">
                <a:solidFill>
                  <a:srgbClr val="0B192B"/>
                </a:solidFill>
              </a:rPr>
              <a:t> </a:t>
            </a:r>
            <a:r>
              <a:rPr lang="en-US" altLang="ko-KR" sz="3600" b="1" kern="0" noProof="0" dirty="0" err="1" smtClean="0">
                <a:solidFill>
                  <a:srgbClr val="0B192B"/>
                </a:solidFill>
              </a:rPr>
              <a:t>변화</a:t>
            </a:r>
            <a:endParaRPr kumimoji="0" lang="en-US" altLang="ko-KR" sz="4400" b="1" i="0" u="none" strike="noStrike" kern="0" cap="none" spc="0" normalizeH="0" baseline="0" noProof="0" dirty="0" smtClean="0">
              <a:ln>
                <a:noFill/>
              </a:ln>
              <a:solidFill>
                <a:srgbClr val="0B192B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904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6">
            <a:extLst>
              <a:ext uri="{FF2B5EF4-FFF2-40B4-BE49-F238E27FC236}">
                <a16:creationId xmlns:a16="http://schemas.microsoft.com/office/drawing/2014/main" id="{AB964FA5-DD07-0740-B299-492BF96DC92A}"/>
              </a:ext>
            </a:extLst>
          </p:cNvPr>
          <p:cNvSpPr txBox="1"/>
          <p:nvPr/>
        </p:nvSpPr>
        <p:spPr>
          <a:xfrm>
            <a:off x="2218069" y="2280352"/>
            <a:ext cx="842887" cy="32786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  <p:txBody>
          <a:bodyPr wrap="square" lIns="90000" tIns="90000" rIns="90000" bIns="90000" anchor="ctr">
            <a:noAutofit/>
            <a:scene3d>
              <a:camera prst="orthographicFront"/>
              <a:lightRig rig="threePt" dir="t"/>
            </a:scene3d>
            <a:sp3d>
              <a:bevelB w="0" h="0"/>
              <a:contourClr>
                <a:schemeClr val="bg1"/>
              </a:contourClr>
            </a:sp3d>
          </a:bodyPr>
          <a:lstStyle>
            <a:defPPr>
              <a:defRPr lang="ko-KR"/>
            </a:defPPr>
            <a:lvl2pPr marL="0" lvl="1" indent="-142854" algn="ctr" defTabSz="1330135" eaLnBrk="0" hangingPunct="0">
              <a:buClr>
                <a:sysClr val="windowText" lastClr="000000"/>
              </a:buClr>
              <a:tabLst>
                <a:tab pos="5647519" algn="l"/>
              </a:tabLst>
              <a:defRPr sz="1200" kern="0">
                <a:solidFill>
                  <a:schemeClr val="tx1">
                    <a:lumMod val="65000"/>
                    <a:lumOff val="35000"/>
                  </a:schemeClr>
                </a:solidFill>
                <a:latin typeface="Rix고딕 B" pitchFamily="18" charset="-127"/>
                <a:ea typeface="Rix고딕 B" pitchFamily="18" charset="-127"/>
              </a:defRPr>
            </a:lvl2pPr>
          </a:lstStyle>
          <a:p>
            <a:pPr marL="0" marR="0" lvl="1" indent="-142854" algn="ctr" defTabSz="133013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Tx/>
              <a:buNone/>
              <a:tabLst>
                <a:tab pos="5647519" algn="l"/>
              </a:tabLst>
              <a:defRPr/>
            </a:pPr>
            <a:r>
              <a:rPr kumimoji="0" lang="en-US" altLang="ko-KR" sz="1200" b="1" i="0" u="none" strike="noStrike" kern="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  <a:sym typeface="Monotype Sorts"/>
              </a:rPr>
              <a:t>Route</a:t>
            </a:r>
          </a:p>
        </p:txBody>
      </p:sp>
      <p:pic>
        <p:nvPicPr>
          <p:cNvPr id="36" name="Picture 2" descr="\\Client\C$\Users\09565\Downloads\containerplatform\Forex-512.png">
            <a:extLst>
              <a:ext uri="{FF2B5EF4-FFF2-40B4-BE49-F238E27FC236}">
                <a16:creationId xmlns:a16="http://schemas.microsoft.com/office/drawing/2014/main" id="{75D1A785-7790-6048-8E3F-ED5D2B67B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60" y="2180433"/>
            <a:ext cx="504189" cy="50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직선 연결선[R] 185">
            <a:extLst>
              <a:ext uri="{FF2B5EF4-FFF2-40B4-BE49-F238E27FC236}">
                <a16:creationId xmlns:a16="http://schemas.microsoft.com/office/drawing/2014/main" id="{CD37DC96-D228-6B46-827C-39B4B1B8B97C}"/>
              </a:ext>
            </a:extLst>
          </p:cNvPr>
          <p:cNvCxnSpPr>
            <a:stCxn id="35" idx="2"/>
            <a:endCxn id="42" idx="0"/>
          </p:cNvCxnSpPr>
          <p:nvPr/>
        </p:nvCxnSpPr>
        <p:spPr>
          <a:xfrm rot="16200000" flipH="1">
            <a:off x="3111117" y="2136612"/>
            <a:ext cx="399990" cy="1343199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/>
            <a:tailEnd type="triangle"/>
          </a:ln>
          <a:effectLst/>
        </p:spPr>
      </p:cxnSp>
      <p:cxnSp>
        <p:nvCxnSpPr>
          <p:cNvPr id="38" name="직선 연결선[R] 185">
            <a:extLst>
              <a:ext uri="{FF2B5EF4-FFF2-40B4-BE49-F238E27FC236}">
                <a16:creationId xmlns:a16="http://schemas.microsoft.com/office/drawing/2014/main" id="{CFB3EECF-AECE-C148-9F73-C622B93E428B}"/>
              </a:ext>
            </a:extLst>
          </p:cNvPr>
          <p:cNvCxnSpPr/>
          <p:nvPr/>
        </p:nvCxnSpPr>
        <p:spPr>
          <a:xfrm flipV="1">
            <a:off x="1019779" y="2413114"/>
            <a:ext cx="1188000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/>
            <a:tailEnd type="none"/>
          </a:ln>
          <a:effectLst/>
        </p:spPr>
      </p:cxn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347C846B-D046-5A4D-8B4B-E67173ED0D6A}"/>
              </a:ext>
            </a:extLst>
          </p:cNvPr>
          <p:cNvSpPr/>
          <p:nvPr/>
        </p:nvSpPr>
        <p:spPr>
          <a:xfrm>
            <a:off x="1265444" y="2349614"/>
            <a:ext cx="712800" cy="12700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eaLnBrk="0" fontAlgn="auto" latinLnBrk="0" hangingPunct="0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ko-KR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Monitoring</a:t>
            </a:r>
            <a:endParaRPr kumimoji="0" lang="ko-KR" altLang="en-US" sz="1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cxnSp>
        <p:nvCxnSpPr>
          <p:cNvPr id="40" name="직선 연결선[R] 185">
            <a:extLst>
              <a:ext uri="{FF2B5EF4-FFF2-40B4-BE49-F238E27FC236}">
                <a16:creationId xmlns:a16="http://schemas.microsoft.com/office/drawing/2014/main" id="{3203A62A-F1C8-0D4D-9ED6-70751FC10404}"/>
              </a:ext>
            </a:extLst>
          </p:cNvPr>
          <p:cNvCxnSpPr>
            <a:stCxn id="35" idx="2"/>
            <a:endCxn id="45" idx="0"/>
          </p:cNvCxnSpPr>
          <p:nvPr/>
        </p:nvCxnSpPr>
        <p:spPr>
          <a:xfrm rot="5400000">
            <a:off x="2146407" y="2515101"/>
            <a:ext cx="399990" cy="586222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/>
            <a:tailEnd type="triangle"/>
          </a:ln>
          <a:effectLst/>
        </p:spPr>
      </p:cxn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4220B5A5-4D98-2343-B366-F69C7247ECCC}"/>
              </a:ext>
            </a:extLst>
          </p:cNvPr>
          <p:cNvSpPr/>
          <p:nvPr/>
        </p:nvSpPr>
        <p:spPr>
          <a:xfrm>
            <a:off x="1040987" y="2675704"/>
            <a:ext cx="842888" cy="127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 eaLnBrk="0" latinLnBrk="0" hangingPunct="0">
              <a:lnSpc>
                <a:spcPts val="800"/>
              </a:lnSpc>
              <a:spcBef>
                <a:spcPts val="0"/>
              </a:spcBef>
              <a:buClr>
                <a:prstClr val="black"/>
              </a:buClr>
              <a:buSzPct val="90000"/>
              <a:defRPr/>
            </a:pPr>
            <a:r>
              <a:rPr lang="en-US" altLang="ko-KR" sz="1100" b="1" i="1" kern="0" dirty="0">
                <a:solidFill>
                  <a:srgbClr val="87B0E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Replication</a:t>
            </a:r>
          </a:p>
        </p:txBody>
      </p:sp>
      <p:sp>
        <p:nvSpPr>
          <p:cNvPr id="42" name="TextBox 43">
            <a:extLst>
              <a:ext uri="{FF2B5EF4-FFF2-40B4-BE49-F238E27FC236}">
                <a16:creationId xmlns:a16="http://schemas.microsoft.com/office/drawing/2014/main" id="{18303707-BF40-E34A-95FB-38A95437CC19}"/>
              </a:ext>
            </a:extLst>
          </p:cNvPr>
          <p:cNvSpPr txBox="1"/>
          <p:nvPr/>
        </p:nvSpPr>
        <p:spPr>
          <a:xfrm>
            <a:off x="3561268" y="3008207"/>
            <a:ext cx="842887" cy="32786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  <p:txBody>
          <a:bodyPr wrap="square" lIns="90000" tIns="90000" rIns="90000" bIns="90000" anchor="ctr">
            <a:noAutofit/>
            <a:scene3d>
              <a:camera prst="orthographicFront"/>
              <a:lightRig rig="threePt" dir="t"/>
            </a:scene3d>
            <a:sp3d>
              <a:bevelB w="0" h="0"/>
              <a:contourClr>
                <a:schemeClr val="bg1"/>
              </a:contourClr>
            </a:sp3d>
          </a:bodyPr>
          <a:lstStyle>
            <a:defPPr>
              <a:defRPr lang="ko-KR"/>
            </a:defPPr>
            <a:lvl2pPr marL="0" lvl="1" indent="-142854" algn="ctr" defTabSz="1330135" eaLnBrk="0" hangingPunct="0">
              <a:buClr>
                <a:sysClr val="windowText" lastClr="000000"/>
              </a:buClr>
              <a:tabLst>
                <a:tab pos="5647519" algn="l"/>
              </a:tabLst>
              <a:defRPr sz="1200" kern="0">
                <a:solidFill>
                  <a:schemeClr val="tx1">
                    <a:lumMod val="65000"/>
                    <a:lumOff val="35000"/>
                  </a:schemeClr>
                </a:solidFill>
                <a:latin typeface="Rix고딕 B" pitchFamily="18" charset="-127"/>
                <a:ea typeface="Rix고딕 B" pitchFamily="18" charset="-127"/>
              </a:defRPr>
            </a:lvl2pPr>
          </a:lstStyle>
          <a:p>
            <a:pPr marL="0" marR="0" lvl="1" indent="-142854" algn="ctr" defTabSz="133013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Tx/>
              <a:buNone/>
              <a:tabLst>
                <a:tab pos="5647519" algn="l"/>
              </a:tabLst>
              <a:defRPr/>
            </a:pPr>
            <a:r>
              <a:rPr kumimoji="0" lang="en-US" altLang="ko-KR" sz="1200" b="1" i="0" u="none" strike="noStrike" kern="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  <a:sym typeface="Monotype Sorts"/>
              </a:rPr>
              <a:t>MSA</a:t>
            </a:r>
          </a:p>
        </p:txBody>
      </p:sp>
      <p:sp>
        <p:nvSpPr>
          <p:cNvPr id="43" name="AutoShape 781">
            <a:extLst>
              <a:ext uri="{FF2B5EF4-FFF2-40B4-BE49-F238E27FC236}">
                <a16:creationId xmlns:a16="http://schemas.microsoft.com/office/drawing/2014/main" id="{82F9795F-A44E-344D-BB5E-5CB11C73B14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2445308" y="3033008"/>
            <a:ext cx="1158292" cy="294597"/>
          </a:xfrm>
          <a:prstGeom prst="rightArrow">
            <a:avLst>
              <a:gd name="adj1" fmla="val 61054"/>
              <a:gd name="adj2" fmla="val 45795"/>
            </a:avLst>
          </a:prstGeom>
          <a:gradFill flip="none" rotWithShape="1">
            <a:gsLst>
              <a:gs pos="30000">
                <a:srgbClr val="3C5061"/>
              </a:gs>
              <a:gs pos="100000">
                <a:srgbClr val="4371BB">
                  <a:alpha val="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83942" tIns="41971" rIns="83942" bIns="41971" rtlCol="0" anchor="ctr">
            <a:scene3d>
              <a:camera prst="orthographicFront"/>
              <a:lightRig rig="threePt" dir="t"/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0" marR="0" lvl="0" indent="0" algn="ctr" defTabSz="839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1" i="0" u="none" strike="noStrike" kern="0" cap="none" spc="-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12361C94-9D36-E14C-85BB-80394A06F880}"/>
              </a:ext>
            </a:extLst>
          </p:cNvPr>
          <p:cNvSpPr/>
          <p:nvPr/>
        </p:nvSpPr>
        <p:spPr>
          <a:xfrm>
            <a:off x="2707774" y="3116219"/>
            <a:ext cx="842888" cy="127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 eaLnBrk="0" latinLnBrk="0" hangingPunct="0">
              <a:lnSpc>
                <a:spcPts val="800"/>
              </a:lnSpc>
              <a:spcBef>
                <a:spcPts val="0"/>
              </a:spcBef>
              <a:buClr>
                <a:prstClr val="black"/>
              </a:buClr>
              <a:buSzPct val="90000"/>
              <a:defRPr/>
            </a:pPr>
            <a:r>
              <a:rPr lang="en-US" altLang="ko-KR" sz="1000" b="1" i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Auto Scaling</a:t>
            </a:r>
          </a:p>
        </p:txBody>
      </p:sp>
      <p:sp>
        <p:nvSpPr>
          <p:cNvPr id="45" name="TextBox 46">
            <a:extLst>
              <a:ext uri="{FF2B5EF4-FFF2-40B4-BE49-F238E27FC236}">
                <a16:creationId xmlns:a16="http://schemas.microsoft.com/office/drawing/2014/main" id="{DDB94F4E-6AD9-B140-8E23-A5D6B982BAA1}"/>
              </a:ext>
            </a:extLst>
          </p:cNvPr>
          <p:cNvSpPr txBox="1"/>
          <p:nvPr/>
        </p:nvSpPr>
        <p:spPr>
          <a:xfrm>
            <a:off x="1631847" y="3008207"/>
            <a:ext cx="842887" cy="32786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  <p:txBody>
          <a:bodyPr wrap="square" lIns="90000" tIns="90000" rIns="90000" bIns="90000" anchor="ctr">
            <a:noAutofit/>
            <a:scene3d>
              <a:camera prst="orthographicFront"/>
              <a:lightRig rig="threePt" dir="t"/>
            </a:scene3d>
            <a:sp3d>
              <a:bevelB w="0" h="0"/>
              <a:contourClr>
                <a:schemeClr val="bg1"/>
              </a:contourClr>
            </a:sp3d>
          </a:bodyPr>
          <a:lstStyle>
            <a:defPPr>
              <a:defRPr lang="ko-KR"/>
            </a:defPPr>
            <a:lvl2pPr marL="0" lvl="1" indent="-142854" algn="ctr" defTabSz="1330135" eaLnBrk="0" hangingPunct="0">
              <a:buClr>
                <a:sysClr val="windowText" lastClr="000000"/>
              </a:buClr>
              <a:tabLst>
                <a:tab pos="5647519" algn="l"/>
              </a:tabLst>
              <a:defRPr sz="1200" kern="0">
                <a:solidFill>
                  <a:schemeClr val="tx1">
                    <a:lumMod val="65000"/>
                    <a:lumOff val="35000"/>
                  </a:schemeClr>
                </a:solidFill>
                <a:latin typeface="Rix고딕 B" pitchFamily="18" charset="-127"/>
                <a:ea typeface="Rix고딕 B" pitchFamily="18" charset="-127"/>
              </a:defRPr>
            </a:lvl2pPr>
          </a:lstStyle>
          <a:p>
            <a:pPr marL="0" marR="0" lvl="1" indent="-142854" algn="ctr" defTabSz="133013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Tx/>
              <a:buNone/>
              <a:tabLst>
                <a:tab pos="5647519" algn="l"/>
              </a:tabLst>
              <a:defRPr/>
            </a:pPr>
            <a:r>
              <a:rPr kumimoji="0" lang="en-US" altLang="ko-KR" sz="1200" b="1" i="0" u="none" strike="noStrike" kern="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  <a:sym typeface="Monotype Sorts"/>
              </a:rPr>
              <a:t>MSA</a:t>
            </a:r>
          </a:p>
        </p:txBody>
      </p:sp>
      <p:sp>
        <p:nvSpPr>
          <p:cNvPr id="46" name="아래로 구부러진 화살표 47">
            <a:extLst>
              <a:ext uri="{FF2B5EF4-FFF2-40B4-BE49-F238E27FC236}">
                <a16:creationId xmlns:a16="http://schemas.microsoft.com/office/drawing/2014/main" id="{81592053-22A9-9947-94B3-193402FED931}"/>
              </a:ext>
            </a:extLst>
          </p:cNvPr>
          <p:cNvSpPr/>
          <p:nvPr/>
        </p:nvSpPr>
        <p:spPr>
          <a:xfrm>
            <a:off x="974563" y="2828571"/>
            <a:ext cx="972108" cy="215640"/>
          </a:xfrm>
          <a:prstGeom prst="curvedDownArrow">
            <a:avLst/>
          </a:prstGeom>
          <a:solidFill>
            <a:srgbClr val="87B0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TextBox 48">
            <a:extLst>
              <a:ext uri="{FF2B5EF4-FFF2-40B4-BE49-F238E27FC236}">
                <a16:creationId xmlns:a16="http://schemas.microsoft.com/office/drawing/2014/main" id="{0C742D9F-2C2F-C641-9EDE-ACCFCBC6C90A}"/>
              </a:ext>
            </a:extLst>
          </p:cNvPr>
          <p:cNvSpPr txBox="1"/>
          <p:nvPr/>
        </p:nvSpPr>
        <p:spPr>
          <a:xfrm>
            <a:off x="551727" y="3008207"/>
            <a:ext cx="842887" cy="32786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  <p:txBody>
          <a:bodyPr wrap="square" lIns="90000" tIns="90000" rIns="90000" bIns="90000" anchor="ctr">
            <a:noAutofit/>
            <a:scene3d>
              <a:camera prst="orthographicFront"/>
              <a:lightRig rig="threePt" dir="t"/>
            </a:scene3d>
            <a:sp3d>
              <a:bevelB w="0" h="0"/>
              <a:contourClr>
                <a:schemeClr val="bg1"/>
              </a:contourClr>
            </a:sp3d>
          </a:bodyPr>
          <a:lstStyle>
            <a:defPPr>
              <a:defRPr lang="ko-KR"/>
            </a:defPPr>
            <a:lvl2pPr marL="0" lvl="1" indent="-142854" algn="ctr" defTabSz="1330135" eaLnBrk="0" hangingPunct="0">
              <a:buClr>
                <a:sysClr val="windowText" lastClr="000000"/>
              </a:buClr>
              <a:tabLst>
                <a:tab pos="5647519" algn="l"/>
              </a:tabLst>
              <a:defRPr sz="1200" kern="0">
                <a:solidFill>
                  <a:schemeClr val="tx1">
                    <a:lumMod val="65000"/>
                    <a:lumOff val="35000"/>
                  </a:schemeClr>
                </a:solidFill>
                <a:latin typeface="Rix고딕 B" pitchFamily="18" charset="-127"/>
                <a:ea typeface="Rix고딕 B" pitchFamily="18" charset="-127"/>
              </a:defRPr>
            </a:lvl2pPr>
          </a:lstStyle>
          <a:p>
            <a:pPr marL="0" marR="0" lvl="1" indent="-142854" algn="ctr" defTabSz="133013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Tx/>
              <a:buNone/>
              <a:tabLst>
                <a:tab pos="5647519" algn="l"/>
              </a:tabLst>
              <a:defRPr/>
            </a:pPr>
            <a:r>
              <a:rPr kumimoji="0" lang="en-US" altLang="ko-KR" sz="1200" b="1" i="0" u="none" strike="noStrike" kern="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  <a:sym typeface="Monotype Sorts"/>
              </a:rPr>
              <a:t>MSA</a:t>
            </a:r>
          </a:p>
        </p:txBody>
      </p:sp>
      <p:sp>
        <p:nvSpPr>
          <p:cNvPr id="48" name="아래로 구부러진 화살표 49">
            <a:extLst>
              <a:ext uri="{FF2B5EF4-FFF2-40B4-BE49-F238E27FC236}">
                <a16:creationId xmlns:a16="http://schemas.microsoft.com/office/drawing/2014/main" id="{FEDC9F3E-092C-5C4B-AE7E-CAB857D89EFB}"/>
              </a:ext>
            </a:extLst>
          </p:cNvPr>
          <p:cNvSpPr/>
          <p:nvPr/>
        </p:nvSpPr>
        <p:spPr>
          <a:xfrm>
            <a:off x="3667916" y="2862275"/>
            <a:ext cx="592223" cy="181936"/>
          </a:xfrm>
          <a:prstGeom prst="curvedDownArrow">
            <a:avLst/>
          </a:prstGeom>
          <a:solidFill>
            <a:srgbClr val="87B0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0AD736F7-C049-C04F-A447-964F1008A69C}"/>
              </a:ext>
            </a:extLst>
          </p:cNvPr>
          <p:cNvSpPr/>
          <p:nvPr/>
        </p:nvSpPr>
        <p:spPr>
          <a:xfrm>
            <a:off x="3326559" y="2537635"/>
            <a:ext cx="1221612" cy="3244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 eaLnBrk="0" latinLnBrk="0" hangingPunct="0">
              <a:lnSpc>
                <a:spcPct val="70000"/>
              </a:lnSpc>
              <a:spcBef>
                <a:spcPts val="0"/>
              </a:spcBef>
              <a:buClr>
                <a:prstClr val="black"/>
              </a:buClr>
              <a:buSzPct val="90000"/>
              <a:defRPr/>
            </a:pPr>
            <a:r>
              <a:rPr lang="en-US" altLang="ko-KR" sz="1100" b="1" i="1" kern="0" dirty="0">
                <a:solidFill>
                  <a:srgbClr val="87B0E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Health Check</a:t>
            </a:r>
          </a:p>
          <a:p>
            <a:pPr algn="ctr" eaLnBrk="0" latinLnBrk="0" hangingPunct="0">
              <a:lnSpc>
                <a:spcPct val="70000"/>
              </a:lnSpc>
              <a:spcBef>
                <a:spcPts val="0"/>
              </a:spcBef>
              <a:buClr>
                <a:prstClr val="black"/>
              </a:buClr>
              <a:buSzPct val="90000"/>
              <a:defRPr/>
            </a:pPr>
            <a:r>
              <a:rPr lang="en-US" altLang="ko-KR" sz="1100" b="1" i="1" kern="0" dirty="0">
                <a:solidFill>
                  <a:srgbClr val="87B0E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Auto HA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ADB7735B-1228-064B-B5A7-E58A6ACF72C2}"/>
              </a:ext>
            </a:extLst>
          </p:cNvPr>
          <p:cNvSpPr/>
          <p:nvPr/>
        </p:nvSpPr>
        <p:spPr>
          <a:xfrm>
            <a:off x="808821" y="3565733"/>
            <a:ext cx="3241264" cy="48128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C258AA67-47DA-7549-B896-E68A9A1FB752}"/>
              </a:ext>
            </a:extLst>
          </p:cNvPr>
          <p:cNvCxnSpPr/>
          <p:nvPr/>
        </p:nvCxnSpPr>
        <p:spPr>
          <a:xfrm>
            <a:off x="938456" y="3825790"/>
            <a:ext cx="1154816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dash"/>
            <a:tailEnd type="arrow"/>
          </a:ln>
          <a:effectLst/>
        </p:spPr>
      </p:cxn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1558085D-B3DE-7047-85F3-91007C027BE7}"/>
              </a:ext>
            </a:extLst>
          </p:cNvPr>
          <p:cNvCxnSpPr/>
          <p:nvPr/>
        </p:nvCxnSpPr>
        <p:spPr>
          <a:xfrm>
            <a:off x="2676283" y="3740065"/>
            <a:ext cx="961832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dash"/>
            <a:tailEnd type="arrow"/>
          </a:ln>
          <a:effectLst/>
        </p:spPr>
      </p:cxnSp>
      <p:pic>
        <p:nvPicPr>
          <p:cNvPr id="53" name="Picture 4" descr="\\Client\C$\Users\09565\Downloads\container\AWS_Simple_Icons_Storage_Amazon_S3_svg.png">
            <a:extLst>
              <a:ext uri="{FF2B5EF4-FFF2-40B4-BE49-F238E27FC236}">
                <a16:creationId xmlns:a16="http://schemas.microsoft.com/office/drawing/2014/main" id="{2A4C1EF8-F1B7-E941-B3DF-43DE8209E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406" y="3619378"/>
            <a:ext cx="382556" cy="37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\\Client\C$\Users\09565\Downloads\container\AWS_Simple_Icons_Storage_Amazon_S3_svg.png">
            <a:extLst>
              <a:ext uri="{FF2B5EF4-FFF2-40B4-BE49-F238E27FC236}">
                <a16:creationId xmlns:a16="http://schemas.microsoft.com/office/drawing/2014/main" id="{E4186F15-797B-4344-BCA3-265B94735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62" y="3619378"/>
            <a:ext cx="382556" cy="37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\\Client\C$\Users\09565\Downloads\container\AWS_Simple_Icons_Storage_Amazon_S3_svg.png">
            <a:extLst>
              <a:ext uri="{FF2B5EF4-FFF2-40B4-BE49-F238E27FC236}">
                <a16:creationId xmlns:a16="http://schemas.microsoft.com/office/drawing/2014/main" id="{48CC5EF0-FF47-B04C-BE59-D489F2ECD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411" y="3619378"/>
            <a:ext cx="382556" cy="37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원통 57">
            <a:extLst>
              <a:ext uri="{FF2B5EF4-FFF2-40B4-BE49-F238E27FC236}">
                <a16:creationId xmlns:a16="http://schemas.microsoft.com/office/drawing/2014/main" id="{9D392C28-3546-C645-BB21-009EDEB80D28}"/>
              </a:ext>
            </a:extLst>
          </p:cNvPr>
          <p:cNvSpPr/>
          <p:nvPr/>
        </p:nvSpPr>
        <p:spPr>
          <a:xfrm>
            <a:off x="930684" y="3646774"/>
            <a:ext cx="294060" cy="282213"/>
          </a:xfrm>
          <a:prstGeom prst="can">
            <a:avLst/>
          </a:prstGeom>
          <a:solidFill>
            <a:srgbClr val="87B0E1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7" name="원통 58">
            <a:extLst>
              <a:ext uri="{FF2B5EF4-FFF2-40B4-BE49-F238E27FC236}">
                <a16:creationId xmlns:a16="http://schemas.microsoft.com/office/drawing/2014/main" id="{01D01D77-175C-6347-8240-12D43AA20BF6}"/>
              </a:ext>
            </a:extLst>
          </p:cNvPr>
          <p:cNvSpPr/>
          <p:nvPr/>
        </p:nvSpPr>
        <p:spPr>
          <a:xfrm>
            <a:off x="1253916" y="3646774"/>
            <a:ext cx="294060" cy="282213"/>
          </a:xfrm>
          <a:prstGeom prst="can">
            <a:avLst/>
          </a:prstGeom>
          <a:solidFill>
            <a:srgbClr val="87B0E1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8" name="원통 59">
            <a:extLst>
              <a:ext uri="{FF2B5EF4-FFF2-40B4-BE49-F238E27FC236}">
                <a16:creationId xmlns:a16="http://schemas.microsoft.com/office/drawing/2014/main" id="{FA3AE9F0-2929-E94C-8B06-2DC93D034E2D}"/>
              </a:ext>
            </a:extLst>
          </p:cNvPr>
          <p:cNvSpPr/>
          <p:nvPr/>
        </p:nvSpPr>
        <p:spPr>
          <a:xfrm>
            <a:off x="1592318" y="3646774"/>
            <a:ext cx="294060" cy="282213"/>
          </a:xfrm>
          <a:prstGeom prst="can">
            <a:avLst/>
          </a:prstGeom>
          <a:solidFill>
            <a:srgbClr val="87B0E1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원통 60">
            <a:extLst>
              <a:ext uri="{FF2B5EF4-FFF2-40B4-BE49-F238E27FC236}">
                <a16:creationId xmlns:a16="http://schemas.microsoft.com/office/drawing/2014/main" id="{FDE79960-8493-054D-9EB9-EF6F14FB37D6}"/>
              </a:ext>
            </a:extLst>
          </p:cNvPr>
          <p:cNvSpPr/>
          <p:nvPr/>
        </p:nvSpPr>
        <p:spPr>
          <a:xfrm>
            <a:off x="2133197" y="3646774"/>
            <a:ext cx="294060" cy="282213"/>
          </a:xfrm>
          <a:prstGeom prst="can">
            <a:avLst/>
          </a:prstGeom>
          <a:solidFill>
            <a:srgbClr val="87B0E1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모서리가 둥근 직사각형 59">
            <a:extLst>
              <a:ext uri="{FF2B5EF4-FFF2-40B4-BE49-F238E27FC236}">
                <a16:creationId xmlns:a16="http://schemas.microsoft.com/office/drawing/2014/main" id="{A602E263-C7B0-084D-8F50-FEC512736326}"/>
              </a:ext>
            </a:extLst>
          </p:cNvPr>
          <p:cNvSpPr/>
          <p:nvPr/>
        </p:nvSpPr>
        <p:spPr>
          <a:xfrm>
            <a:off x="2525434" y="3716987"/>
            <a:ext cx="1452067" cy="178772"/>
          </a:xfrm>
          <a:prstGeom prst="roundRect">
            <a:avLst/>
          </a:prstGeom>
          <a:solidFill>
            <a:sysClr val="window" lastClr="FFFFFF">
              <a:lumMod val="95000"/>
              <a:alpha val="63000"/>
            </a:sysClr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1" i="1" u="none" strike="noStrike" kern="0" cap="none" spc="0" normalizeH="0" baseline="0" noProof="0" dirty="0">
                <a:ln>
                  <a:noFill/>
                </a:ln>
                <a:solidFill>
                  <a:srgbClr val="0B192B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Scale-Out Storage</a:t>
            </a:r>
            <a:endParaRPr kumimoji="0" lang="ko-KR" altLang="en-US" sz="1050" b="1" i="1" u="none" strike="noStrike" kern="0" cap="none" spc="0" normalizeH="0" baseline="0" noProof="0" dirty="0">
              <a:ln>
                <a:noFill/>
              </a:ln>
              <a:solidFill>
                <a:srgbClr val="0B192B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61" name="모서리가 둥근 직사각형 60">
            <a:extLst>
              <a:ext uri="{FF2B5EF4-FFF2-40B4-BE49-F238E27FC236}">
                <a16:creationId xmlns:a16="http://schemas.microsoft.com/office/drawing/2014/main" id="{14F1DFE2-1184-C345-9F10-706EFE8CA8CA}"/>
              </a:ext>
            </a:extLst>
          </p:cNvPr>
          <p:cNvSpPr/>
          <p:nvPr/>
        </p:nvSpPr>
        <p:spPr>
          <a:xfrm>
            <a:off x="1117823" y="3716987"/>
            <a:ext cx="1132277" cy="178772"/>
          </a:xfrm>
          <a:prstGeom prst="roundRect">
            <a:avLst/>
          </a:prstGeom>
          <a:solidFill>
            <a:sysClr val="window" lastClr="FFFFFF">
              <a:lumMod val="95000"/>
              <a:alpha val="63000"/>
            </a:sysClr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1" i="1" u="none" strike="noStrike" kern="0" cap="none" spc="0" normalizeH="0" baseline="0" noProof="0" dirty="0">
                <a:ln>
                  <a:noFill/>
                </a:ln>
                <a:solidFill>
                  <a:srgbClr val="0B192B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Scale-Out DB</a:t>
            </a:r>
            <a:endParaRPr kumimoji="0" lang="ko-KR" altLang="en-US" sz="1050" b="1" i="1" u="none" strike="noStrike" kern="0" cap="none" spc="0" normalizeH="0" baseline="0" noProof="0" dirty="0">
              <a:ln>
                <a:noFill/>
              </a:ln>
              <a:solidFill>
                <a:srgbClr val="0B192B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5A0B96DA-256A-0242-B394-FA43FAAEDAD3}"/>
              </a:ext>
            </a:extLst>
          </p:cNvPr>
          <p:cNvSpPr>
            <a:spLocks/>
          </p:cNvSpPr>
          <p:nvPr/>
        </p:nvSpPr>
        <p:spPr>
          <a:xfrm>
            <a:off x="5652005" y="3130794"/>
            <a:ext cx="3504151" cy="241399"/>
          </a:xfrm>
          <a:prstGeom prst="rect">
            <a:avLst/>
          </a:prstGeom>
          <a:solidFill>
            <a:sysClr val="window" lastClr="FFFFFF">
              <a:lumMod val="95000"/>
              <a:alpha val="57000"/>
            </a:sysClr>
          </a:solidFill>
          <a:ln w="19050" cap="sq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Resource Clustering (Scheduling)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7" name="모서리가 둥근 직사각형 66">
            <a:extLst>
              <a:ext uri="{FF2B5EF4-FFF2-40B4-BE49-F238E27FC236}">
                <a16:creationId xmlns:a16="http://schemas.microsoft.com/office/drawing/2014/main" id="{738C3722-7BFE-AD43-9707-21583864B691}"/>
              </a:ext>
            </a:extLst>
          </p:cNvPr>
          <p:cNvSpPr/>
          <p:nvPr/>
        </p:nvSpPr>
        <p:spPr>
          <a:xfrm>
            <a:off x="5652005" y="2209863"/>
            <a:ext cx="1116000" cy="828000"/>
          </a:xfrm>
          <a:prstGeom prst="roundRect">
            <a:avLst>
              <a:gd name="adj" fmla="val 3092"/>
            </a:avLst>
          </a:prstGeom>
          <a:solidFill>
            <a:sysClr val="window" lastClr="FFFFFF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lIns="0" tIns="72000" rIns="0" bIns="0" anchor="t">
            <a:no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marL="0" marR="0" lvl="1" indent="-131175" algn="ctr" defTabSz="9577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Tx/>
              <a:buNone/>
              <a:tabLst>
                <a:tab pos="5185791" algn="l"/>
              </a:tabLst>
              <a:defRPr/>
            </a:pPr>
            <a:r>
              <a:rPr kumimoji="0" lang="en-US" altLang="ko-KR" sz="1100" b="1" i="0" u="none" strike="noStrike" kern="0" cap="none" spc="-50" normalizeH="0" baseline="0" noProof="0" dirty="0">
                <a:ln w="11430">
                  <a:noFill/>
                </a:ln>
                <a:solidFill>
                  <a:srgbClr val="0B192B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Production</a:t>
            </a: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E85395ED-7945-D744-8C11-6439FD3F1874}"/>
              </a:ext>
            </a:extLst>
          </p:cNvPr>
          <p:cNvSpPr/>
          <p:nvPr/>
        </p:nvSpPr>
        <p:spPr>
          <a:xfrm>
            <a:off x="5721796" y="2516294"/>
            <a:ext cx="404250" cy="16580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WEB</a:t>
            </a: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AD73B6AA-F856-944F-9386-C2A653A1D36B}"/>
              </a:ext>
            </a:extLst>
          </p:cNvPr>
          <p:cNvSpPr/>
          <p:nvPr/>
        </p:nvSpPr>
        <p:spPr>
          <a:xfrm>
            <a:off x="6305323" y="2519283"/>
            <a:ext cx="404250" cy="16580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WAS</a:t>
            </a:r>
          </a:p>
        </p:txBody>
      </p:sp>
      <p:sp>
        <p:nvSpPr>
          <p:cNvPr id="70" name="원통 94">
            <a:extLst>
              <a:ext uri="{FF2B5EF4-FFF2-40B4-BE49-F238E27FC236}">
                <a16:creationId xmlns:a16="http://schemas.microsoft.com/office/drawing/2014/main" id="{701BECB7-9C10-4A46-80E5-9D539478F9E9}"/>
              </a:ext>
            </a:extLst>
          </p:cNvPr>
          <p:cNvSpPr/>
          <p:nvPr/>
        </p:nvSpPr>
        <p:spPr>
          <a:xfrm>
            <a:off x="6006467" y="2766710"/>
            <a:ext cx="424643" cy="206224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DB</a:t>
            </a:r>
            <a:endParaRPr kumimoji="0" lang="ko-KR" altLang="en-US" sz="8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1" name="직선 연결선 95">
            <a:extLst>
              <a:ext uri="{FF2B5EF4-FFF2-40B4-BE49-F238E27FC236}">
                <a16:creationId xmlns:a16="http://schemas.microsoft.com/office/drawing/2014/main" id="{744967E3-3350-8B4E-BA91-AACB012CB95A}"/>
              </a:ext>
            </a:extLst>
          </p:cNvPr>
          <p:cNvCxnSpPr>
            <a:stCxn id="68" idx="3"/>
            <a:endCxn id="69" idx="1"/>
          </p:cNvCxnSpPr>
          <p:nvPr/>
        </p:nvCxnSpPr>
        <p:spPr>
          <a:xfrm>
            <a:off x="6126046" y="2599212"/>
            <a:ext cx="179277" cy="2959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cxnSp>
        <p:nvCxnSpPr>
          <p:cNvPr id="72" name="직선 연결선 96">
            <a:extLst>
              <a:ext uri="{FF2B5EF4-FFF2-40B4-BE49-F238E27FC236}">
                <a16:creationId xmlns:a16="http://schemas.microsoft.com/office/drawing/2014/main" id="{AA45A4FD-2AE2-FF43-B226-486B6C72C948}"/>
              </a:ext>
            </a:extLst>
          </p:cNvPr>
          <p:cNvCxnSpPr>
            <a:stCxn id="70" idx="1"/>
            <a:endCxn id="69" idx="2"/>
          </p:cNvCxnSpPr>
          <p:nvPr/>
        </p:nvCxnSpPr>
        <p:spPr>
          <a:xfrm flipV="1">
            <a:off x="6218789" y="2685492"/>
            <a:ext cx="288659" cy="80814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sp>
        <p:nvSpPr>
          <p:cNvPr id="73" name="모서리가 둥근 직사각형 72">
            <a:extLst>
              <a:ext uri="{FF2B5EF4-FFF2-40B4-BE49-F238E27FC236}">
                <a16:creationId xmlns:a16="http://schemas.microsoft.com/office/drawing/2014/main" id="{FCEADD2C-C97B-CD46-ABA7-B4978C4B8279}"/>
              </a:ext>
            </a:extLst>
          </p:cNvPr>
          <p:cNvSpPr/>
          <p:nvPr/>
        </p:nvSpPr>
        <p:spPr>
          <a:xfrm>
            <a:off x="6846080" y="2209863"/>
            <a:ext cx="1116000" cy="828000"/>
          </a:xfrm>
          <a:prstGeom prst="roundRect">
            <a:avLst>
              <a:gd name="adj" fmla="val 3092"/>
            </a:avLst>
          </a:prstGeom>
          <a:solidFill>
            <a:sysClr val="window" lastClr="FFFFFF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lIns="0" tIns="72000" rIns="0" bIns="0" anchor="t">
            <a:no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marL="0" marR="0" lvl="1" indent="-131175" algn="ctr" defTabSz="9577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Tx/>
              <a:buNone/>
              <a:tabLst>
                <a:tab pos="5185791" algn="l"/>
              </a:tabLst>
              <a:defRPr/>
            </a:pPr>
            <a:r>
              <a:rPr kumimoji="0" lang="en-US" altLang="ko-KR" sz="1100" b="1" i="0" u="none" strike="noStrike" kern="0" cap="none" spc="-50" normalizeH="0" baseline="0" noProof="0" dirty="0">
                <a:ln w="11430">
                  <a:noFill/>
                </a:ln>
                <a:solidFill>
                  <a:srgbClr val="0B192B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Staging/Dev</a:t>
            </a:r>
          </a:p>
        </p:txBody>
      </p:sp>
      <p:sp>
        <p:nvSpPr>
          <p:cNvPr id="74" name="모서리가 둥근 직사각형 73">
            <a:extLst>
              <a:ext uri="{FF2B5EF4-FFF2-40B4-BE49-F238E27FC236}">
                <a16:creationId xmlns:a16="http://schemas.microsoft.com/office/drawing/2014/main" id="{C867D7AB-E999-A645-B271-021C7BE182FB}"/>
              </a:ext>
            </a:extLst>
          </p:cNvPr>
          <p:cNvSpPr/>
          <p:nvPr/>
        </p:nvSpPr>
        <p:spPr>
          <a:xfrm>
            <a:off x="8040156" y="2209863"/>
            <a:ext cx="1116000" cy="828000"/>
          </a:xfrm>
          <a:prstGeom prst="roundRect">
            <a:avLst>
              <a:gd name="adj" fmla="val 3092"/>
            </a:avLst>
          </a:prstGeom>
          <a:solidFill>
            <a:sysClr val="window" lastClr="FFFFFF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lIns="0" tIns="72000" rIns="0" bIns="0" anchor="t">
            <a:no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marL="0" marR="0" lvl="1" indent="-131175" algn="ctr" defTabSz="9577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Tx/>
              <a:buNone/>
              <a:tabLst>
                <a:tab pos="5185791" algn="l"/>
              </a:tabLst>
              <a:defRPr/>
            </a:pPr>
            <a:r>
              <a:rPr kumimoji="0" lang="en-US" altLang="ko-KR" sz="1100" b="1" i="0" u="none" strike="noStrike" kern="0" cap="none" spc="-50" normalizeH="0" baseline="0" noProof="0" dirty="0">
                <a:ln w="11430">
                  <a:noFill/>
                </a:ln>
                <a:solidFill>
                  <a:srgbClr val="0B192B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QA, New </a:t>
            </a:r>
            <a:r>
              <a:rPr kumimoji="0" lang="en-US" altLang="ko-KR" sz="1100" b="1" i="0" u="none" strike="noStrike" kern="0" cap="none" spc="-50" normalizeH="0" baseline="0" noProof="0" dirty="0" err="1">
                <a:ln w="11430">
                  <a:noFill/>
                </a:ln>
                <a:solidFill>
                  <a:srgbClr val="0B192B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Env</a:t>
            </a:r>
            <a:endParaRPr kumimoji="0" lang="en-US" altLang="ko-KR" sz="1100" b="1" i="0" u="none" strike="noStrike" kern="0" cap="none" spc="-50" normalizeH="0" baseline="0" noProof="0" dirty="0">
              <a:ln w="11430">
                <a:noFill/>
              </a:ln>
              <a:solidFill>
                <a:srgbClr val="0B192B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75" name="순서도: 직접 액세스 저장소 100">
            <a:extLst>
              <a:ext uri="{FF2B5EF4-FFF2-40B4-BE49-F238E27FC236}">
                <a16:creationId xmlns:a16="http://schemas.microsoft.com/office/drawing/2014/main" id="{C467B556-446A-BE48-8C39-5FA06C53DCE1}"/>
              </a:ext>
            </a:extLst>
          </p:cNvPr>
          <p:cNvSpPr/>
          <p:nvPr/>
        </p:nvSpPr>
        <p:spPr>
          <a:xfrm>
            <a:off x="8127432" y="2522876"/>
            <a:ext cx="920499" cy="197558"/>
          </a:xfrm>
          <a:prstGeom prst="flowChartMagneticDrum">
            <a:avLst/>
          </a:prstGeom>
          <a:solidFill>
            <a:srgbClr val="FFFFFF"/>
          </a:solidFill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Message</a:t>
            </a:r>
            <a:endParaRPr kumimoji="0" lang="ko-KR" altLang="en-US" sz="8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ABF0E071-9D83-F54A-9767-C7DE1D4B87C7}"/>
              </a:ext>
            </a:extLst>
          </p:cNvPr>
          <p:cNvSpPr/>
          <p:nvPr/>
        </p:nvSpPr>
        <p:spPr>
          <a:xfrm>
            <a:off x="8233023" y="2805160"/>
            <a:ext cx="301331" cy="1905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Pub</a:t>
            </a: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D251C817-DC18-9945-A9FC-C12E86610792}"/>
              </a:ext>
            </a:extLst>
          </p:cNvPr>
          <p:cNvSpPr/>
          <p:nvPr/>
        </p:nvSpPr>
        <p:spPr>
          <a:xfrm>
            <a:off x="8663219" y="2805160"/>
            <a:ext cx="301331" cy="1905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Sub</a:t>
            </a:r>
          </a:p>
        </p:txBody>
      </p:sp>
      <p:cxnSp>
        <p:nvCxnSpPr>
          <p:cNvPr id="78" name="직선 연결선 103">
            <a:extLst>
              <a:ext uri="{FF2B5EF4-FFF2-40B4-BE49-F238E27FC236}">
                <a16:creationId xmlns:a16="http://schemas.microsoft.com/office/drawing/2014/main" id="{902D8008-8CB8-5D43-A624-7D2E5CDF250B}"/>
              </a:ext>
            </a:extLst>
          </p:cNvPr>
          <p:cNvCxnSpPr>
            <a:stCxn id="76" idx="0"/>
          </p:cNvCxnSpPr>
          <p:nvPr/>
        </p:nvCxnSpPr>
        <p:spPr>
          <a:xfrm flipV="1">
            <a:off x="8383689" y="2720434"/>
            <a:ext cx="0" cy="84726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cxnSp>
        <p:nvCxnSpPr>
          <p:cNvPr id="79" name="직선 연결선 104">
            <a:extLst>
              <a:ext uri="{FF2B5EF4-FFF2-40B4-BE49-F238E27FC236}">
                <a16:creationId xmlns:a16="http://schemas.microsoft.com/office/drawing/2014/main" id="{0085951D-6CDF-1145-93FE-9ABE93581C9A}"/>
              </a:ext>
            </a:extLst>
          </p:cNvPr>
          <p:cNvCxnSpPr>
            <a:stCxn id="77" idx="0"/>
          </p:cNvCxnSpPr>
          <p:nvPr/>
        </p:nvCxnSpPr>
        <p:spPr>
          <a:xfrm flipV="1">
            <a:off x="8813885" y="2720434"/>
            <a:ext cx="0" cy="84726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sp>
        <p:nvSpPr>
          <p:cNvPr id="80" name="원통 105">
            <a:extLst>
              <a:ext uri="{FF2B5EF4-FFF2-40B4-BE49-F238E27FC236}">
                <a16:creationId xmlns:a16="http://schemas.microsoft.com/office/drawing/2014/main" id="{7CACCF1F-2D7D-5040-B94B-DDC496BD0C7E}"/>
              </a:ext>
            </a:extLst>
          </p:cNvPr>
          <p:cNvSpPr/>
          <p:nvPr/>
        </p:nvSpPr>
        <p:spPr>
          <a:xfrm>
            <a:off x="7012976" y="2742335"/>
            <a:ext cx="218019" cy="198176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DB</a:t>
            </a:r>
            <a:endParaRPr kumimoji="0" lang="ko-KR" altLang="en-US" sz="8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1" name="원통 106">
            <a:extLst>
              <a:ext uri="{FF2B5EF4-FFF2-40B4-BE49-F238E27FC236}">
                <a16:creationId xmlns:a16="http://schemas.microsoft.com/office/drawing/2014/main" id="{1FE401C9-C3EA-1748-97D3-82DAB76DC803}"/>
              </a:ext>
            </a:extLst>
          </p:cNvPr>
          <p:cNvSpPr/>
          <p:nvPr/>
        </p:nvSpPr>
        <p:spPr>
          <a:xfrm>
            <a:off x="7293041" y="2742335"/>
            <a:ext cx="218019" cy="198176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DB</a:t>
            </a:r>
            <a:endParaRPr kumimoji="0" lang="ko-KR" altLang="en-US" sz="8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2" name="원통 107">
            <a:extLst>
              <a:ext uri="{FF2B5EF4-FFF2-40B4-BE49-F238E27FC236}">
                <a16:creationId xmlns:a16="http://schemas.microsoft.com/office/drawing/2014/main" id="{84FF08E6-54BF-9846-ADAA-EEF57E3B4C0F}"/>
              </a:ext>
            </a:extLst>
          </p:cNvPr>
          <p:cNvSpPr/>
          <p:nvPr/>
        </p:nvSpPr>
        <p:spPr>
          <a:xfrm>
            <a:off x="7573105" y="2742335"/>
            <a:ext cx="218019" cy="198176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DB</a:t>
            </a:r>
            <a:endParaRPr kumimoji="0" lang="ko-KR" altLang="en-US" sz="8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3" name="모서리가 둥근 직사각형 82">
            <a:extLst>
              <a:ext uri="{FF2B5EF4-FFF2-40B4-BE49-F238E27FC236}">
                <a16:creationId xmlns:a16="http://schemas.microsoft.com/office/drawing/2014/main" id="{0C49169D-FE1D-BF46-8DD1-9613B6D83518}"/>
              </a:ext>
            </a:extLst>
          </p:cNvPr>
          <p:cNvSpPr/>
          <p:nvPr/>
        </p:nvSpPr>
        <p:spPr>
          <a:xfrm>
            <a:off x="6937582" y="2532685"/>
            <a:ext cx="932997" cy="468000"/>
          </a:xfrm>
          <a:prstGeom prst="roundRect">
            <a:avLst/>
          </a:prstGeom>
          <a:noFill/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7DB0DAAC-CD2A-1D4C-AAD3-6703EF45F7D7}"/>
              </a:ext>
            </a:extLst>
          </p:cNvPr>
          <p:cNvSpPr/>
          <p:nvPr/>
        </p:nvSpPr>
        <p:spPr>
          <a:xfrm>
            <a:off x="7063282" y="2548868"/>
            <a:ext cx="6815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/>
            <a:r>
              <a:rPr lang="en-US" altLang="ko-KR" sz="800" b="1" kern="0" dirty="0">
                <a:solidFill>
                  <a:srgbClr val="FFFFFF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Clustering</a:t>
            </a:r>
            <a:endParaRPr lang="ko-KR" altLang="en-US" sz="800" b="1" kern="0" dirty="0">
              <a:solidFill>
                <a:srgbClr val="FFFFFF">
                  <a:lumMod val="50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25" name="표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979654"/>
              </p:ext>
            </p:extLst>
          </p:nvPr>
        </p:nvGraphicFramePr>
        <p:xfrm>
          <a:off x="488754" y="4405224"/>
          <a:ext cx="3960000" cy="134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AS-IS (Manual)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TO-BE (Resilience)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EA05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Peak Time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고가용성</a:t>
                      </a:r>
                      <a:endParaRPr lang="ko-KR" altLang="en-US"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rgbClr val="EA053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Auto Scaling-Out</a:t>
                      </a:r>
                      <a:endParaRPr lang="ko-KR" altLang="en-US" sz="1100" b="1" dirty="0">
                        <a:solidFill>
                          <a:srgbClr val="EA053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Server Fault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Fail-Over (50%)</a:t>
                      </a:r>
                      <a:endParaRPr lang="ko-KR" altLang="en-US"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solidFill>
                            <a:srgbClr val="EA053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Auto</a:t>
                      </a:r>
                      <a:r>
                        <a:rPr lang="en-US" altLang="ko-KR" sz="1100" b="1" baseline="0" dirty="0" smtClean="0">
                          <a:solidFill>
                            <a:srgbClr val="EA053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HA</a:t>
                      </a:r>
                      <a:endParaRPr lang="ko-KR" altLang="en-US" sz="1100" b="1" dirty="0" smtClean="0">
                        <a:solidFill>
                          <a:srgbClr val="EA053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Fault Detection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Operator</a:t>
                      </a:r>
                      <a:r>
                        <a:rPr lang="en-US" altLang="ko-KR" sz="11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Monitoring</a:t>
                      </a:r>
                      <a:endParaRPr lang="ko-KR" altLang="en-US"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rgbClr val="EA053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Monitoring</a:t>
                      </a:r>
                      <a:r>
                        <a:rPr lang="en-US" altLang="ko-KR" sz="1100" b="1" baseline="0" dirty="0" smtClean="0">
                          <a:solidFill>
                            <a:srgbClr val="EA053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Metrics</a:t>
                      </a:r>
                      <a:endParaRPr lang="ko-KR" altLang="en-US" sz="1100" b="1" dirty="0">
                        <a:solidFill>
                          <a:srgbClr val="EA053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85" name="직선 연결선 84"/>
          <p:cNvCxnSpPr/>
          <p:nvPr/>
        </p:nvCxnSpPr>
        <p:spPr>
          <a:xfrm>
            <a:off x="5437876" y="1504850"/>
            <a:ext cx="3927273" cy="0"/>
          </a:xfrm>
          <a:prstGeom prst="line">
            <a:avLst/>
          </a:prstGeom>
          <a:ln w="3175">
            <a:solidFill>
              <a:srgbClr val="0B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/>
          <p:cNvCxnSpPr/>
          <p:nvPr/>
        </p:nvCxnSpPr>
        <p:spPr>
          <a:xfrm>
            <a:off x="5437876" y="1936898"/>
            <a:ext cx="3927273" cy="0"/>
          </a:xfrm>
          <a:prstGeom prst="line">
            <a:avLst/>
          </a:prstGeom>
          <a:ln w="3175">
            <a:solidFill>
              <a:srgbClr val="0B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6A70F849-4241-8340-B354-AD3CCCAA21CF}"/>
              </a:ext>
            </a:extLst>
          </p:cNvPr>
          <p:cNvSpPr/>
          <p:nvPr/>
        </p:nvSpPr>
        <p:spPr>
          <a:xfrm>
            <a:off x="5437876" y="1558874"/>
            <a:ext cx="3927273" cy="32400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889000" latinLnBrk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ko-KR" sz="1400" b="1" kern="0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Resource Clustering </a:t>
            </a:r>
            <a:r>
              <a:rPr lang="en-US" altLang="ko-KR" sz="1400" b="1" kern="0" dirty="0" err="1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</a:t>
            </a:r>
            <a:endParaRPr lang="ko-KR" altLang="en-US" sz="1400" b="1" kern="0" dirty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89" name="직선 연결선 88"/>
          <p:cNvCxnSpPr/>
          <p:nvPr/>
        </p:nvCxnSpPr>
        <p:spPr>
          <a:xfrm>
            <a:off x="488754" y="1504850"/>
            <a:ext cx="3960000" cy="0"/>
          </a:xfrm>
          <a:prstGeom prst="line">
            <a:avLst/>
          </a:prstGeom>
          <a:ln w="3175">
            <a:solidFill>
              <a:srgbClr val="0B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/>
          <p:nvPr/>
        </p:nvCxnSpPr>
        <p:spPr>
          <a:xfrm>
            <a:off x="488754" y="1936898"/>
            <a:ext cx="3960000" cy="0"/>
          </a:xfrm>
          <a:prstGeom prst="line">
            <a:avLst/>
          </a:prstGeom>
          <a:ln w="3175">
            <a:solidFill>
              <a:srgbClr val="0B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6A70F849-4241-8340-B354-AD3CCCAA21CF}"/>
              </a:ext>
            </a:extLst>
          </p:cNvPr>
          <p:cNvSpPr/>
          <p:nvPr/>
        </p:nvSpPr>
        <p:spPr>
          <a:xfrm>
            <a:off x="488753" y="1558874"/>
            <a:ext cx="3960001" cy="32400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/>
            <a:r>
              <a:rPr lang="it-IT" altLang="ko-KR" sz="1400" b="1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Auto Scaling, Auto HA, Replication</a:t>
            </a:r>
            <a:endParaRPr lang="ko-KR" altLang="en-US" sz="1400" b="1" dirty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F778F0D9-5AAF-7F4F-A3FB-075A831BEC9B}"/>
              </a:ext>
            </a:extLst>
          </p:cNvPr>
          <p:cNvSpPr/>
          <p:nvPr/>
        </p:nvSpPr>
        <p:spPr>
          <a:xfrm>
            <a:off x="5493301" y="5788241"/>
            <a:ext cx="3963212" cy="302138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marL="171450" indent="-171450" latinLnBrk="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o-KR" altLang="en-US" sz="1200" kern="0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다양한 아키텍처 적용을 위한 자원관리 방법 제공</a:t>
            </a:r>
            <a:endParaRPr lang="en-US" altLang="ko-KR" sz="1200" kern="0" dirty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F778F0D9-5AAF-7F4F-A3FB-075A831BEC9B}"/>
              </a:ext>
            </a:extLst>
          </p:cNvPr>
          <p:cNvSpPr/>
          <p:nvPr/>
        </p:nvSpPr>
        <p:spPr>
          <a:xfrm>
            <a:off x="488754" y="5788241"/>
            <a:ext cx="3960000" cy="302138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marL="171450" lvl="0" indent="-171450" latinLnBrk="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1200" kern="0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서비스 변화에 </a:t>
            </a:r>
            <a:r>
              <a:rPr lang="ko-KR" altLang="en-US" sz="1200" kern="0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능동적이며</a:t>
            </a:r>
            <a:r>
              <a:rPr lang="en-US" altLang="ko-KR" sz="1200" kern="0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200" kern="0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복원 가능한 </a:t>
            </a:r>
            <a:r>
              <a:rPr lang="ko-KR" altLang="en-US" sz="1200" kern="0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아키텍처 제공</a:t>
            </a:r>
          </a:p>
        </p:txBody>
      </p: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3090DE49-4EB9-3941-A0F5-CC927EAA7478}"/>
              </a:ext>
            </a:extLst>
          </p:cNvPr>
          <p:cNvSpPr>
            <a:spLocks/>
          </p:cNvSpPr>
          <p:nvPr/>
        </p:nvSpPr>
        <p:spPr>
          <a:xfrm>
            <a:off x="5680646" y="3463013"/>
            <a:ext cx="792089" cy="648006"/>
          </a:xfrm>
          <a:prstGeom prst="rect">
            <a:avLst/>
          </a:prstGeom>
          <a:solidFill>
            <a:sysClr val="window" lastClr="FFFFFF">
              <a:lumMod val="95000"/>
              <a:alpha val="57000"/>
            </a:sysClr>
          </a:solidFill>
          <a:ln w="19050" cap="sq">
            <a:solidFill>
              <a:sysClr val="windowText" lastClr="000000">
                <a:lumMod val="50000"/>
                <a:lumOff val="50000"/>
              </a:sysClr>
            </a:solidFill>
            <a:miter lim="800000"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Physical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Server</a:t>
            </a:r>
            <a:endParaRPr kumimoji="0" lang="en-US" altLang="ko-KR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5BCF4A18-5710-C740-B54B-C2D38D3BCFB4}"/>
              </a:ext>
            </a:extLst>
          </p:cNvPr>
          <p:cNvSpPr>
            <a:spLocks/>
          </p:cNvSpPr>
          <p:nvPr/>
        </p:nvSpPr>
        <p:spPr>
          <a:xfrm>
            <a:off x="6584667" y="3776929"/>
            <a:ext cx="792089" cy="334090"/>
          </a:xfrm>
          <a:prstGeom prst="rect">
            <a:avLst/>
          </a:prstGeom>
          <a:solidFill>
            <a:sysClr val="window" lastClr="FFFFFF">
              <a:lumMod val="95000"/>
              <a:alpha val="57000"/>
            </a:sysClr>
          </a:solidFill>
          <a:ln w="19050" cap="sq">
            <a:solidFill>
              <a:sysClr val="windowText" lastClr="000000">
                <a:lumMod val="50000"/>
                <a:lumOff val="50000"/>
              </a:sysClr>
            </a:solidFill>
            <a:miter lim="800000"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Physical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Server</a:t>
            </a:r>
            <a:endParaRPr kumimoji="0" lang="en-US" altLang="ko-KR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3E2A9667-635A-6644-A21B-DD72A314F1D0}"/>
              </a:ext>
            </a:extLst>
          </p:cNvPr>
          <p:cNvSpPr>
            <a:spLocks/>
          </p:cNvSpPr>
          <p:nvPr/>
        </p:nvSpPr>
        <p:spPr>
          <a:xfrm>
            <a:off x="7480688" y="3788201"/>
            <a:ext cx="792089" cy="322817"/>
          </a:xfrm>
          <a:prstGeom prst="rect">
            <a:avLst/>
          </a:prstGeom>
          <a:solidFill>
            <a:schemeClr val="accent1">
              <a:lumMod val="40000"/>
              <a:lumOff val="60000"/>
              <a:alpha val="57000"/>
            </a:schemeClr>
          </a:solidFill>
          <a:ln w="19050" cap="sq">
            <a:solidFill>
              <a:sysClr val="windowText" lastClr="000000">
                <a:lumMod val="50000"/>
                <a:lumOff val="50000"/>
              </a:sysClr>
            </a:solidFill>
            <a:miter lim="800000"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b="1" kern="0" noProof="0" dirty="0" smtClean="0">
                <a:solidFill>
                  <a:srgbClr val="000000"/>
                </a:solidFill>
              </a:rPr>
              <a:t>On-</a:t>
            </a:r>
            <a:r>
              <a:rPr lang="en-US" altLang="ko-KR" sz="1000" b="1" kern="0" noProof="0" dirty="0" err="1" smtClean="0">
                <a:solidFill>
                  <a:srgbClr val="000000"/>
                </a:solidFill>
              </a:rPr>
              <a:t>Prem</a:t>
            </a:r>
            <a:r>
              <a:rPr lang="en-US" altLang="ko-KR" sz="1000" b="1" kern="0" noProof="0" dirty="0" smtClean="0">
                <a:solidFill>
                  <a:srgbClr val="000000"/>
                </a:solidFill>
              </a:rPr>
              <a:t/>
            </a:r>
            <a:br>
              <a:rPr lang="en-US" altLang="ko-KR" sz="1000" b="1" kern="0" noProof="0" dirty="0" smtClean="0">
                <a:solidFill>
                  <a:srgbClr val="000000"/>
                </a:solidFill>
              </a:rPr>
            </a:br>
            <a:r>
              <a:rPr lang="en-US" altLang="ko-KR" sz="1000" b="1" kern="0" noProof="0" dirty="0" smtClean="0">
                <a:solidFill>
                  <a:srgbClr val="000000"/>
                </a:solidFill>
              </a:rPr>
              <a:t>Cloud</a:t>
            </a:r>
            <a:endParaRPr kumimoji="0" lang="en-US" altLang="ko-KR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5BCF4A18-5710-C740-B54B-C2D38D3BCFB4}"/>
              </a:ext>
            </a:extLst>
          </p:cNvPr>
          <p:cNvSpPr>
            <a:spLocks/>
          </p:cNvSpPr>
          <p:nvPr/>
        </p:nvSpPr>
        <p:spPr>
          <a:xfrm>
            <a:off x="6584667" y="3463013"/>
            <a:ext cx="792089" cy="265600"/>
          </a:xfrm>
          <a:prstGeom prst="rect">
            <a:avLst/>
          </a:prstGeom>
          <a:solidFill>
            <a:schemeClr val="accent1">
              <a:lumMod val="40000"/>
              <a:lumOff val="60000"/>
              <a:alpha val="57000"/>
            </a:schemeClr>
          </a:solidFill>
          <a:ln w="19050" cap="sq">
            <a:solidFill>
              <a:sysClr val="windowText" lastClr="000000">
                <a:lumMod val="50000"/>
                <a:lumOff val="50000"/>
              </a:sysClr>
            </a:solidFill>
            <a:miter lim="800000"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="1" kern="0" smtClean="0">
                <a:solidFill>
                  <a:srgbClr val="000000"/>
                </a:solidFill>
              </a:rPr>
              <a:t>가상화</a:t>
            </a:r>
            <a:endParaRPr kumimoji="0" lang="en-US" altLang="ko-KR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95" name="그림 94"/>
          <p:cNvPicPr>
            <a:picLocks noChangeAspect="1"/>
          </p:cNvPicPr>
          <p:nvPr/>
        </p:nvPicPr>
        <p:blipFill rotWithShape="1">
          <a:blip r:embed="rId5"/>
          <a:srcRect t="1" r="90011" b="2124"/>
          <a:stretch/>
        </p:blipFill>
        <p:spPr>
          <a:xfrm>
            <a:off x="8412330" y="3566662"/>
            <a:ext cx="265452" cy="326293"/>
          </a:xfrm>
          <a:prstGeom prst="rect">
            <a:avLst/>
          </a:prstGeom>
        </p:spPr>
      </p:pic>
      <p:pic>
        <p:nvPicPr>
          <p:cNvPr id="96" name="그림 95"/>
          <p:cNvPicPr>
            <a:picLocks noChangeAspect="1"/>
          </p:cNvPicPr>
          <p:nvPr/>
        </p:nvPicPr>
        <p:blipFill rotWithShape="1">
          <a:blip r:embed="rId6"/>
          <a:srcRect l="22700" t="33200" r="18500" b="29001"/>
          <a:stretch/>
        </p:blipFill>
        <p:spPr>
          <a:xfrm>
            <a:off x="8677782" y="3578906"/>
            <a:ext cx="499751" cy="321268"/>
          </a:xfrm>
          <a:prstGeom prst="rect">
            <a:avLst/>
          </a:prstGeom>
        </p:spPr>
      </p:pic>
      <p:pic>
        <p:nvPicPr>
          <p:cNvPr id="97" name="Picture 4" descr="\\Client\C$\Users\chambab\Downloads\SKhy\Server-12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600" y="3493124"/>
            <a:ext cx="336475" cy="2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\\Client\C$\Users\chambab\Downloads\SKhy\Server-12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90" y="3493124"/>
            <a:ext cx="336475" cy="2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직사각형 98"/>
          <p:cNvSpPr/>
          <p:nvPr/>
        </p:nvSpPr>
        <p:spPr>
          <a:xfrm>
            <a:off x="8169865" y="3907855"/>
            <a:ext cx="11599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>
              <a:defRPr/>
            </a:pPr>
            <a:r>
              <a:rPr lang="en-US" altLang="ko-KR" sz="1000" b="1" kern="0" dirty="0" smtClean="0">
                <a:solidFill>
                  <a:srgbClr val="000000"/>
                </a:solidFill>
              </a:rPr>
              <a:t>Public Cloud</a:t>
            </a:r>
            <a:endParaRPr lang="en-US" altLang="ko-KR" sz="1000" b="1" kern="0" dirty="0">
              <a:solidFill>
                <a:srgbClr val="000000"/>
              </a:solidFill>
            </a:endParaRPr>
          </a:p>
        </p:txBody>
      </p:sp>
      <p:graphicFrame>
        <p:nvGraphicFramePr>
          <p:cNvPr id="100" name="표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629791"/>
              </p:ext>
            </p:extLst>
          </p:nvPr>
        </p:nvGraphicFramePr>
        <p:xfrm>
          <a:off x="5384985" y="4397656"/>
          <a:ext cx="3960001" cy="1224000"/>
        </p:xfrm>
        <a:graphic>
          <a:graphicData uri="http://schemas.openxmlformats.org/drawingml/2006/table">
            <a:tbl>
              <a:tblPr firstRow="1" bandRow="1"/>
              <a:tblGrid>
                <a:gridCol w="1080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00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1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AS-IS (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Physical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TO-BE (Isolation)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5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0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유연성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Single</a:t>
                      </a:r>
                      <a:r>
                        <a:rPr lang="en-US" altLang="ko-KR" sz="11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/Silo</a:t>
                      </a:r>
                      <a:endParaRPr lang="ko-KR" altLang="en-US"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rgbClr val="EA053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Multiple Arch.</a:t>
                      </a:r>
                      <a:endParaRPr lang="ko-KR" altLang="en-US" sz="1100" b="1" dirty="0">
                        <a:solidFill>
                          <a:srgbClr val="EA053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 유형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단일 서비스</a:t>
                      </a:r>
                      <a:endParaRPr lang="ko-KR" altLang="en-US"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solidFill>
                            <a:srgbClr val="EA053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MSA (Isolation)</a:t>
                      </a:r>
                      <a:endParaRPr lang="ko-KR" altLang="en-US" sz="1100" b="1" dirty="0" smtClean="0">
                        <a:solidFill>
                          <a:srgbClr val="EA053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신속성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1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장기적</a:t>
                      </a:r>
                      <a:endParaRPr lang="ko-KR" altLang="en-US"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rgbClr val="EA053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 단위</a:t>
                      </a:r>
                      <a:endParaRPr lang="ko-KR" altLang="en-US" sz="1100" b="1" dirty="0">
                        <a:solidFill>
                          <a:srgbClr val="EA053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" name="제목 1"/>
          <p:cNvSpPr txBox="1">
            <a:spLocks/>
          </p:cNvSpPr>
          <p:nvPr/>
        </p:nvSpPr>
        <p:spPr>
          <a:xfrm>
            <a:off x="-1" y="444382"/>
            <a:ext cx="9697454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Container Orchestration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755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200471" y="1808534"/>
            <a:ext cx="2730272" cy="1559924"/>
            <a:chOff x="62904" y="3500159"/>
            <a:chExt cx="2999697" cy="1713858"/>
          </a:xfrm>
        </p:grpSpPr>
        <p:grpSp>
          <p:nvGrpSpPr>
            <p:cNvPr id="3" name="그룹 2"/>
            <p:cNvGrpSpPr/>
            <p:nvPr/>
          </p:nvGrpSpPr>
          <p:grpSpPr>
            <a:xfrm>
              <a:off x="62904" y="3500159"/>
              <a:ext cx="2999697" cy="1713858"/>
              <a:chOff x="-124096" y="4360681"/>
              <a:chExt cx="4093200" cy="2338624"/>
            </a:xfrm>
          </p:grpSpPr>
          <p:pic>
            <p:nvPicPr>
              <p:cNvPr id="44" name="Picture 2" descr="C:\Users\Administrator\Desktop\carousel_bg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4096" y="4360681"/>
                <a:ext cx="4093200" cy="2338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직사각형 44"/>
              <p:cNvSpPr/>
              <p:nvPr/>
            </p:nvSpPr>
            <p:spPr>
              <a:xfrm>
                <a:off x="196057" y="4432789"/>
                <a:ext cx="3446440" cy="20818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88" name="그림 87">
              <a:extLst>
                <a:ext uri="{FF2B5EF4-FFF2-40B4-BE49-F238E27FC236}">
                  <a16:creationId xmlns:a16="http://schemas.microsoft.com/office/drawing/2014/main" id="{5688CEB0-8988-2240-A25B-FCCD4BCF3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10" y="3562742"/>
              <a:ext cx="2519937" cy="1510659"/>
            </a:xfrm>
            <a:prstGeom prst="rect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</p:pic>
      </p:grpSp>
      <p:grpSp>
        <p:nvGrpSpPr>
          <p:cNvPr id="5" name="그룹 4"/>
          <p:cNvGrpSpPr/>
          <p:nvPr/>
        </p:nvGrpSpPr>
        <p:grpSpPr>
          <a:xfrm>
            <a:off x="2936775" y="1808534"/>
            <a:ext cx="2730272" cy="1559924"/>
            <a:chOff x="2936776" y="3494852"/>
            <a:chExt cx="2999697" cy="1713858"/>
          </a:xfrm>
        </p:grpSpPr>
        <p:grpSp>
          <p:nvGrpSpPr>
            <p:cNvPr id="48" name="그룹 47"/>
            <p:cNvGrpSpPr/>
            <p:nvPr/>
          </p:nvGrpSpPr>
          <p:grpSpPr>
            <a:xfrm>
              <a:off x="2936776" y="3494852"/>
              <a:ext cx="2999697" cy="1713858"/>
              <a:chOff x="-124096" y="4360681"/>
              <a:chExt cx="4093200" cy="2338624"/>
            </a:xfrm>
          </p:grpSpPr>
          <p:pic>
            <p:nvPicPr>
              <p:cNvPr id="49" name="Picture 2" descr="C:\Users\Administrator\Desktop\carousel_bg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4096" y="4360681"/>
                <a:ext cx="4093200" cy="2338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직사각형 49"/>
              <p:cNvSpPr/>
              <p:nvPr/>
            </p:nvSpPr>
            <p:spPr>
              <a:xfrm>
                <a:off x="196057" y="4432789"/>
                <a:ext cx="3446440" cy="20818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92" name="Picture 9">
              <a:extLst>
                <a:ext uri="{FF2B5EF4-FFF2-40B4-BE49-F238E27FC236}">
                  <a16:creationId xmlns:a16="http://schemas.microsoft.com/office/drawing/2014/main" id="{FDA64310-696B-5D45-93D9-B1DFDD0312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399" y="3566320"/>
              <a:ext cx="2507701" cy="1488456"/>
            </a:xfrm>
            <a:prstGeom prst="rect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58" name="직사각형 57"/>
          <p:cNvSpPr/>
          <p:nvPr/>
        </p:nvSpPr>
        <p:spPr>
          <a:xfrm>
            <a:off x="395607" y="3608734"/>
            <a:ext cx="2340000" cy="360000"/>
          </a:xfrm>
          <a:prstGeom prst="rect">
            <a:avLst/>
          </a:prstGeom>
          <a:solidFill>
            <a:srgbClr val="0B192B"/>
          </a:solidFill>
          <a:ln>
            <a:noFill/>
          </a:ln>
          <a:effectLst>
            <a:outerShdw blurRad="127000" dist="165100" dir="8100000" algn="ctr" rotWithShape="0">
              <a:schemeClr val="tx1">
                <a:lumMod val="75000"/>
                <a:lumOff val="2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리소스 관리 및 모니터링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395607" y="3968734"/>
            <a:ext cx="2340000" cy="936144"/>
          </a:xfrm>
          <a:prstGeom prst="rect">
            <a:avLst/>
          </a:prstGeom>
          <a:solidFill>
            <a:srgbClr val="F3F1F3"/>
          </a:solidFill>
          <a:ln>
            <a:noFill/>
          </a:ln>
          <a:effectLst>
            <a:outerShdw blurRad="127000" dist="165100" dir="8100000" algn="tr" rotWithShape="0">
              <a:schemeClr val="tx1">
                <a:lumMod val="75000"/>
                <a:lumOff val="2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395607" y="3995913"/>
            <a:ext cx="2340000" cy="778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t" anchorCtr="0"/>
          <a:lstStyle/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Kubernetes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Resources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Platform Hardware Resources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Users, Team Resources</a:t>
            </a:r>
          </a:p>
        </p:txBody>
      </p:sp>
      <p:sp>
        <p:nvSpPr>
          <p:cNvPr id="61" name="직사각형 60"/>
          <p:cNvSpPr/>
          <p:nvPr/>
        </p:nvSpPr>
        <p:spPr>
          <a:xfrm>
            <a:off x="3131911" y="3608734"/>
            <a:ext cx="2340000" cy="360000"/>
          </a:xfrm>
          <a:prstGeom prst="rect">
            <a:avLst/>
          </a:prstGeom>
          <a:solidFill>
            <a:srgbClr val="0B192B"/>
          </a:solidFill>
          <a:ln>
            <a:noFill/>
          </a:ln>
          <a:effectLst>
            <a:outerShdw blurRad="127000" dist="165100" dir="8100000" algn="ctr" rotWithShape="0">
              <a:schemeClr val="tx1">
                <a:lumMod val="75000"/>
                <a:lumOff val="2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다양한 부가 기능 제공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3131911" y="3968734"/>
            <a:ext cx="2340000" cy="936144"/>
          </a:xfrm>
          <a:prstGeom prst="rect">
            <a:avLst/>
          </a:prstGeom>
          <a:solidFill>
            <a:srgbClr val="F3F1F3"/>
          </a:solidFill>
          <a:ln>
            <a:noFill/>
          </a:ln>
          <a:effectLst>
            <a:outerShdw blurRad="127000" dist="165100" dir="8100000" algn="tr" rotWithShape="0">
              <a:schemeClr val="tx1">
                <a:lumMod val="75000"/>
                <a:lumOff val="2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3131911" y="3995913"/>
            <a:ext cx="2340000" cy="86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t" anchorCtr="0"/>
          <a:lstStyle/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nb-NO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IAM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nb-NO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Private Image Registry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nb-NO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Catalog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nb-NO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Monitoring, Logging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395607" y="5300982"/>
            <a:ext cx="5076304" cy="540000"/>
          </a:xfrm>
          <a:prstGeom prst="rect">
            <a:avLst/>
          </a:prstGeom>
          <a:solidFill>
            <a:srgbClr val="EA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546507" y="5417099"/>
            <a:ext cx="255181" cy="307767"/>
            <a:chOff x="-585788" y="4316413"/>
            <a:chExt cx="731838" cy="882650"/>
          </a:xfrm>
          <a:solidFill>
            <a:schemeClr val="bg1"/>
          </a:solidFill>
        </p:grpSpPr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-320675" y="5035550"/>
              <a:ext cx="200025" cy="44450"/>
            </a:xfrm>
            <a:custGeom>
              <a:avLst/>
              <a:gdLst>
                <a:gd name="T0" fmla="*/ 83 w 756"/>
                <a:gd name="T1" fmla="*/ 0 h 165"/>
                <a:gd name="T2" fmla="*/ 674 w 756"/>
                <a:gd name="T3" fmla="*/ 0 h 165"/>
                <a:gd name="T4" fmla="*/ 695 w 756"/>
                <a:gd name="T5" fmla="*/ 3 h 165"/>
                <a:gd name="T6" fmla="*/ 716 w 756"/>
                <a:gd name="T7" fmla="*/ 11 h 165"/>
                <a:gd name="T8" fmla="*/ 732 w 756"/>
                <a:gd name="T9" fmla="*/ 24 h 165"/>
                <a:gd name="T10" fmla="*/ 745 w 756"/>
                <a:gd name="T11" fmla="*/ 41 h 165"/>
                <a:gd name="T12" fmla="*/ 753 w 756"/>
                <a:gd name="T13" fmla="*/ 61 h 165"/>
                <a:gd name="T14" fmla="*/ 756 w 756"/>
                <a:gd name="T15" fmla="*/ 82 h 165"/>
                <a:gd name="T16" fmla="*/ 753 w 756"/>
                <a:gd name="T17" fmla="*/ 105 h 165"/>
                <a:gd name="T18" fmla="*/ 745 w 756"/>
                <a:gd name="T19" fmla="*/ 125 h 165"/>
                <a:gd name="T20" fmla="*/ 732 w 756"/>
                <a:gd name="T21" fmla="*/ 141 h 165"/>
                <a:gd name="T22" fmla="*/ 716 w 756"/>
                <a:gd name="T23" fmla="*/ 154 h 165"/>
                <a:gd name="T24" fmla="*/ 695 w 756"/>
                <a:gd name="T25" fmla="*/ 162 h 165"/>
                <a:gd name="T26" fmla="*/ 674 w 756"/>
                <a:gd name="T27" fmla="*/ 165 h 165"/>
                <a:gd name="T28" fmla="*/ 83 w 756"/>
                <a:gd name="T29" fmla="*/ 165 h 165"/>
                <a:gd name="T30" fmla="*/ 61 w 756"/>
                <a:gd name="T31" fmla="*/ 162 h 165"/>
                <a:gd name="T32" fmla="*/ 41 w 756"/>
                <a:gd name="T33" fmla="*/ 154 h 165"/>
                <a:gd name="T34" fmla="*/ 24 w 756"/>
                <a:gd name="T35" fmla="*/ 141 h 165"/>
                <a:gd name="T36" fmla="*/ 12 w 756"/>
                <a:gd name="T37" fmla="*/ 125 h 165"/>
                <a:gd name="T38" fmla="*/ 3 w 756"/>
                <a:gd name="T39" fmla="*/ 105 h 165"/>
                <a:gd name="T40" fmla="*/ 0 w 756"/>
                <a:gd name="T41" fmla="*/ 82 h 165"/>
                <a:gd name="T42" fmla="*/ 3 w 756"/>
                <a:gd name="T43" fmla="*/ 61 h 165"/>
                <a:gd name="T44" fmla="*/ 12 w 756"/>
                <a:gd name="T45" fmla="*/ 41 h 165"/>
                <a:gd name="T46" fmla="*/ 24 w 756"/>
                <a:gd name="T47" fmla="*/ 24 h 165"/>
                <a:gd name="T48" fmla="*/ 41 w 756"/>
                <a:gd name="T49" fmla="*/ 11 h 165"/>
                <a:gd name="T50" fmla="*/ 61 w 756"/>
                <a:gd name="T51" fmla="*/ 3 h 165"/>
                <a:gd name="T52" fmla="*/ 83 w 756"/>
                <a:gd name="T5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6" h="165">
                  <a:moveTo>
                    <a:pt x="83" y="0"/>
                  </a:moveTo>
                  <a:lnTo>
                    <a:pt x="674" y="0"/>
                  </a:lnTo>
                  <a:lnTo>
                    <a:pt x="695" y="3"/>
                  </a:lnTo>
                  <a:lnTo>
                    <a:pt x="716" y="11"/>
                  </a:lnTo>
                  <a:lnTo>
                    <a:pt x="732" y="24"/>
                  </a:lnTo>
                  <a:lnTo>
                    <a:pt x="745" y="41"/>
                  </a:lnTo>
                  <a:lnTo>
                    <a:pt x="753" y="61"/>
                  </a:lnTo>
                  <a:lnTo>
                    <a:pt x="756" y="82"/>
                  </a:lnTo>
                  <a:lnTo>
                    <a:pt x="753" y="105"/>
                  </a:lnTo>
                  <a:lnTo>
                    <a:pt x="745" y="125"/>
                  </a:lnTo>
                  <a:lnTo>
                    <a:pt x="732" y="141"/>
                  </a:lnTo>
                  <a:lnTo>
                    <a:pt x="716" y="154"/>
                  </a:lnTo>
                  <a:lnTo>
                    <a:pt x="695" y="162"/>
                  </a:lnTo>
                  <a:lnTo>
                    <a:pt x="674" y="165"/>
                  </a:lnTo>
                  <a:lnTo>
                    <a:pt x="83" y="165"/>
                  </a:lnTo>
                  <a:lnTo>
                    <a:pt x="61" y="162"/>
                  </a:lnTo>
                  <a:lnTo>
                    <a:pt x="41" y="154"/>
                  </a:lnTo>
                  <a:lnTo>
                    <a:pt x="24" y="141"/>
                  </a:lnTo>
                  <a:lnTo>
                    <a:pt x="12" y="125"/>
                  </a:lnTo>
                  <a:lnTo>
                    <a:pt x="3" y="105"/>
                  </a:lnTo>
                  <a:lnTo>
                    <a:pt x="0" y="82"/>
                  </a:lnTo>
                  <a:lnTo>
                    <a:pt x="3" y="61"/>
                  </a:lnTo>
                  <a:lnTo>
                    <a:pt x="12" y="41"/>
                  </a:lnTo>
                  <a:lnTo>
                    <a:pt x="24" y="24"/>
                  </a:lnTo>
                  <a:lnTo>
                    <a:pt x="41" y="11"/>
                  </a:lnTo>
                  <a:lnTo>
                    <a:pt x="61" y="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-307975" y="5113338"/>
              <a:ext cx="176213" cy="85725"/>
            </a:xfrm>
            <a:custGeom>
              <a:avLst/>
              <a:gdLst>
                <a:gd name="T0" fmla="*/ 0 w 670"/>
                <a:gd name="T1" fmla="*/ 0 h 325"/>
                <a:gd name="T2" fmla="*/ 670 w 670"/>
                <a:gd name="T3" fmla="*/ 0 h 325"/>
                <a:gd name="T4" fmla="*/ 666 w 670"/>
                <a:gd name="T5" fmla="*/ 34 h 325"/>
                <a:gd name="T6" fmla="*/ 658 w 670"/>
                <a:gd name="T7" fmla="*/ 66 h 325"/>
                <a:gd name="T8" fmla="*/ 645 w 670"/>
                <a:gd name="T9" fmla="*/ 95 h 325"/>
                <a:gd name="T10" fmla="*/ 627 w 670"/>
                <a:gd name="T11" fmla="*/ 121 h 325"/>
                <a:gd name="T12" fmla="*/ 606 w 670"/>
                <a:gd name="T13" fmla="*/ 144 h 325"/>
                <a:gd name="T14" fmla="*/ 580 w 670"/>
                <a:gd name="T15" fmla="*/ 164 h 325"/>
                <a:gd name="T16" fmla="*/ 552 w 670"/>
                <a:gd name="T17" fmla="*/ 178 h 325"/>
                <a:gd name="T18" fmla="*/ 520 w 670"/>
                <a:gd name="T19" fmla="*/ 188 h 325"/>
                <a:gd name="T20" fmla="*/ 488 w 670"/>
                <a:gd name="T21" fmla="*/ 193 h 325"/>
                <a:gd name="T22" fmla="*/ 481 w 670"/>
                <a:gd name="T23" fmla="*/ 220 h 325"/>
                <a:gd name="T24" fmla="*/ 470 w 670"/>
                <a:gd name="T25" fmla="*/ 245 h 325"/>
                <a:gd name="T26" fmla="*/ 455 w 670"/>
                <a:gd name="T27" fmla="*/ 267 h 325"/>
                <a:gd name="T28" fmla="*/ 436 w 670"/>
                <a:gd name="T29" fmla="*/ 286 h 325"/>
                <a:gd name="T30" fmla="*/ 415 w 670"/>
                <a:gd name="T31" fmla="*/ 303 h 325"/>
                <a:gd name="T32" fmla="*/ 391 w 670"/>
                <a:gd name="T33" fmla="*/ 315 h 325"/>
                <a:gd name="T34" fmla="*/ 363 w 670"/>
                <a:gd name="T35" fmla="*/ 322 h 325"/>
                <a:gd name="T36" fmla="*/ 336 w 670"/>
                <a:gd name="T37" fmla="*/ 325 h 325"/>
                <a:gd name="T38" fmla="*/ 308 w 670"/>
                <a:gd name="T39" fmla="*/ 322 h 325"/>
                <a:gd name="T40" fmla="*/ 280 w 670"/>
                <a:gd name="T41" fmla="*/ 315 h 325"/>
                <a:gd name="T42" fmla="*/ 256 w 670"/>
                <a:gd name="T43" fmla="*/ 303 h 325"/>
                <a:gd name="T44" fmla="*/ 235 w 670"/>
                <a:gd name="T45" fmla="*/ 286 h 325"/>
                <a:gd name="T46" fmla="*/ 216 w 670"/>
                <a:gd name="T47" fmla="*/ 267 h 325"/>
                <a:gd name="T48" fmla="*/ 201 w 670"/>
                <a:gd name="T49" fmla="*/ 245 h 325"/>
                <a:gd name="T50" fmla="*/ 190 w 670"/>
                <a:gd name="T51" fmla="*/ 220 h 325"/>
                <a:gd name="T52" fmla="*/ 183 w 670"/>
                <a:gd name="T53" fmla="*/ 193 h 325"/>
                <a:gd name="T54" fmla="*/ 150 w 670"/>
                <a:gd name="T55" fmla="*/ 188 h 325"/>
                <a:gd name="T56" fmla="*/ 119 w 670"/>
                <a:gd name="T57" fmla="*/ 178 h 325"/>
                <a:gd name="T58" fmla="*/ 91 w 670"/>
                <a:gd name="T59" fmla="*/ 164 h 325"/>
                <a:gd name="T60" fmla="*/ 65 w 670"/>
                <a:gd name="T61" fmla="*/ 144 h 325"/>
                <a:gd name="T62" fmla="*/ 44 w 670"/>
                <a:gd name="T63" fmla="*/ 121 h 325"/>
                <a:gd name="T64" fmla="*/ 26 w 670"/>
                <a:gd name="T65" fmla="*/ 95 h 325"/>
                <a:gd name="T66" fmla="*/ 13 w 670"/>
                <a:gd name="T67" fmla="*/ 66 h 325"/>
                <a:gd name="T68" fmla="*/ 3 w 670"/>
                <a:gd name="T69" fmla="*/ 34 h 325"/>
                <a:gd name="T70" fmla="*/ 0 w 670"/>
                <a:gd name="T7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0" h="325">
                  <a:moveTo>
                    <a:pt x="0" y="0"/>
                  </a:moveTo>
                  <a:lnTo>
                    <a:pt x="670" y="0"/>
                  </a:lnTo>
                  <a:lnTo>
                    <a:pt x="666" y="34"/>
                  </a:lnTo>
                  <a:lnTo>
                    <a:pt x="658" y="66"/>
                  </a:lnTo>
                  <a:lnTo>
                    <a:pt x="645" y="95"/>
                  </a:lnTo>
                  <a:lnTo>
                    <a:pt x="627" y="121"/>
                  </a:lnTo>
                  <a:lnTo>
                    <a:pt x="606" y="144"/>
                  </a:lnTo>
                  <a:lnTo>
                    <a:pt x="580" y="164"/>
                  </a:lnTo>
                  <a:lnTo>
                    <a:pt x="552" y="178"/>
                  </a:lnTo>
                  <a:lnTo>
                    <a:pt x="520" y="188"/>
                  </a:lnTo>
                  <a:lnTo>
                    <a:pt x="488" y="193"/>
                  </a:lnTo>
                  <a:lnTo>
                    <a:pt x="481" y="220"/>
                  </a:lnTo>
                  <a:lnTo>
                    <a:pt x="470" y="245"/>
                  </a:lnTo>
                  <a:lnTo>
                    <a:pt x="455" y="267"/>
                  </a:lnTo>
                  <a:lnTo>
                    <a:pt x="436" y="286"/>
                  </a:lnTo>
                  <a:lnTo>
                    <a:pt x="415" y="303"/>
                  </a:lnTo>
                  <a:lnTo>
                    <a:pt x="391" y="315"/>
                  </a:lnTo>
                  <a:lnTo>
                    <a:pt x="363" y="322"/>
                  </a:lnTo>
                  <a:lnTo>
                    <a:pt x="336" y="325"/>
                  </a:lnTo>
                  <a:lnTo>
                    <a:pt x="308" y="322"/>
                  </a:lnTo>
                  <a:lnTo>
                    <a:pt x="280" y="315"/>
                  </a:lnTo>
                  <a:lnTo>
                    <a:pt x="256" y="303"/>
                  </a:lnTo>
                  <a:lnTo>
                    <a:pt x="235" y="286"/>
                  </a:lnTo>
                  <a:lnTo>
                    <a:pt x="216" y="267"/>
                  </a:lnTo>
                  <a:lnTo>
                    <a:pt x="201" y="245"/>
                  </a:lnTo>
                  <a:lnTo>
                    <a:pt x="190" y="220"/>
                  </a:lnTo>
                  <a:lnTo>
                    <a:pt x="183" y="193"/>
                  </a:lnTo>
                  <a:lnTo>
                    <a:pt x="150" y="188"/>
                  </a:lnTo>
                  <a:lnTo>
                    <a:pt x="119" y="178"/>
                  </a:lnTo>
                  <a:lnTo>
                    <a:pt x="91" y="164"/>
                  </a:lnTo>
                  <a:lnTo>
                    <a:pt x="65" y="144"/>
                  </a:lnTo>
                  <a:lnTo>
                    <a:pt x="44" y="121"/>
                  </a:lnTo>
                  <a:lnTo>
                    <a:pt x="26" y="95"/>
                  </a:lnTo>
                  <a:lnTo>
                    <a:pt x="13" y="66"/>
                  </a:lnTo>
                  <a:lnTo>
                    <a:pt x="3" y="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-249238" y="4316413"/>
              <a:ext cx="58738" cy="127000"/>
            </a:xfrm>
            <a:custGeom>
              <a:avLst/>
              <a:gdLst>
                <a:gd name="T0" fmla="*/ 111 w 220"/>
                <a:gd name="T1" fmla="*/ 0 h 479"/>
                <a:gd name="T2" fmla="*/ 136 w 220"/>
                <a:gd name="T3" fmla="*/ 3 h 479"/>
                <a:gd name="T4" fmla="*/ 159 w 220"/>
                <a:gd name="T5" fmla="*/ 11 h 479"/>
                <a:gd name="T6" fmla="*/ 180 w 220"/>
                <a:gd name="T7" fmla="*/ 24 h 479"/>
                <a:gd name="T8" fmla="*/ 197 w 220"/>
                <a:gd name="T9" fmla="*/ 42 h 479"/>
                <a:gd name="T10" fmla="*/ 209 w 220"/>
                <a:gd name="T11" fmla="*/ 62 h 479"/>
                <a:gd name="T12" fmla="*/ 218 w 220"/>
                <a:gd name="T13" fmla="*/ 85 h 479"/>
                <a:gd name="T14" fmla="*/ 220 w 220"/>
                <a:gd name="T15" fmla="*/ 111 h 479"/>
                <a:gd name="T16" fmla="*/ 220 w 220"/>
                <a:gd name="T17" fmla="*/ 368 h 479"/>
                <a:gd name="T18" fmla="*/ 218 w 220"/>
                <a:gd name="T19" fmla="*/ 394 h 479"/>
                <a:gd name="T20" fmla="*/ 209 w 220"/>
                <a:gd name="T21" fmla="*/ 416 h 479"/>
                <a:gd name="T22" fmla="*/ 197 w 220"/>
                <a:gd name="T23" fmla="*/ 437 h 479"/>
                <a:gd name="T24" fmla="*/ 180 w 220"/>
                <a:gd name="T25" fmla="*/ 455 h 479"/>
                <a:gd name="T26" fmla="*/ 159 w 220"/>
                <a:gd name="T27" fmla="*/ 467 h 479"/>
                <a:gd name="T28" fmla="*/ 136 w 220"/>
                <a:gd name="T29" fmla="*/ 476 h 479"/>
                <a:gd name="T30" fmla="*/ 111 w 220"/>
                <a:gd name="T31" fmla="*/ 479 h 479"/>
                <a:gd name="T32" fmla="*/ 86 w 220"/>
                <a:gd name="T33" fmla="*/ 476 h 479"/>
                <a:gd name="T34" fmla="*/ 62 w 220"/>
                <a:gd name="T35" fmla="*/ 467 h 479"/>
                <a:gd name="T36" fmla="*/ 41 w 220"/>
                <a:gd name="T37" fmla="*/ 455 h 479"/>
                <a:gd name="T38" fmla="*/ 25 w 220"/>
                <a:gd name="T39" fmla="*/ 437 h 479"/>
                <a:gd name="T40" fmla="*/ 12 w 220"/>
                <a:gd name="T41" fmla="*/ 416 h 479"/>
                <a:gd name="T42" fmla="*/ 2 w 220"/>
                <a:gd name="T43" fmla="*/ 394 h 479"/>
                <a:gd name="T44" fmla="*/ 0 w 220"/>
                <a:gd name="T45" fmla="*/ 368 h 479"/>
                <a:gd name="T46" fmla="*/ 0 w 220"/>
                <a:gd name="T47" fmla="*/ 111 h 479"/>
                <a:gd name="T48" fmla="*/ 2 w 220"/>
                <a:gd name="T49" fmla="*/ 85 h 479"/>
                <a:gd name="T50" fmla="*/ 12 w 220"/>
                <a:gd name="T51" fmla="*/ 62 h 479"/>
                <a:gd name="T52" fmla="*/ 25 w 220"/>
                <a:gd name="T53" fmla="*/ 42 h 479"/>
                <a:gd name="T54" fmla="*/ 41 w 220"/>
                <a:gd name="T55" fmla="*/ 24 h 479"/>
                <a:gd name="T56" fmla="*/ 62 w 220"/>
                <a:gd name="T57" fmla="*/ 11 h 479"/>
                <a:gd name="T58" fmla="*/ 86 w 220"/>
                <a:gd name="T59" fmla="*/ 3 h 479"/>
                <a:gd name="T60" fmla="*/ 111 w 220"/>
                <a:gd name="T6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479">
                  <a:moveTo>
                    <a:pt x="111" y="0"/>
                  </a:moveTo>
                  <a:lnTo>
                    <a:pt x="136" y="3"/>
                  </a:lnTo>
                  <a:lnTo>
                    <a:pt x="159" y="11"/>
                  </a:lnTo>
                  <a:lnTo>
                    <a:pt x="180" y="24"/>
                  </a:lnTo>
                  <a:lnTo>
                    <a:pt x="197" y="42"/>
                  </a:lnTo>
                  <a:lnTo>
                    <a:pt x="209" y="62"/>
                  </a:lnTo>
                  <a:lnTo>
                    <a:pt x="218" y="85"/>
                  </a:lnTo>
                  <a:lnTo>
                    <a:pt x="220" y="111"/>
                  </a:lnTo>
                  <a:lnTo>
                    <a:pt x="220" y="368"/>
                  </a:lnTo>
                  <a:lnTo>
                    <a:pt x="218" y="394"/>
                  </a:lnTo>
                  <a:lnTo>
                    <a:pt x="209" y="416"/>
                  </a:lnTo>
                  <a:lnTo>
                    <a:pt x="197" y="437"/>
                  </a:lnTo>
                  <a:lnTo>
                    <a:pt x="180" y="455"/>
                  </a:lnTo>
                  <a:lnTo>
                    <a:pt x="159" y="467"/>
                  </a:lnTo>
                  <a:lnTo>
                    <a:pt x="136" y="476"/>
                  </a:lnTo>
                  <a:lnTo>
                    <a:pt x="111" y="479"/>
                  </a:lnTo>
                  <a:lnTo>
                    <a:pt x="86" y="476"/>
                  </a:lnTo>
                  <a:lnTo>
                    <a:pt x="62" y="467"/>
                  </a:lnTo>
                  <a:lnTo>
                    <a:pt x="41" y="455"/>
                  </a:lnTo>
                  <a:lnTo>
                    <a:pt x="25" y="437"/>
                  </a:lnTo>
                  <a:lnTo>
                    <a:pt x="12" y="416"/>
                  </a:lnTo>
                  <a:lnTo>
                    <a:pt x="2" y="394"/>
                  </a:lnTo>
                  <a:lnTo>
                    <a:pt x="0" y="368"/>
                  </a:lnTo>
                  <a:lnTo>
                    <a:pt x="0" y="111"/>
                  </a:lnTo>
                  <a:lnTo>
                    <a:pt x="2" y="85"/>
                  </a:lnTo>
                  <a:lnTo>
                    <a:pt x="12" y="62"/>
                  </a:lnTo>
                  <a:lnTo>
                    <a:pt x="25" y="42"/>
                  </a:lnTo>
                  <a:lnTo>
                    <a:pt x="41" y="24"/>
                  </a:lnTo>
                  <a:lnTo>
                    <a:pt x="62" y="11"/>
                  </a:lnTo>
                  <a:lnTo>
                    <a:pt x="86" y="3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-457200" y="4384675"/>
              <a:ext cx="98425" cy="112713"/>
            </a:xfrm>
            <a:custGeom>
              <a:avLst/>
              <a:gdLst>
                <a:gd name="T0" fmla="*/ 106 w 372"/>
                <a:gd name="T1" fmla="*/ 0 h 429"/>
                <a:gd name="T2" fmla="*/ 127 w 372"/>
                <a:gd name="T3" fmla="*/ 2 h 429"/>
                <a:gd name="T4" fmla="*/ 148 w 372"/>
                <a:gd name="T5" fmla="*/ 7 h 429"/>
                <a:gd name="T6" fmla="*/ 167 w 372"/>
                <a:gd name="T7" fmla="*/ 16 h 429"/>
                <a:gd name="T8" fmla="*/ 184 w 372"/>
                <a:gd name="T9" fmla="*/ 29 h 429"/>
                <a:gd name="T10" fmla="*/ 199 w 372"/>
                <a:gd name="T11" fmla="*/ 45 h 429"/>
                <a:gd name="T12" fmla="*/ 350 w 372"/>
                <a:gd name="T13" fmla="*/ 253 h 429"/>
                <a:gd name="T14" fmla="*/ 362 w 372"/>
                <a:gd name="T15" fmla="*/ 273 h 429"/>
                <a:gd name="T16" fmla="*/ 369 w 372"/>
                <a:gd name="T17" fmla="*/ 294 h 429"/>
                <a:gd name="T18" fmla="*/ 372 w 372"/>
                <a:gd name="T19" fmla="*/ 314 h 429"/>
                <a:gd name="T20" fmla="*/ 371 w 372"/>
                <a:gd name="T21" fmla="*/ 336 h 429"/>
                <a:gd name="T22" fmla="*/ 365 w 372"/>
                <a:gd name="T23" fmla="*/ 357 h 429"/>
                <a:gd name="T24" fmla="*/ 356 w 372"/>
                <a:gd name="T25" fmla="*/ 376 h 429"/>
                <a:gd name="T26" fmla="*/ 342 w 372"/>
                <a:gd name="T27" fmla="*/ 393 h 429"/>
                <a:gd name="T28" fmla="*/ 326 w 372"/>
                <a:gd name="T29" fmla="*/ 408 h 429"/>
                <a:gd name="T30" fmla="*/ 306 w 372"/>
                <a:gd name="T31" fmla="*/ 420 h 429"/>
                <a:gd name="T32" fmla="*/ 284 w 372"/>
                <a:gd name="T33" fmla="*/ 427 h 429"/>
                <a:gd name="T34" fmla="*/ 261 w 372"/>
                <a:gd name="T35" fmla="*/ 429 h 429"/>
                <a:gd name="T36" fmla="*/ 241 w 372"/>
                <a:gd name="T37" fmla="*/ 427 h 429"/>
                <a:gd name="T38" fmla="*/ 222 w 372"/>
                <a:gd name="T39" fmla="*/ 422 h 429"/>
                <a:gd name="T40" fmla="*/ 202 w 372"/>
                <a:gd name="T41" fmla="*/ 413 h 429"/>
                <a:gd name="T42" fmla="*/ 186 w 372"/>
                <a:gd name="T43" fmla="*/ 400 h 429"/>
                <a:gd name="T44" fmla="*/ 172 w 372"/>
                <a:gd name="T45" fmla="*/ 383 h 429"/>
                <a:gd name="T46" fmla="*/ 21 w 372"/>
                <a:gd name="T47" fmla="*/ 175 h 429"/>
                <a:gd name="T48" fmla="*/ 10 w 372"/>
                <a:gd name="T49" fmla="*/ 156 h 429"/>
                <a:gd name="T50" fmla="*/ 3 w 372"/>
                <a:gd name="T51" fmla="*/ 136 h 429"/>
                <a:gd name="T52" fmla="*/ 0 w 372"/>
                <a:gd name="T53" fmla="*/ 114 h 429"/>
                <a:gd name="T54" fmla="*/ 1 w 372"/>
                <a:gd name="T55" fmla="*/ 93 h 429"/>
                <a:gd name="T56" fmla="*/ 7 w 372"/>
                <a:gd name="T57" fmla="*/ 73 h 429"/>
                <a:gd name="T58" fmla="*/ 16 w 372"/>
                <a:gd name="T59" fmla="*/ 54 h 429"/>
                <a:gd name="T60" fmla="*/ 29 w 372"/>
                <a:gd name="T61" fmla="*/ 36 h 429"/>
                <a:gd name="T62" fmla="*/ 45 w 372"/>
                <a:gd name="T63" fmla="*/ 21 h 429"/>
                <a:gd name="T64" fmla="*/ 65 w 372"/>
                <a:gd name="T65" fmla="*/ 10 h 429"/>
                <a:gd name="T66" fmla="*/ 85 w 372"/>
                <a:gd name="T67" fmla="*/ 3 h 429"/>
                <a:gd name="T68" fmla="*/ 106 w 372"/>
                <a:gd name="T6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2" h="429">
                  <a:moveTo>
                    <a:pt x="106" y="0"/>
                  </a:moveTo>
                  <a:lnTo>
                    <a:pt x="127" y="2"/>
                  </a:lnTo>
                  <a:lnTo>
                    <a:pt x="148" y="7"/>
                  </a:lnTo>
                  <a:lnTo>
                    <a:pt x="167" y="16"/>
                  </a:lnTo>
                  <a:lnTo>
                    <a:pt x="184" y="29"/>
                  </a:lnTo>
                  <a:lnTo>
                    <a:pt x="199" y="45"/>
                  </a:lnTo>
                  <a:lnTo>
                    <a:pt x="350" y="253"/>
                  </a:lnTo>
                  <a:lnTo>
                    <a:pt x="362" y="273"/>
                  </a:lnTo>
                  <a:lnTo>
                    <a:pt x="369" y="294"/>
                  </a:lnTo>
                  <a:lnTo>
                    <a:pt x="372" y="314"/>
                  </a:lnTo>
                  <a:lnTo>
                    <a:pt x="371" y="336"/>
                  </a:lnTo>
                  <a:lnTo>
                    <a:pt x="365" y="357"/>
                  </a:lnTo>
                  <a:lnTo>
                    <a:pt x="356" y="376"/>
                  </a:lnTo>
                  <a:lnTo>
                    <a:pt x="342" y="393"/>
                  </a:lnTo>
                  <a:lnTo>
                    <a:pt x="326" y="408"/>
                  </a:lnTo>
                  <a:lnTo>
                    <a:pt x="306" y="420"/>
                  </a:lnTo>
                  <a:lnTo>
                    <a:pt x="284" y="427"/>
                  </a:lnTo>
                  <a:lnTo>
                    <a:pt x="261" y="429"/>
                  </a:lnTo>
                  <a:lnTo>
                    <a:pt x="241" y="427"/>
                  </a:lnTo>
                  <a:lnTo>
                    <a:pt x="222" y="422"/>
                  </a:lnTo>
                  <a:lnTo>
                    <a:pt x="202" y="413"/>
                  </a:lnTo>
                  <a:lnTo>
                    <a:pt x="186" y="400"/>
                  </a:lnTo>
                  <a:lnTo>
                    <a:pt x="172" y="383"/>
                  </a:lnTo>
                  <a:lnTo>
                    <a:pt x="21" y="175"/>
                  </a:lnTo>
                  <a:lnTo>
                    <a:pt x="10" y="156"/>
                  </a:lnTo>
                  <a:lnTo>
                    <a:pt x="3" y="136"/>
                  </a:lnTo>
                  <a:lnTo>
                    <a:pt x="0" y="114"/>
                  </a:lnTo>
                  <a:lnTo>
                    <a:pt x="1" y="93"/>
                  </a:lnTo>
                  <a:lnTo>
                    <a:pt x="7" y="73"/>
                  </a:lnTo>
                  <a:lnTo>
                    <a:pt x="16" y="54"/>
                  </a:lnTo>
                  <a:lnTo>
                    <a:pt x="29" y="36"/>
                  </a:lnTo>
                  <a:lnTo>
                    <a:pt x="45" y="21"/>
                  </a:lnTo>
                  <a:lnTo>
                    <a:pt x="65" y="10"/>
                  </a:lnTo>
                  <a:lnTo>
                    <a:pt x="85" y="3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-80962" y="4902200"/>
              <a:ext cx="98425" cy="114300"/>
            </a:xfrm>
            <a:custGeom>
              <a:avLst/>
              <a:gdLst>
                <a:gd name="T0" fmla="*/ 107 w 372"/>
                <a:gd name="T1" fmla="*/ 0 h 429"/>
                <a:gd name="T2" fmla="*/ 128 w 372"/>
                <a:gd name="T3" fmla="*/ 1 h 429"/>
                <a:gd name="T4" fmla="*/ 148 w 372"/>
                <a:gd name="T5" fmla="*/ 7 h 429"/>
                <a:gd name="T6" fmla="*/ 167 w 372"/>
                <a:gd name="T7" fmla="*/ 16 h 429"/>
                <a:gd name="T8" fmla="*/ 186 w 372"/>
                <a:gd name="T9" fmla="*/ 29 h 429"/>
                <a:gd name="T10" fmla="*/ 200 w 372"/>
                <a:gd name="T11" fmla="*/ 46 h 429"/>
                <a:gd name="T12" fmla="*/ 351 w 372"/>
                <a:gd name="T13" fmla="*/ 253 h 429"/>
                <a:gd name="T14" fmla="*/ 362 w 372"/>
                <a:gd name="T15" fmla="*/ 273 h 429"/>
                <a:gd name="T16" fmla="*/ 369 w 372"/>
                <a:gd name="T17" fmla="*/ 293 h 429"/>
                <a:gd name="T18" fmla="*/ 372 w 372"/>
                <a:gd name="T19" fmla="*/ 314 h 429"/>
                <a:gd name="T20" fmla="*/ 371 w 372"/>
                <a:gd name="T21" fmla="*/ 336 h 429"/>
                <a:gd name="T22" fmla="*/ 365 w 372"/>
                <a:gd name="T23" fmla="*/ 356 h 429"/>
                <a:gd name="T24" fmla="*/ 356 w 372"/>
                <a:gd name="T25" fmla="*/ 375 h 429"/>
                <a:gd name="T26" fmla="*/ 344 w 372"/>
                <a:gd name="T27" fmla="*/ 393 h 429"/>
                <a:gd name="T28" fmla="*/ 327 w 372"/>
                <a:gd name="T29" fmla="*/ 408 h 429"/>
                <a:gd name="T30" fmla="*/ 306 w 372"/>
                <a:gd name="T31" fmla="*/ 420 h 429"/>
                <a:gd name="T32" fmla="*/ 284 w 372"/>
                <a:gd name="T33" fmla="*/ 427 h 429"/>
                <a:gd name="T34" fmla="*/ 262 w 372"/>
                <a:gd name="T35" fmla="*/ 429 h 429"/>
                <a:gd name="T36" fmla="*/ 241 w 372"/>
                <a:gd name="T37" fmla="*/ 427 h 429"/>
                <a:gd name="T38" fmla="*/ 222 w 372"/>
                <a:gd name="T39" fmla="*/ 422 h 429"/>
                <a:gd name="T40" fmla="*/ 204 w 372"/>
                <a:gd name="T41" fmla="*/ 413 h 429"/>
                <a:gd name="T42" fmla="*/ 187 w 372"/>
                <a:gd name="T43" fmla="*/ 400 h 429"/>
                <a:gd name="T44" fmla="*/ 173 w 372"/>
                <a:gd name="T45" fmla="*/ 383 h 429"/>
                <a:gd name="T46" fmla="*/ 21 w 372"/>
                <a:gd name="T47" fmla="*/ 175 h 429"/>
                <a:gd name="T48" fmla="*/ 10 w 372"/>
                <a:gd name="T49" fmla="*/ 156 h 429"/>
                <a:gd name="T50" fmla="*/ 3 w 372"/>
                <a:gd name="T51" fmla="*/ 136 h 429"/>
                <a:gd name="T52" fmla="*/ 0 w 372"/>
                <a:gd name="T53" fmla="*/ 114 h 429"/>
                <a:gd name="T54" fmla="*/ 2 w 372"/>
                <a:gd name="T55" fmla="*/ 93 h 429"/>
                <a:gd name="T56" fmla="*/ 7 w 372"/>
                <a:gd name="T57" fmla="*/ 73 h 429"/>
                <a:gd name="T58" fmla="*/ 16 w 372"/>
                <a:gd name="T59" fmla="*/ 54 h 429"/>
                <a:gd name="T60" fmla="*/ 30 w 372"/>
                <a:gd name="T61" fmla="*/ 36 h 429"/>
                <a:gd name="T62" fmla="*/ 46 w 372"/>
                <a:gd name="T63" fmla="*/ 21 h 429"/>
                <a:gd name="T64" fmla="*/ 65 w 372"/>
                <a:gd name="T65" fmla="*/ 10 h 429"/>
                <a:gd name="T66" fmla="*/ 85 w 372"/>
                <a:gd name="T67" fmla="*/ 3 h 429"/>
                <a:gd name="T68" fmla="*/ 107 w 372"/>
                <a:gd name="T6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2" h="429">
                  <a:moveTo>
                    <a:pt x="107" y="0"/>
                  </a:moveTo>
                  <a:lnTo>
                    <a:pt x="128" y="1"/>
                  </a:lnTo>
                  <a:lnTo>
                    <a:pt x="148" y="7"/>
                  </a:lnTo>
                  <a:lnTo>
                    <a:pt x="167" y="16"/>
                  </a:lnTo>
                  <a:lnTo>
                    <a:pt x="186" y="29"/>
                  </a:lnTo>
                  <a:lnTo>
                    <a:pt x="200" y="46"/>
                  </a:lnTo>
                  <a:lnTo>
                    <a:pt x="351" y="253"/>
                  </a:lnTo>
                  <a:lnTo>
                    <a:pt x="362" y="273"/>
                  </a:lnTo>
                  <a:lnTo>
                    <a:pt x="369" y="293"/>
                  </a:lnTo>
                  <a:lnTo>
                    <a:pt x="372" y="314"/>
                  </a:lnTo>
                  <a:lnTo>
                    <a:pt x="371" y="336"/>
                  </a:lnTo>
                  <a:lnTo>
                    <a:pt x="365" y="356"/>
                  </a:lnTo>
                  <a:lnTo>
                    <a:pt x="356" y="375"/>
                  </a:lnTo>
                  <a:lnTo>
                    <a:pt x="344" y="393"/>
                  </a:lnTo>
                  <a:lnTo>
                    <a:pt x="327" y="408"/>
                  </a:lnTo>
                  <a:lnTo>
                    <a:pt x="306" y="420"/>
                  </a:lnTo>
                  <a:lnTo>
                    <a:pt x="284" y="427"/>
                  </a:lnTo>
                  <a:lnTo>
                    <a:pt x="262" y="429"/>
                  </a:lnTo>
                  <a:lnTo>
                    <a:pt x="241" y="427"/>
                  </a:lnTo>
                  <a:lnTo>
                    <a:pt x="222" y="422"/>
                  </a:lnTo>
                  <a:lnTo>
                    <a:pt x="204" y="413"/>
                  </a:lnTo>
                  <a:lnTo>
                    <a:pt x="187" y="400"/>
                  </a:lnTo>
                  <a:lnTo>
                    <a:pt x="173" y="383"/>
                  </a:lnTo>
                  <a:lnTo>
                    <a:pt x="21" y="175"/>
                  </a:lnTo>
                  <a:lnTo>
                    <a:pt x="10" y="156"/>
                  </a:lnTo>
                  <a:lnTo>
                    <a:pt x="3" y="136"/>
                  </a:lnTo>
                  <a:lnTo>
                    <a:pt x="0" y="114"/>
                  </a:lnTo>
                  <a:lnTo>
                    <a:pt x="2" y="93"/>
                  </a:lnTo>
                  <a:lnTo>
                    <a:pt x="7" y="73"/>
                  </a:lnTo>
                  <a:lnTo>
                    <a:pt x="16" y="54"/>
                  </a:lnTo>
                  <a:lnTo>
                    <a:pt x="30" y="36"/>
                  </a:lnTo>
                  <a:lnTo>
                    <a:pt x="46" y="21"/>
                  </a:lnTo>
                  <a:lnTo>
                    <a:pt x="65" y="10"/>
                  </a:lnTo>
                  <a:lnTo>
                    <a:pt x="85" y="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-585788" y="4562475"/>
              <a:ext cx="122238" cy="79375"/>
            </a:xfrm>
            <a:custGeom>
              <a:avLst/>
              <a:gdLst>
                <a:gd name="T0" fmla="*/ 100 w 464"/>
                <a:gd name="T1" fmla="*/ 0 h 301"/>
                <a:gd name="T2" fmla="*/ 123 w 464"/>
                <a:gd name="T3" fmla="*/ 1 h 301"/>
                <a:gd name="T4" fmla="*/ 144 w 464"/>
                <a:gd name="T5" fmla="*/ 5 h 301"/>
                <a:gd name="T6" fmla="*/ 388 w 464"/>
                <a:gd name="T7" fmla="*/ 86 h 301"/>
                <a:gd name="T8" fmla="*/ 410 w 464"/>
                <a:gd name="T9" fmla="*/ 94 h 301"/>
                <a:gd name="T10" fmla="*/ 427 w 464"/>
                <a:gd name="T11" fmla="*/ 107 h 301"/>
                <a:gd name="T12" fmla="*/ 442 w 464"/>
                <a:gd name="T13" fmla="*/ 122 h 301"/>
                <a:gd name="T14" fmla="*/ 453 w 464"/>
                <a:gd name="T15" fmla="*/ 140 h 301"/>
                <a:gd name="T16" fmla="*/ 460 w 464"/>
                <a:gd name="T17" fmla="*/ 160 h 301"/>
                <a:gd name="T18" fmla="*/ 464 w 464"/>
                <a:gd name="T19" fmla="*/ 181 h 301"/>
                <a:gd name="T20" fmla="*/ 464 w 464"/>
                <a:gd name="T21" fmla="*/ 202 h 301"/>
                <a:gd name="T22" fmla="*/ 459 w 464"/>
                <a:gd name="T23" fmla="*/ 225 h 301"/>
                <a:gd name="T24" fmla="*/ 450 w 464"/>
                <a:gd name="T25" fmla="*/ 246 h 301"/>
                <a:gd name="T26" fmla="*/ 436 w 464"/>
                <a:gd name="T27" fmla="*/ 265 h 301"/>
                <a:gd name="T28" fmla="*/ 419 w 464"/>
                <a:gd name="T29" fmla="*/ 280 h 301"/>
                <a:gd name="T30" fmla="*/ 399 w 464"/>
                <a:gd name="T31" fmla="*/ 292 h 301"/>
                <a:gd name="T32" fmla="*/ 377 w 464"/>
                <a:gd name="T33" fmla="*/ 299 h 301"/>
                <a:gd name="T34" fmla="*/ 355 w 464"/>
                <a:gd name="T35" fmla="*/ 301 h 301"/>
                <a:gd name="T36" fmla="*/ 338 w 464"/>
                <a:gd name="T37" fmla="*/ 300 h 301"/>
                <a:gd name="T38" fmla="*/ 320 w 464"/>
                <a:gd name="T39" fmla="*/ 296 h 301"/>
                <a:gd name="T40" fmla="*/ 76 w 464"/>
                <a:gd name="T41" fmla="*/ 215 h 301"/>
                <a:gd name="T42" fmla="*/ 56 w 464"/>
                <a:gd name="T43" fmla="*/ 207 h 301"/>
                <a:gd name="T44" fmla="*/ 38 w 464"/>
                <a:gd name="T45" fmla="*/ 194 h 301"/>
                <a:gd name="T46" fmla="*/ 23 w 464"/>
                <a:gd name="T47" fmla="*/ 179 h 301"/>
                <a:gd name="T48" fmla="*/ 12 w 464"/>
                <a:gd name="T49" fmla="*/ 161 h 301"/>
                <a:gd name="T50" fmla="*/ 4 w 464"/>
                <a:gd name="T51" fmla="*/ 141 h 301"/>
                <a:gd name="T52" fmla="*/ 0 w 464"/>
                <a:gd name="T53" fmla="*/ 120 h 301"/>
                <a:gd name="T54" fmla="*/ 0 w 464"/>
                <a:gd name="T55" fmla="*/ 99 h 301"/>
                <a:gd name="T56" fmla="*/ 5 w 464"/>
                <a:gd name="T57" fmla="*/ 76 h 301"/>
                <a:gd name="T58" fmla="*/ 14 w 464"/>
                <a:gd name="T59" fmla="*/ 56 h 301"/>
                <a:gd name="T60" fmla="*/ 26 w 464"/>
                <a:gd name="T61" fmla="*/ 38 h 301"/>
                <a:gd name="T62" fmla="*/ 42 w 464"/>
                <a:gd name="T63" fmla="*/ 24 h 301"/>
                <a:gd name="T64" fmla="*/ 60 w 464"/>
                <a:gd name="T65" fmla="*/ 13 h 301"/>
                <a:gd name="T66" fmla="*/ 79 w 464"/>
                <a:gd name="T67" fmla="*/ 4 h 301"/>
                <a:gd name="T68" fmla="*/ 100 w 464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301">
                  <a:moveTo>
                    <a:pt x="100" y="0"/>
                  </a:moveTo>
                  <a:lnTo>
                    <a:pt x="123" y="1"/>
                  </a:lnTo>
                  <a:lnTo>
                    <a:pt x="144" y="5"/>
                  </a:lnTo>
                  <a:lnTo>
                    <a:pt x="388" y="86"/>
                  </a:lnTo>
                  <a:lnTo>
                    <a:pt x="410" y="94"/>
                  </a:lnTo>
                  <a:lnTo>
                    <a:pt x="427" y="107"/>
                  </a:lnTo>
                  <a:lnTo>
                    <a:pt x="442" y="122"/>
                  </a:lnTo>
                  <a:lnTo>
                    <a:pt x="453" y="140"/>
                  </a:lnTo>
                  <a:lnTo>
                    <a:pt x="460" y="160"/>
                  </a:lnTo>
                  <a:lnTo>
                    <a:pt x="464" y="181"/>
                  </a:lnTo>
                  <a:lnTo>
                    <a:pt x="464" y="202"/>
                  </a:lnTo>
                  <a:lnTo>
                    <a:pt x="459" y="225"/>
                  </a:lnTo>
                  <a:lnTo>
                    <a:pt x="450" y="246"/>
                  </a:lnTo>
                  <a:lnTo>
                    <a:pt x="436" y="265"/>
                  </a:lnTo>
                  <a:lnTo>
                    <a:pt x="419" y="280"/>
                  </a:lnTo>
                  <a:lnTo>
                    <a:pt x="399" y="292"/>
                  </a:lnTo>
                  <a:lnTo>
                    <a:pt x="377" y="299"/>
                  </a:lnTo>
                  <a:lnTo>
                    <a:pt x="355" y="301"/>
                  </a:lnTo>
                  <a:lnTo>
                    <a:pt x="338" y="300"/>
                  </a:lnTo>
                  <a:lnTo>
                    <a:pt x="320" y="296"/>
                  </a:lnTo>
                  <a:lnTo>
                    <a:pt x="76" y="215"/>
                  </a:lnTo>
                  <a:lnTo>
                    <a:pt x="56" y="207"/>
                  </a:lnTo>
                  <a:lnTo>
                    <a:pt x="38" y="194"/>
                  </a:lnTo>
                  <a:lnTo>
                    <a:pt x="23" y="179"/>
                  </a:lnTo>
                  <a:lnTo>
                    <a:pt x="12" y="161"/>
                  </a:lnTo>
                  <a:lnTo>
                    <a:pt x="4" y="141"/>
                  </a:lnTo>
                  <a:lnTo>
                    <a:pt x="0" y="120"/>
                  </a:lnTo>
                  <a:lnTo>
                    <a:pt x="0" y="99"/>
                  </a:lnTo>
                  <a:lnTo>
                    <a:pt x="5" y="76"/>
                  </a:lnTo>
                  <a:lnTo>
                    <a:pt x="14" y="56"/>
                  </a:lnTo>
                  <a:lnTo>
                    <a:pt x="26" y="38"/>
                  </a:lnTo>
                  <a:lnTo>
                    <a:pt x="42" y="24"/>
                  </a:lnTo>
                  <a:lnTo>
                    <a:pt x="60" y="13"/>
                  </a:lnTo>
                  <a:lnTo>
                    <a:pt x="79" y="4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22225" y="4759325"/>
              <a:ext cx="123825" cy="79375"/>
            </a:xfrm>
            <a:custGeom>
              <a:avLst/>
              <a:gdLst>
                <a:gd name="T0" fmla="*/ 100 w 464"/>
                <a:gd name="T1" fmla="*/ 0 h 299"/>
                <a:gd name="T2" fmla="*/ 121 w 464"/>
                <a:gd name="T3" fmla="*/ 0 h 299"/>
                <a:gd name="T4" fmla="*/ 144 w 464"/>
                <a:gd name="T5" fmla="*/ 4 h 299"/>
                <a:gd name="T6" fmla="*/ 388 w 464"/>
                <a:gd name="T7" fmla="*/ 84 h 299"/>
                <a:gd name="T8" fmla="*/ 408 w 464"/>
                <a:gd name="T9" fmla="*/ 93 h 299"/>
                <a:gd name="T10" fmla="*/ 426 w 464"/>
                <a:gd name="T11" fmla="*/ 106 h 299"/>
                <a:gd name="T12" fmla="*/ 441 w 464"/>
                <a:gd name="T13" fmla="*/ 121 h 299"/>
                <a:gd name="T14" fmla="*/ 452 w 464"/>
                <a:gd name="T15" fmla="*/ 139 h 299"/>
                <a:gd name="T16" fmla="*/ 460 w 464"/>
                <a:gd name="T17" fmla="*/ 158 h 299"/>
                <a:gd name="T18" fmla="*/ 464 w 464"/>
                <a:gd name="T19" fmla="*/ 180 h 299"/>
                <a:gd name="T20" fmla="*/ 464 w 464"/>
                <a:gd name="T21" fmla="*/ 201 h 299"/>
                <a:gd name="T22" fmla="*/ 459 w 464"/>
                <a:gd name="T23" fmla="*/ 223 h 299"/>
                <a:gd name="T24" fmla="*/ 449 w 464"/>
                <a:gd name="T25" fmla="*/ 246 h 299"/>
                <a:gd name="T26" fmla="*/ 436 w 464"/>
                <a:gd name="T27" fmla="*/ 264 h 299"/>
                <a:gd name="T28" fmla="*/ 418 w 464"/>
                <a:gd name="T29" fmla="*/ 279 h 299"/>
                <a:gd name="T30" fmla="*/ 398 w 464"/>
                <a:gd name="T31" fmla="*/ 290 h 299"/>
                <a:gd name="T32" fmla="*/ 377 w 464"/>
                <a:gd name="T33" fmla="*/ 297 h 299"/>
                <a:gd name="T34" fmla="*/ 353 w 464"/>
                <a:gd name="T35" fmla="*/ 299 h 299"/>
                <a:gd name="T36" fmla="*/ 337 w 464"/>
                <a:gd name="T37" fmla="*/ 298 h 299"/>
                <a:gd name="T38" fmla="*/ 320 w 464"/>
                <a:gd name="T39" fmla="*/ 294 h 299"/>
                <a:gd name="T40" fmla="*/ 76 w 464"/>
                <a:gd name="T41" fmla="*/ 215 h 299"/>
                <a:gd name="T42" fmla="*/ 55 w 464"/>
                <a:gd name="T43" fmla="*/ 206 h 299"/>
                <a:gd name="T44" fmla="*/ 37 w 464"/>
                <a:gd name="T45" fmla="*/ 193 h 299"/>
                <a:gd name="T46" fmla="*/ 23 w 464"/>
                <a:gd name="T47" fmla="*/ 178 h 299"/>
                <a:gd name="T48" fmla="*/ 11 w 464"/>
                <a:gd name="T49" fmla="*/ 160 h 299"/>
                <a:gd name="T50" fmla="*/ 4 w 464"/>
                <a:gd name="T51" fmla="*/ 140 h 299"/>
                <a:gd name="T52" fmla="*/ 0 w 464"/>
                <a:gd name="T53" fmla="*/ 119 h 299"/>
                <a:gd name="T54" fmla="*/ 0 w 464"/>
                <a:gd name="T55" fmla="*/ 98 h 299"/>
                <a:gd name="T56" fmla="*/ 5 w 464"/>
                <a:gd name="T57" fmla="*/ 75 h 299"/>
                <a:gd name="T58" fmla="*/ 14 w 464"/>
                <a:gd name="T59" fmla="*/ 55 h 299"/>
                <a:gd name="T60" fmla="*/ 26 w 464"/>
                <a:gd name="T61" fmla="*/ 38 h 299"/>
                <a:gd name="T62" fmla="*/ 41 w 464"/>
                <a:gd name="T63" fmla="*/ 22 h 299"/>
                <a:gd name="T64" fmla="*/ 59 w 464"/>
                <a:gd name="T65" fmla="*/ 11 h 299"/>
                <a:gd name="T66" fmla="*/ 79 w 464"/>
                <a:gd name="T67" fmla="*/ 3 h 299"/>
                <a:gd name="T68" fmla="*/ 100 w 464"/>
                <a:gd name="T6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299">
                  <a:moveTo>
                    <a:pt x="100" y="0"/>
                  </a:moveTo>
                  <a:lnTo>
                    <a:pt x="121" y="0"/>
                  </a:lnTo>
                  <a:lnTo>
                    <a:pt x="144" y="4"/>
                  </a:lnTo>
                  <a:lnTo>
                    <a:pt x="388" y="84"/>
                  </a:lnTo>
                  <a:lnTo>
                    <a:pt x="408" y="93"/>
                  </a:lnTo>
                  <a:lnTo>
                    <a:pt x="426" y="106"/>
                  </a:lnTo>
                  <a:lnTo>
                    <a:pt x="441" y="121"/>
                  </a:lnTo>
                  <a:lnTo>
                    <a:pt x="452" y="139"/>
                  </a:lnTo>
                  <a:lnTo>
                    <a:pt x="460" y="158"/>
                  </a:lnTo>
                  <a:lnTo>
                    <a:pt x="464" y="180"/>
                  </a:lnTo>
                  <a:lnTo>
                    <a:pt x="464" y="201"/>
                  </a:lnTo>
                  <a:lnTo>
                    <a:pt x="459" y="223"/>
                  </a:lnTo>
                  <a:lnTo>
                    <a:pt x="449" y="246"/>
                  </a:lnTo>
                  <a:lnTo>
                    <a:pt x="436" y="264"/>
                  </a:lnTo>
                  <a:lnTo>
                    <a:pt x="418" y="279"/>
                  </a:lnTo>
                  <a:lnTo>
                    <a:pt x="398" y="290"/>
                  </a:lnTo>
                  <a:lnTo>
                    <a:pt x="377" y="297"/>
                  </a:lnTo>
                  <a:lnTo>
                    <a:pt x="353" y="299"/>
                  </a:lnTo>
                  <a:lnTo>
                    <a:pt x="337" y="298"/>
                  </a:lnTo>
                  <a:lnTo>
                    <a:pt x="320" y="294"/>
                  </a:lnTo>
                  <a:lnTo>
                    <a:pt x="76" y="215"/>
                  </a:lnTo>
                  <a:lnTo>
                    <a:pt x="55" y="206"/>
                  </a:lnTo>
                  <a:lnTo>
                    <a:pt x="37" y="193"/>
                  </a:lnTo>
                  <a:lnTo>
                    <a:pt x="23" y="178"/>
                  </a:lnTo>
                  <a:lnTo>
                    <a:pt x="11" y="160"/>
                  </a:lnTo>
                  <a:lnTo>
                    <a:pt x="4" y="140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5" y="75"/>
                  </a:lnTo>
                  <a:lnTo>
                    <a:pt x="14" y="55"/>
                  </a:lnTo>
                  <a:lnTo>
                    <a:pt x="26" y="38"/>
                  </a:lnTo>
                  <a:lnTo>
                    <a:pt x="41" y="22"/>
                  </a:lnTo>
                  <a:lnTo>
                    <a:pt x="59" y="11"/>
                  </a:lnTo>
                  <a:lnTo>
                    <a:pt x="79" y="3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-585788" y="4759325"/>
              <a:ext cx="122238" cy="79375"/>
            </a:xfrm>
            <a:custGeom>
              <a:avLst/>
              <a:gdLst>
                <a:gd name="T0" fmla="*/ 364 w 464"/>
                <a:gd name="T1" fmla="*/ 0 h 299"/>
                <a:gd name="T2" fmla="*/ 385 w 464"/>
                <a:gd name="T3" fmla="*/ 3 h 299"/>
                <a:gd name="T4" fmla="*/ 405 w 464"/>
                <a:gd name="T5" fmla="*/ 11 h 299"/>
                <a:gd name="T6" fmla="*/ 423 w 464"/>
                <a:gd name="T7" fmla="*/ 22 h 299"/>
                <a:gd name="T8" fmla="*/ 438 w 464"/>
                <a:gd name="T9" fmla="*/ 38 h 299"/>
                <a:gd name="T10" fmla="*/ 451 w 464"/>
                <a:gd name="T11" fmla="*/ 55 h 299"/>
                <a:gd name="T12" fmla="*/ 459 w 464"/>
                <a:gd name="T13" fmla="*/ 75 h 299"/>
                <a:gd name="T14" fmla="*/ 464 w 464"/>
                <a:gd name="T15" fmla="*/ 98 h 299"/>
                <a:gd name="T16" fmla="*/ 464 w 464"/>
                <a:gd name="T17" fmla="*/ 119 h 299"/>
                <a:gd name="T18" fmla="*/ 460 w 464"/>
                <a:gd name="T19" fmla="*/ 140 h 299"/>
                <a:gd name="T20" fmla="*/ 453 w 464"/>
                <a:gd name="T21" fmla="*/ 160 h 299"/>
                <a:gd name="T22" fmla="*/ 442 w 464"/>
                <a:gd name="T23" fmla="*/ 178 h 299"/>
                <a:gd name="T24" fmla="*/ 427 w 464"/>
                <a:gd name="T25" fmla="*/ 193 h 299"/>
                <a:gd name="T26" fmla="*/ 410 w 464"/>
                <a:gd name="T27" fmla="*/ 206 h 299"/>
                <a:gd name="T28" fmla="*/ 388 w 464"/>
                <a:gd name="T29" fmla="*/ 215 h 299"/>
                <a:gd name="T30" fmla="*/ 144 w 464"/>
                <a:gd name="T31" fmla="*/ 294 h 299"/>
                <a:gd name="T32" fmla="*/ 127 w 464"/>
                <a:gd name="T33" fmla="*/ 298 h 299"/>
                <a:gd name="T34" fmla="*/ 111 w 464"/>
                <a:gd name="T35" fmla="*/ 299 h 299"/>
                <a:gd name="T36" fmla="*/ 87 w 464"/>
                <a:gd name="T37" fmla="*/ 297 h 299"/>
                <a:gd name="T38" fmla="*/ 66 w 464"/>
                <a:gd name="T39" fmla="*/ 290 h 299"/>
                <a:gd name="T40" fmla="*/ 46 w 464"/>
                <a:gd name="T41" fmla="*/ 279 h 299"/>
                <a:gd name="T42" fmla="*/ 28 w 464"/>
                <a:gd name="T43" fmla="*/ 264 h 299"/>
                <a:gd name="T44" fmla="*/ 15 w 464"/>
                <a:gd name="T45" fmla="*/ 245 h 299"/>
                <a:gd name="T46" fmla="*/ 5 w 464"/>
                <a:gd name="T47" fmla="*/ 223 h 299"/>
                <a:gd name="T48" fmla="*/ 0 w 464"/>
                <a:gd name="T49" fmla="*/ 201 h 299"/>
                <a:gd name="T50" fmla="*/ 0 w 464"/>
                <a:gd name="T51" fmla="*/ 180 h 299"/>
                <a:gd name="T52" fmla="*/ 4 w 464"/>
                <a:gd name="T53" fmla="*/ 158 h 299"/>
                <a:gd name="T54" fmla="*/ 12 w 464"/>
                <a:gd name="T55" fmla="*/ 139 h 299"/>
                <a:gd name="T56" fmla="*/ 23 w 464"/>
                <a:gd name="T57" fmla="*/ 121 h 299"/>
                <a:gd name="T58" fmla="*/ 38 w 464"/>
                <a:gd name="T59" fmla="*/ 106 h 299"/>
                <a:gd name="T60" fmla="*/ 56 w 464"/>
                <a:gd name="T61" fmla="*/ 93 h 299"/>
                <a:gd name="T62" fmla="*/ 76 w 464"/>
                <a:gd name="T63" fmla="*/ 84 h 299"/>
                <a:gd name="T64" fmla="*/ 320 w 464"/>
                <a:gd name="T65" fmla="*/ 4 h 299"/>
                <a:gd name="T66" fmla="*/ 343 w 464"/>
                <a:gd name="T67" fmla="*/ 0 h 299"/>
                <a:gd name="T68" fmla="*/ 364 w 464"/>
                <a:gd name="T6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299">
                  <a:moveTo>
                    <a:pt x="364" y="0"/>
                  </a:moveTo>
                  <a:lnTo>
                    <a:pt x="385" y="3"/>
                  </a:lnTo>
                  <a:lnTo>
                    <a:pt x="405" y="11"/>
                  </a:lnTo>
                  <a:lnTo>
                    <a:pt x="423" y="22"/>
                  </a:lnTo>
                  <a:lnTo>
                    <a:pt x="438" y="38"/>
                  </a:lnTo>
                  <a:lnTo>
                    <a:pt x="451" y="55"/>
                  </a:lnTo>
                  <a:lnTo>
                    <a:pt x="459" y="75"/>
                  </a:lnTo>
                  <a:lnTo>
                    <a:pt x="464" y="98"/>
                  </a:lnTo>
                  <a:lnTo>
                    <a:pt x="464" y="119"/>
                  </a:lnTo>
                  <a:lnTo>
                    <a:pt x="460" y="140"/>
                  </a:lnTo>
                  <a:lnTo>
                    <a:pt x="453" y="160"/>
                  </a:lnTo>
                  <a:lnTo>
                    <a:pt x="442" y="178"/>
                  </a:lnTo>
                  <a:lnTo>
                    <a:pt x="427" y="193"/>
                  </a:lnTo>
                  <a:lnTo>
                    <a:pt x="410" y="206"/>
                  </a:lnTo>
                  <a:lnTo>
                    <a:pt x="388" y="215"/>
                  </a:lnTo>
                  <a:lnTo>
                    <a:pt x="144" y="294"/>
                  </a:lnTo>
                  <a:lnTo>
                    <a:pt x="127" y="298"/>
                  </a:lnTo>
                  <a:lnTo>
                    <a:pt x="111" y="299"/>
                  </a:lnTo>
                  <a:lnTo>
                    <a:pt x="87" y="297"/>
                  </a:lnTo>
                  <a:lnTo>
                    <a:pt x="66" y="290"/>
                  </a:lnTo>
                  <a:lnTo>
                    <a:pt x="46" y="279"/>
                  </a:lnTo>
                  <a:lnTo>
                    <a:pt x="28" y="264"/>
                  </a:lnTo>
                  <a:lnTo>
                    <a:pt x="15" y="245"/>
                  </a:lnTo>
                  <a:lnTo>
                    <a:pt x="5" y="223"/>
                  </a:lnTo>
                  <a:lnTo>
                    <a:pt x="0" y="201"/>
                  </a:lnTo>
                  <a:lnTo>
                    <a:pt x="0" y="180"/>
                  </a:lnTo>
                  <a:lnTo>
                    <a:pt x="4" y="158"/>
                  </a:lnTo>
                  <a:lnTo>
                    <a:pt x="12" y="139"/>
                  </a:lnTo>
                  <a:lnTo>
                    <a:pt x="23" y="121"/>
                  </a:lnTo>
                  <a:lnTo>
                    <a:pt x="38" y="106"/>
                  </a:lnTo>
                  <a:lnTo>
                    <a:pt x="56" y="93"/>
                  </a:lnTo>
                  <a:lnTo>
                    <a:pt x="76" y="84"/>
                  </a:lnTo>
                  <a:lnTo>
                    <a:pt x="320" y="4"/>
                  </a:lnTo>
                  <a:lnTo>
                    <a:pt x="343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22225" y="4562475"/>
              <a:ext cx="123825" cy="79375"/>
            </a:xfrm>
            <a:custGeom>
              <a:avLst/>
              <a:gdLst>
                <a:gd name="T0" fmla="*/ 364 w 464"/>
                <a:gd name="T1" fmla="*/ 0 h 301"/>
                <a:gd name="T2" fmla="*/ 384 w 464"/>
                <a:gd name="T3" fmla="*/ 4 h 301"/>
                <a:gd name="T4" fmla="*/ 404 w 464"/>
                <a:gd name="T5" fmla="*/ 13 h 301"/>
                <a:gd name="T6" fmla="*/ 421 w 464"/>
                <a:gd name="T7" fmla="*/ 24 h 301"/>
                <a:gd name="T8" fmla="*/ 438 w 464"/>
                <a:gd name="T9" fmla="*/ 39 h 301"/>
                <a:gd name="T10" fmla="*/ 450 w 464"/>
                <a:gd name="T11" fmla="*/ 56 h 301"/>
                <a:gd name="T12" fmla="*/ 459 w 464"/>
                <a:gd name="T13" fmla="*/ 76 h 301"/>
                <a:gd name="T14" fmla="*/ 464 w 464"/>
                <a:gd name="T15" fmla="*/ 99 h 301"/>
                <a:gd name="T16" fmla="*/ 464 w 464"/>
                <a:gd name="T17" fmla="*/ 120 h 301"/>
                <a:gd name="T18" fmla="*/ 460 w 464"/>
                <a:gd name="T19" fmla="*/ 141 h 301"/>
                <a:gd name="T20" fmla="*/ 452 w 464"/>
                <a:gd name="T21" fmla="*/ 161 h 301"/>
                <a:gd name="T22" fmla="*/ 441 w 464"/>
                <a:gd name="T23" fmla="*/ 179 h 301"/>
                <a:gd name="T24" fmla="*/ 426 w 464"/>
                <a:gd name="T25" fmla="*/ 194 h 301"/>
                <a:gd name="T26" fmla="*/ 408 w 464"/>
                <a:gd name="T27" fmla="*/ 207 h 301"/>
                <a:gd name="T28" fmla="*/ 388 w 464"/>
                <a:gd name="T29" fmla="*/ 216 h 301"/>
                <a:gd name="T30" fmla="*/ 144 w 464"/>
                <a:gd name="T31" fmla="*/ 296 h 301"/>
                <a:gd name="T32" fmla="*/ 126 w 464"/>
                <a:gd name="T33" fmla="*/ 300 h 301"/>
                <a:gd name="T34" fmla="*/ 109 w 464"/>
                <a:gd name="T35" fmla="*/ 301 h 301"/>
                <a:gd name="T36" fmla="*/ 87 w 464"/>
                <a:gd name="T37" fmla="*/ 299 h 301"/>
                <a:gd name="T38" fmla="*/ 64 w 464"/>
                <a:gd name="T39" fmla="*/ 292 h 301"/>
                <a:gd name="T40" fmla="*/ 45 w 464"/>
                <a:gd name="T41" fmla="*/ 280 h 301"/>
                <a:gd name="T42" fmla="*/ 28 w 464"/>
                <a:gd name="T43" fmla="*/ 265 h 301"/>
                <a:gd name="T44" fmla="*/ 14 w 464"/>
                <a:gd name="T45" fmla="*/ 246 h 301"/>
                <a:gd name="T46" fmla="*/ 5 w 464"/>
                <a:gd name="T47" fmla="*/ 225 h 301"/>
                <a:gd name="T48" fmla="*/ 0 w 464"/>
                <a:gd name="T49" fmla="*/ 202 h 301"/>
                <a:gd name="T50" fmla="*/ 0 w 464"/>
                <a:gd name="T51" fmla="*/ 181 h 301"/>
                <a:gd name="T52" fmla="*/ 4 w 464"/>
                <a:gd name="T53" fmla="*/ 160 h 301"/>
                <a:gd name="T54" fmla="*/ 11 w 464"/>
                <a:gd name="T55" fmla="*/ 140 h 301"/>
                <a:gd name="T56" fmla="*/ 23 w 464"/>
                <a:gd name="T57" fmla="*/ 122 h 301"/>
                <a:gd name="T58" fmla="*/ 37 w 464"/>
                <a:gd name="T59" fmla="*/ 107 h 301"/>
                <a:gd name="T60" fmla="*/ 55 w 464"/>
                <a:gd name="T61" fmla="*/ 94 h 301"/>
                <a:gd name="T62" fmla="*/ 76 w 464"/>
                <a:gd name="T63" fmla="*/ 86 h 301"/>
                <a:gd name="T64" fmla="*/ 320 w 464"/>
                <a:gd name="T65" fmla="*/ 5 h 301"/>
                <a:gd name="T66" fmla="*/ 341 w 464"/>
                <a:gd name="T67" fmla="*/ 1 h 301"/>
                <a:gd name="T68" fmla="*/ 364 w 464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301">
                  <a:moveTo>
                    <a:pt x="364" y="0"/>
                  </a:moveTo>
                  <a:lnTo>
                    <a:pt x="384" y="4"/>
                  </a:lnTo>
                  <a:lnTo>
                    <a:pt x="404" y="13"/>
                  </a:lnTo>
                  <a:lnTo>
                    <a:pt x="421" y="24"/>
                  </a:lnTo>
                  <a:lnTo>
                    <a:pt x="438" y="39"/>
                  </a:lnTo>
                  <a:lnTo>
                    <a:pt x="450" y="56"/>
                  </a:lnTo>
                  <a:lnTo>
                    <a:pt x="459" y="76"/>
                  </a:lnTo>
                  <a:lnTo>
                    <a:pt x="464" y="99"/>
                  </a:lnTo>
                  <a:lnTo>
                    <a:pt x="464" y="120"/>
                  </a:lnTo>
                  <a:lnTo>
                    <a:pt x="460" y="141"/>
                  </a:lnTo>
                  <a:lnTo>
                    <a:pt x="452" y="161"/>
                  </a:lnTo>
                  <a:lnTo>
                    <a:pt x="441" y="179"/>
                  </a:lnTo>
                  <a:lnTo>
                    <a:pt x="426" y="194"/>
                  </a:lnTo>
                  <a:lnTo>
                    <a:pt x="408" y="207"/>
                  </a:lnTo>
                  <a:lnTo>
                    <a:pt x="388" y="216"/>
                  </a:lnTo>
                  <a:lnTo>
                    <a:pt x="144" y="296"/>
                  </a:lnTo>
                  <a:lnTo>
                    <a:pt x="126" y="300"/>
                  </a:lnTo>
                  <a:lnTo>
                    <a:pt x="109" y="301"/>
                  </a:lnTo>
                  <a:lnTo>
                    <a:pt x="87" y="299"/>
                  </a:lnTo>
                  <a:lnTo>
                    <a:pt x="64" y="292"/>
                  </a:lnTo>
                  <a:lnTo>
                    <a:pt x="45" y="280"/>
                  </a:lnTo>
                  <a:lnTo>
                    <a:pt x="28" y="265"/>
                  </a:lnTo>
                  <a:lnTo>
                    <a:pt x="14" y="246"/>
                  </a:lnTo>
                  <a:lnTo>
                    <a:pt x="5" y="225"/>
                  </a:lnTo>
                  <a:lnTo>
                    <a:pt x="0" y="202"/>
                  </a:lnTo>
                  <a:lnTo>
                    <a:pt x="0" y="181"/>
                  </a:lnTo>
                  <a:lnTo>
                    <a:pt x="4" y="160"/>
                  </a:lnTo>
                  <a:lnTo>
                    <a:pt x="11" y="140"/>
                  </a:lnTo>
                  <a:lnTo>
                    <a:pt x="23" y="122"/>
                  </a:lnTo>
                  <a:lnTo>
                    <a:pt x="37" y="107"/>
                  </a:lnTo>
                  <a:lnTo>
                    <a:pt x="55" y="94"/>
                  </a:lnTo>
                  <a:lnTo>
                    <a:pt x="76" y="86"/>
                  </a:lnTo>
                  <a:lnTo>
                    <a:pt x="320" y="5"/>
                  </a:lnTo>
                  <a:lnTo>
                    <a:pt x="341" y="1"/>
                  </a:lnTo>
                  <a:lnTo>
                    <a:pt x="3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-457200" y="4902200"/>
              <a:ext cx="98425" cy="114300"/>
            </a:xfrm>
            <a:custGeom>
              <a:avLst/>
              <a:gdLst>
                <a:gd name="T0" fmla="*/ 265 w 372"/>
                <a:gd name="T1" fmla="*/ 0 h 429"/>
                <a:gd name="T2" fmla="*/ 287 w 372"/>
                <a:gd name="T3" fmla="*/ 3 h 429"/>
                <a:gd name="T4" fmla="*/ 307 w 372"/>
                <a:gd name="T5" fmla="*/ 10 h 429"/>
                <a:gd name="T6" fmla="*/ 326 w 372"/>
                <a:gd name="T7" fmla="*/ 21 h 429"/>
                <a:gd name="T8" fmla="*/ 342 w 372"/>
                <a:gd name="T9" fmla="*/ 36 h 429"/>
                <a:gd name="T10" fmla="*/ 356 w 372"/>
                <a:gd name="T11" fmla="*/ 54 h 429"/>
                <a:gd name="T12" fmla="*/ 365 w 372"/>
                <a:gd name="T13" fmla="*/ 73 h 429"/>
                <a:gd name="T14" fmla="*/ 371 w 372"/>
                <a:gd name="T15" fmla="*/ 93 h 429"/>
                <a:gd name="T16" fmla="*/ 372 w 372"/>
                <a:gd name="T17" fmla="*/ 114 h 429"/>
                <a:gd name="T18" fmla="*/ 369 w 372"/>
                <a:gd name="T19" fmla="*/ 136 h 429"/>
                <a:gd name="T20" fmla="*/ 362 w 372"/>
                <a:gd name="T21" fmla="*/ 156 h 429"/>
                <a:gd name="T22" fmla="*/ 350 w 372"/>
                <a:gd name="T23" fmla="*/ 175 h 429"/>
                <a:gd name="T24" fmla="*/ 199 w 372"/>
                <a:gd name="T25" fmla="*/ 383 h 429"/>
                <a:gd name="T26" fmla="*/ 185 w 372"/>
                <a:gd name="T27" fmla="*/ 400 h 429"/>
                <a:gd name="T28" fmla="*/ 168 w 372"/>
                <a:gd name="T29" fmla="*/ 413 h 429"/>
                <a:gd name="T30" fmla="*/ 150 w 372"/>
                <a:gd name="T31" fmla="*/ 422 h 429"/>
                <a:gd name="T32" fmla="*/ 130 w 372"/>
                <a:gd name="T33" fmla="*/ 427 h 429"/>
                <a:gd name="T34" fmla="*/ 110 w 372"/>
                <a:gd name="T35" fmla="*/ 429 h 429"/>
                <a:gd name="T36" fmla="*/ 87 w 372"/>
                <a:gd name="T37" fmla="*/ 427 h 429"/>
                <a:gd name="T38" fmla="*/ 66 w 372"/>
                <a:gd name="T39" fmla="*/ 420 h 429"/>
                <a:gd name="T40" fmla="*/ 45 w 372"/>
                <a:gd name="T41" fmla="*/ 408 h 429"/>
                <a:gd name="T42" fmla="*/ 28 w 372"/>
                <a:gd name="T43" fmla="*/ 392 h 429"/>
                <a:gd name="T44" fmla="*/ 15 w 372"/>
                <a:gd name="T45" fmla="*/ 375 h 429"/>
                <a:gd name="T46" fmla="*/ 6 w 372"/>
                <a:gd name="T47" fmla="*/ 356 h 429"/>
                <a:gd name="T48" fmla="*/ 1 w 372"/>
                <a:gd name="T49" fmla="*/ 336 h 429"/>
                <a:gd name="T50" fmla="*/ 0 w 372"/>
                <a:gd name="T51" fmla="*/ 314 h 429"/>
                <a:gd name="T52" fmla="*/ 3 w 372"/>
                <a:gd name="T53" fmla="*/ 293 h 429"/>
                <a:gd name="T54" fmla="*/ 10 w 372"/>
                <a:gd name="T55" fmla="*/ 273 h 429"/>
                <a:gd name="T56" fmla="*/ 21 w 372"/>
                <a:gd name="T57" fmla="*/ 253 h 429"/>
                <a:gd name="T58" fmla="*/ 172 w 372"/>
                <a:gd name="T59" fmla="*/ 46 h 429"/>
                <a:gd name="T60" fmla="*/ 187 w 372"/>
                <a:gd name="T61" fmla="*/ 29 h 429"/>
                <a:gd name="T62" fmla="*/ 204 w 372"/>
                <a:gd name="T63" fmla="*/ 16 h 429"/>
                <a:gd name="T64" fmla="*/ 224 w 372"/>
                <a:gd name="T65" fmla="*/ 7 h 429"/>
                <a:gd name="T66" fmla="*/ 244 w 372"/>
                <a:gd name="T67" fmla="*/ 1 h 429"/>
                <a:gd name="T68" fmla="*/ 265 w 372"/>
                <a:gd name="T6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2" h="429">
                  <a:moveTo>
                    <a:pt x="265" y="0"/>
                  </a:moveTo>
                  <a:lnTo>
                    <a:pt x="287" y="3"/>
                  </a:lnTo>
                  <a:lnTo>
                    <a:pt x="307" y="10"/>
                  </a:lnTo>
                  <a:lnTo>
                    <a:pt x="326" y="21"/>
                  </a:lnTo>
                  <a:lnTo>
                    <a:pt x="342" y="36"/>
                  </a:lnTo>
                  <a:lnTo>
                    <a:pt x="356" y="54"/>
                  </a:lnTo>
                  <a:lnTo>
                    <a:pt x="365" y="73"/>
                  </a:lnTo>
                  <a:lnTo>
                    <a:pt x="371" y="93"/>
                  </a:lnTo>
                  <a:lnTo>
                    <a:pt x="372" y="114"/>
                  </a:lnTo>
                  <a:lnTo>
                    <a:pt x="369" y="136"/>
                  </a:lnTo>
                  <a:lnTo>
                    <a:pt x="362" y="156"/>
                  </a:lnTo>
                  <a:lnTo>
                    <a:pt x="350" y="175"/>
                  </a:lnTo>
                  <a:lnTo>
                    <a:pt x="199" y="383"/>
                  </a:lnTo>
                  <a:lnTo>
                    <a:pt x="185" y="400"/>
                  </a:lnTo>
                  <a:lnTo>
                    <a:pt x="168" y="413"/>
                  </a:lnTo>
                  <a:lnTo>
                    <a:pt x="150" y="422"/>
                  </a:lnTo>
                  <a:lnTo>
                    <a:pt x="130" y="427"/>
                  </a:lnTo>
                  <a:lnTo>
                    <a:pt x="110" y="429"/>
                  </a:lnTo>
                  <a:lnTo>
                    <a:pt x="87" y="427"/>
                  </a:lnTo>
                  <a:lnTo>
                    <a:pt x="66" y="420"/>
                  </a:lnTo>
                  <a:lnTo>
                    <a:pt x="45" y="408"/>
                  </a:lnTo>
                  <a:lnTo>
                    <a:pt x="28" y="392"/>
                  </a:lnTo>
                  <a:lnTo>
                    <a:pt x="15" y="375"/>
                  </a:lnTo>
                  <a:lnTo>
                    <a:pt x="6" y="356"/>
                  </a:lnTo>
                  <a:lnTo>
                    <a:pt x="1" y="336"/>
                  </a:lnTo>
                  <a:lnTo>
                    <a:pt x="0" y="314"/>
                  </a:lnTo>
                  <a:lnTo>
                    <a:pt x="3" y="293"/>
                  </a:lnTo>
                  <a:lnTo>
                    <a:pt x="10" y="273"/>
                  </a:lnTo>
                  <a:lnTo>
                    <a:pt x="21" y="253"/>
                  </a:lnTo>
                  <a:lnTo>
                    <a:pt x="172" y="46"/>
                  </a:lnTo>
                  <a:lnTo>
                    <a:pt x="187" y="29"/>
                  </a:lnTo>
                  <a:lnTo>
                    <a:pt x="204" y="16"/>
                  </a:lnTo>
                  <a:lnTo>
                    <a:pt x="224" y="7"/>
                  </a:lnTo>
                  <a:lnTo>
                    <a:pt x="244" y="1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-80962" y="4384675"/>
              <a:ext cx="98425" cy="112713"/>
            </a:xfrm>
            <a:custGeom>
              <a:avLst/>
              <a:gdLst>
                <a:gd name="T0" fmla="*/ 266 w 372"/>
                <a:gd name="T1" fmla="*/ 0 h 429"/>
                <a:gd name="T2" fmla="*/ 287 w 372"/>
                <a:gd name="T3" fmla="*/ 3 h 429"/>
                <a:gd name="T4" fmla="*/ 307 w 372"/>
                <a:gd name="T5" fmla="*/ 10 h 429"/>
                <a:gd name="T6" fmla="*/ 327 w 372"/>
                <a:gd name="T7" fmla="*/ 21 h 429"/>
                <a:gd name="T8" fmla="*/ 344 w 372"/>
                <a:gd name="T9" fmla="*/ 36 h 429"/>
                <a:gd name="T10" fmla="*/ 356 w 372"/>
                <a:gd name="T11" fmla="*/ 54 h 429"/>
                <a:gd name="T12" fmla="*/ 365 w 372"/>
                <a:gd name="T13" fmla="*/ 73 h 429"/>
                <a:gd name="T14" fmla="*/ 371 w 372"/>
                <a:gd name="T15" fmla="*/ 93 h 429"/>
                <a:gd name="T16" fmla="*/ 372 w 372"/>
                <a:gd name="T17" fmla="*/ 114 h 429"/>
                <a:gd name="T18" fmla="*/ 369 w 372"/>
                <a:gd name="T19" fmla="*/ 136 h 429"/>
                <a:gd name="T20" fmla="*/ 362 w 372"/>
                <a:gd name="T21" fmla="*/ 156 h 429"/>
                <a:gd name="T22" fmla="*/ 351 w 372"/>
                <a:gd name="T23" fmla="*/ 175 h 429"/>
                <a:gd name="T24" fmla="*/ 200 w 372"/>
                <a:gd name="T25" fmla="*/ 383 h 429"/>
                <a:gd name="T26" fmla="*/ 186 w 372"/>
                <a:gd name="T27" fmla="*/ 400 h 429"/>
                <a:gd name="T28" fmla="*/ 169 w 372"/>
                <a:gd name="T29" fmla="*/ 413 h 429"/>
                <a:gd name="T30" fmla="*/ 151 w 372"/>
                <a:gd name="T31" fmla="*/ 422 h 429"/>
                <a:gd name="T32" fmla="*/ 131 w 372"/>
                <a:gd name="T33" fmla="*/ 427 h 429"/>
                <a:gd name="T34" fmla="*/ 111 w 372"/>
                <a:gd name="T35" fmla="*/ 429 h 429"/>
                <a:gd name="T36" fmla="*/ 88 w 372"/>
                <a:gd name="T37" fmla="*/ 427 h 429"/>
                <a:gd name="T38" fmla="*/ 66 w 372"/>
                <a:gd name="T39" fmla="*/ 420 h 429"/>
                <a:gd name="T40" fmla="*/ 46 w 372"/>
                <a:gd name="T41" fmla="*/ 408 h 429"/>
                <a:gd name="T42" fmla="*/ 30 w 372"/>
                <a:gd name="T43" fmla="*/ 393 h 429"/>
                <a:gd name="T44" fmla="*/ 16 w 372"/>
                <a:gd name="T45" fmla="*/ 376 h 429"/>
                <a:gd name="T46" fmla="*/ 7 w 372"/>
                <a:gd name="T47" fmla="*/ 357 h 429"/>
                <a:gd name="T48" fmla="*/ 2 w 372"/>
                <a:gd name="T49" fmla="*/ 336 h 429"/>
                <a:gd name="T50" fmla="*/ 0 w 372"/>
                <a:gd name="T51" fmla="*/ 314 h 429"/>
                <a:gd name="T52" fmla="*/ 3 w 372"/>
                <a:gd name="T53" fmla="*/ 294 h 429"/>
                <a:gd name="T54" fmla="*/ 10 w 372"/>
                <a:gd name="T55" fmla="*/ 273 h 429"/>
                <a:gd name="T56" fmla="*/ 21 w 372"/>
                <a:gd name="T57" fmla="*/ 253 h 429"/>
                <a:gd name="T58" fmla="*/ 173 w 372"/>
                <a:gd name="T59" fmla="*/ 45 h 429"/>
                <a:gd name="T60" fmla="*/ 188 w 372"/>
                <a:gd name="T61" fmla="*/ 29 h 429"/>
                <a:gd name="T62" fmla="*/ 205 w 372"/>
                <a:gd name="T63" fmla="*/ 16 h 429"/>
                <a:gd name="T64" fmla="*/ 224 w 372"/>
                <a:gd name="T65" fmla="*/ 7 h 429"/>
                <a:gd name="T66" fmla="*/ 244 w 372"/>
                <a:gd name="T67" fmla="*/ 1 h 429"/>
                <a:gd name="T68" fmla="*/ 266 w 372"/>
                <a:gd name="T6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2" h="429">
                  <a:moveTo>
                    <a:pt x="266" y="0"/>
                  </a:moveTo>
                  <a:lnTo>
                    <a:pt x="287" y="3"/>
                  </a:lnTo>
                  <a:lnTo>
                    <a:pt x="307" y="10"/>
                  </a:lnTo>
                  <a:lnTo>
                    <a:pt x="327" y="21"/>
                  </a:lnTo>
                  <a:lnTo>
                    <a:pt x="344" y="36"/>
                  </a:lnTo>
                  <a:lnTo>
                    <a:pt x="356" y="54"/>
                  </a:lnTo>
                  <a:lnTo>
                    <a:pt x="365" y="73"/>
                  </a:lnTo>
                  <a:lnTo>
                    <a:pt x="371" y="93"/>
                  </a:lnTo>
                  <a:lnTo>
                    <a:pt x="372" y="114"/>
                  </a:lnTo>
                  <a:lnTo>
                    <a:pt x="369" y="136"/>
                  </a:lnTo>
                  <a:lnTo>
                    <a:pt x="362" y="156"/>
                  </a:lnTo>
                  <a:lnTo>
                    <a:pt x="351" y="175"/>
                  </a:lnTo>
                  <a:lnTo>
                    <a:pt x="200" y="383"/>
                  </a:lnTo>
                  <a:lnTo>
                    <a:pt x="186" y="400"/>
                  </a:lnTo>
                  <a:lnTo>
                    <a:pt x="169" y="413"/>
                  </a:lnTo>
                  <a:lnTo>
                    <a:pt x="151" y="422"/>
                  </a:lnTo>
                  <a:lnTo>
                    <a:pt x="131" y="427"/>
                  </a:lnTo>
                  <a:lnTo>
                    <a:pt x="111" y="429"/>
                  </a:lnTo>
                  <a:lnTo>
                    <a:pt x="88" y="427"/>
                  </a:lnTo>
                  <a:lnTo>
                    <a:pt x="66" y="420"/>
                  </a:lnTo>
                  <a:lnTo>
                    <a:pt x="46" y="408"/>
                  </a:lnTo>
                  <a:lnTo>
                    <a:pt x="30" y="393"/>
                  </a:lnTo>
                  <a:lnTo>
                    <a:pt x="16" y="376"/>
                  </a:lnTo>
                  <a:lnTo>
                    <a:pt x="7" y="357"/>
                  </a:lnTo>
                  <a:lnTo>
                    <a:pt x="2" y="336"/>
                  </a:lnTo>
                  <a:lnTo>
                    <a:pt x="0" y="314"/>
                  </a:lnTo>
                  <a:lnTo>
                    <a:pt x="3" y="294"/>
                  </a:lnTo>
                  <a:lnTo>
                    <a:pt x="10" y="273"/>
                  </a:lnTo>
                  <a:lnTo>
                    <a:pt x="21" y="253"/>
                  </a:lnTo>
                  <a:lnTo>
                    <a:pt x="173" y="45"/>
                  </a:lnTo>
                  <a:lnTo>
                    <a:pt x="188" y="29"/>
                  </a:lnTo>
                  <a:lnTo>
                    <a:pt x="205" y="16"/>
                  </a:lnTo>
                  <a:lnTo>
                    <a:pt x="224" y="7"/>
                  </a:lnTo>
                  <a:lnTo>
                    <a:pt x="244" y="1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-430213" y="4491038"/>
              <a:ext cx="420688" cy="511175"/>
            </a:xfrm>
            <a:custGeom>
              <a:avLst/>
              <a:gdLst>
                <a:gd name="T0" fmla="*/ 866 w 1595"/>
                <a:gd name="T1" fmla="*/ 3 h 1934"/>
                <a:gd name="T2" fmla="*/ 999 w 1595"/>
                <a:gd name="T3" fmla="*/ 25 h 1934"/>
                <a:gd name="T4" fmla="*/ 1123 w 1595"/>
                <a:gd name="T5" fmla="*/ 69 h 1934"/>
                <a:gd name="T6" fmla="*/ 1237 w 1595"/>
                <a:gd name="T7" fmla="*/ 131 h 1934"/>
                <a:gd name="T8" fmla="*/ 1338 w 1595"/>
                <a:gd name="T9" fmla="*/ 211 h 1934"/>
                <a:gd name="T10" fmla="*/ 1426 w 1595"/>
                <a:gd name="T11" fmla="*/ 306 h 1934"/>
                <a:gd name="T12" fmla="*/ 1497 w 1595"/>
                <a:gd name="T13" fmla="*/ 413 h 1934"/>
                <a:gd name="T14" fmla="*/ 1550 w 1595"/>
                <a:gd name="T15" fmla="*/ 533 h 1934"/>
                <a:gd name="T16" fmla="*/ 1584 w 1595"/>
                <a:gd name="T17" fmla="*/ 661 h 1934"/>
                <a:gd name="T18" fmla="*/ 1595 w 1595"/>
                <a:gd name="T19" fmla="*/ 798 h 1934"/>
                <a:gd name="T20" fmla="*/ 1584 w 1595"/>
                <a:gd name="T21" fmla="*/ 934 h 1934"/>
                <a:gd name="T22" fmla="*/ 1550 w 1595"/>
                <a:gd name="T23" fmla="*/ 1063 h 1934"/>
                <a:gd name="T24" fmla="*/ 1497 w 1595"/>
                <a:gd name="T25" fmla="*/ 1182 h 1934"/>
                <a:gd name="T26" fmla="*/ 1425 w 1595"/>
                <a:gd name="T27" fmla="*/ 1290 h 1934"/>
                <a:gd name="T28" fmla="*/ 1333 w 1595"/>
                <a:gd name="T29" fmla="*/ 1412 h 1934"/>
                <a:gd name="T30" fmla="*/ 1243 w 1595"/>
                <a:gd name="T31" fmla="*/ 1545 h 1934"/>
                <a:gd name="T32" fmla="*/ 1161 w 1595"/>
                <a:gd name="T33" fmla="*/ 1677 h 1934"/>
                <a:gd name="T34" fmla="*/ 429 w 1595"/>
                <a:gd name="T35" fmla="*/ 1934 h 1934"/>
                <a:gd name="T36" fmla="*/ 370 w 1595"/>
                <a:gd name="T37" fmla="*/ 1571 h 1934"/>
                <a:gd name="T38" fmla="*/ 239 w 1595"/>
                <a:gd name="T39" fmla="*/ 1381 h 1934"/>
                <a:gd name="T40" fmla="*/ 132 w 1595"/>
                <a:gd name="T41" fmla="*/ 1237 h 1934"/>
                <a:gd name="T42" fmla="*/ 69 w 1595"/>
                <a:gd name="T43" fmla="*/ 1124 h 1934"/>
                <a:gd name="T44" fmla="*/ 25 w 1595"/>
                <a:gd name="T45" fmla="*/ 1000 h 1934"/>
                <a:gd name="T46" fmla="*/ 2 w 1595"/>
                <a:gd name="T47" fmla="*/ 867 h 1934"/>
                <a:gd name="T48" fmla="*/ 2 w 1595"/>
                <a:gd name="T49" fmla="*/ 729 h 1934"/>
                <a:gd name="T50" fmla="*/ 25 w 1595"/>
                <a:gd name="T51" fmla="*/ 596 h 1934"/>
                <a:gd name="T52" fmla="*/ 69 w 1595"/>
                <a:gd name="T53" fmla="*/ 472 h 1934"/>
                <a:gd name="T54" fmla="*/ 131 w 1595"/>
                <a:gd name="T55" fmla="*/ 358 h 1934"/>
                <a:gd name="T56" fmla="*/ 211 w 1595"/>
                <a:gd name="T57" fmla="*/ 256 h 1934"/>
                <a:gd name="T58" fmla="*/ 305 w 1595"/>
                <a:gd name="T59" fmla="*/ 169 h 1934"/>
                <a:gd name="T60" fmla="*/ 414 w 1595"/>
                <a:gd name="T61" fmla="*/ 98 h 1934"/>
                <a:gd name="T62" fmla="*/ 532 w 1595"/>
                <a:gd name="T63" fmla="*/ 44 h 1934"/>
                <a:gd name="T64" fmla="*/ 661 w 1595"/>
                <a:gd name="T65" fmla="*/ 11 h 1934"/>
                <a:gd name="T66" fmla="*/ 797 w 1595"/>
                <a:gd name="T67" fmla="*/ 0 h 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95" h="1934">
                  <a:moveTo>
                    <a:pt x="797" y="0"/>
                  </a:moveTo>
                  <a:lnTo>
                    <a:pt x="866" y="3"/>
                  </a:lnTo>
                  <a:lnTo>
                    <a:pt x="934" y="11"/>
                  </a:lnTo>
                  <a:lnTo>
                    <a:pt x="999" y="25"/>
                  </a:lnTo>
                  <a:lnTo>
                    <a:pt x="1062" y="44"/>
                  </a:lnTo>
                  <a:lnTo>
                    <a:pt x="1123" y="69"/>
                  </a:lnTo>
                  <a:lnTo>
                    <a:pt x="1181" y="98"/>
                  </a:lnTo>
                  <a:lnTo>
                    <a:pt x="1237" y="131"/>
                  </a:lnTo>
                  <a:lnTo>
                    <a:pt x="1289" y="169"/>
                  </a:lnTo>
                  <a:lnTo>
                    <a:pt x="1338" y="211"/>
                  </a:lnTo>
                  <a:lnTo>
                    <a:pt x="1384" y="256"/>
                  </a:lnTo>
                  <a:lnTo>
                    <a:pt x="1426" y="306"/>
                  </a:lnTo>
                  <a:lnTo>
                    <a:pt x="1463" y="358"/>
                  </a:lnTo>
                  <a:lnTo>
                    <a:pt x="1497" y="413"/>
                  </a:lnTo>
                  <a:lnTo>
                    <a:pt x="1526" y="472"/>
                  </a:lnTo>
                  <a:lnTo>
                    <a:pt x="1550" y="533"/>
                  </a:lnTo>
                  <a:lnTo>
                    <a:pt x="1570" y="596"/>
                  </a:lnTo>
                  <a:lnTo>
                    <a:pt x="1584" y="661"/>
                  </a:lnTo>
                  <a:lnTo>
                    <a:pt x="1592" y="729"/>
                  </a:lnTo>
                  <a:lnTo>
                    <a:pt x="1595" y="798"/>
                  </a:lnTo>
                  <a:lnTo>
                    <a:pt x="1592" y="867"/>
                  </a:lnTo>
                  <a:lnTo>
                    <a:pt x="1584" y="934"/>
                  </a:lnTo>
                  <a:lnTo>
                    <a:pt x="1570" y="1000"/>
                  </a:lnTo>
                  <a:lnTo>
                    <a:pt x="1550" y="1063"/>
                  </a:lnTo>
                  <a:lnTo>
                    <a:pt x="1525" y="1124"/>
                  </a:lnTo>
                  <a:lnTo>
                    <a:pt x="1497" y="1182"/>
                  </a:lnTo>
                  <a:lnTo>
                    <a:pt x="1462" y="1237"/>
                  </a:lnTo>
                  <a:lnTo>
                    <a:pt x="1425" y="1290"/>
                  </a:lnTo>
                  <a:lnTo>
                    <a:pt x="1379" y="1349"/>
                  </a:lnTo>
                  <a:lnTo>
                    <a:pt x="1333" y="1412"/>
                  </a:lnTo>
                  <a:lnTo>
                    <a:pt x="1288" y="1478"/>
                  </a:lnTo>
                  <a:lnTo>
                    <a:pt x="1243" y="1545"/>
                  </a:lnTo>
                  <a:lnTo>
                    <a:pt x="1200" y="1612"/>
                  </a:lnTo>
                  <a:lnTo>
                    <a:pt x="1161" y="1677"/>
                  </a:lnTo>
                  <a:lnTo>
                    <a:pt x="1161" y="1934"/>
                  </a:lnTo>
                  <a:lnTo>
                    <a:pt x="429" y="1934"/>
                  </a:lnTo>
                  <a:lnTo>
                    <a:pt x="429" y="1669"/>
                  </a:lnTo>
                  <a:lnTo>
                    <a:pt x="370" y="1571"/>
                  </a:lnTo>
                  <a:lnTo>
                    <a:pt x="306" y="1475"/>
                  </a:lnTo>
                  <a:lnTo>
                    <a:pt x="239" y="1381"/>
                  </a:lnTo>
                  <a:lnTo>
                    <a:pt x="170" y="1290"/>
                  </a:lnTo>
                  <a:lnTo>
                    <a:pt x="132" y="1237"/>
                  </a:lnTo>
                  <a:lnTo>
                    <a:pt x="98" y="1182"/>
                  </a:lnTo>
                  <a:lnTo>
                    <a:pt x="69" y="1124"/>
                  </a:lnTo>
                  <a:lnTo>
                    <a:pt x="45" y="1063"/>
                  </a:lnTo>
                  <a:lnTo>
                    <a:pt x="25" y="1000"/>
                  </a:lnTo>
                  <a:lnTo>
                    <a:pt x="11" y="934"/>
                  </a:lnTo>
                  <a:lnTo>
                    <a:pt x="2" y="867"/>
                  </a:lnTo>
                  <a:lnTo>
                    <a:pt x="0" y="798"/>
                  </a:lnTo>
                  <a:lnTo>
                    <a:pt x="2" y="729"/>
                  </a:lnTo>
                  <a:lnTo>
                    <a:pt x="11" y="661"/>
                  </a:lnTo>
                  <a:lnTo>
                    <a:pt x="25" y="596"/>
                  </a:lnTo>
                  <a:lnTo>
                    <a:pt x="45" y="533"/>
                  </a:lnTo>
                  <a:lnTo>
                    <a:pt x="69" y="472"/>
                  </a:lnTo>
                  <a:lnTo>
                    <a:pt x="97" y="413"/>
                  </a:lnTo>
                  <a:lnTo>
                    <a:pt x="131" y="358"/>
                  </a:lnTo>
                  <a:lnTo>
                    <a:pt x="169" y="306"/>
                  </a:lnTo>
                  <a:lnTo>
                    <a:pt x="211" y="256"/>
                  </a:lnTo>
                  <a:lnTo>
                    <a:pt x="257" y="211"/>
                  </a:lnTo>
                  <a:lnTo>
                    <a:pt x="305" y="169"/>
                  </a:lnTo>
                  <a:lnTo>
                    <a:pt x="358" y="131"/>
                  </a:lnTo>
                  <a:lnTo>
                    <a:pt x="414" y="98"/>
                  </a:lnTo>
                  <a:lnTo>
                    <a:pt x="471" y="69"/>
                  </a:lnTo>
                  <a:lnTo>
                    <a:pt x="532" y="44"/>
                  </a:lnTo>
                  <a:lnTo>
                    <a:pt x="596" y="25"/>
                  </a:lnTo>
                  <a:lnTo>
                    <a:pt x="661" y="11"/>
                  </a:lnTo>
                  <a:lnTo>
                    <a:pt x="729" y="3"/>
                  </a:lnTo>
                  <a:lnTo>
                    <a:pt x="7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F778F0D9-5AAF-7F4F-A3FB-075A831BEC9B}"/>
              </a:ext>
            </a:extLst>
          </p:cNvPr>
          <p:cNvSpPr/>
          <p:nvPr/>
        </p:nvSpPr>
        <p:spPr>
          <a:xfrm>
            <a:off x="848295" y="5329262"/>
            <a:ext cx="4392487" cy="483441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lvl="0" latinLnBrk="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ko-K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Cloud Z CP</a:t>
            </a:r>
            <a:r>
              <a:rPr lang="en-US" altLang="ko-KR" sz="1200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운영에 필요한 관리 및 모니터링 기능을 사용자에게 권한 별로 차별화하여 제공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5961110" y="1808534"/>
            <a:ext cx="3600000" cy="39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자원관리의 사용자 인터페이스</a:t>
            </a:r>
          </a:p>
        </p:txBody>
      </p:sp>
      <p:sp>
        <p:nvSpPr>
          <p:cNvPr id="53" name="직사각형 52"/>
          <p:cNvSpPr/>
          <p:nvPr/>
        </p:nvSpPr>
        <p:spPr>
          <a:xfrm>
            <a:off x="5961110" y="1808534"/>
            <a:ext cx="46800" cy="396000"/>
          </a:xfrm>
          <a:prstGeom prst="rect">
            <a:avLst/>
          </a:prstGeom>
          <a:solidFill>
            <a:srgbClr val="0B1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5961110" y="3296319"/>
            <a:ext cx="3600000" cy="39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통합 </a:t>
            </a:r>
            <a:r>
              <a:rPr lang="en-US" altLang="ko-KR" sz="1400" b="1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Monitoring &amp; Alert</a:t>
            </a:r>
            <a:endParaRPr lang="ko-KR" altLang="en-US" sz="1400" b="1" dirty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5961110" y="3296319"/>
            <a:ext cx="46800" cy="396000"/>
          </a:xfrm>
          <a:prstGeom prst="rect">
            <a:avLst/>
          </a:prstGeom>
          <a:solidFill>
            <a:srgbClr val="0B1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5961110" y="4831417"/>
            <a:ext cx="3600000" cy="39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로그 수집</a:t>
            </a:r>
            <a:r>
              <a:rPr lang="en-US" altLang="ko-KR" sz="1400" b="1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b="1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저장</a:t>
            </a:r>
            <a:r>
              <a:rPr lang="en-US" altLang="ko-KR" sz="1400" b="1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b="1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시각화</a:t>
            </a:r>
          </a:p>
        </p:txBody>
      </p:sp>
      <p:sp>
        <p:nvSpPr>
          <p:cNvPr id="72" name="직사각형 71"/>
          <p:cNvSpPr/>
          <p:nvPr/>
        </p:nvSpPr>
        <p:spPr>
          <a:xfrm>
            <a:off x="5961110" y="4831417"/>
            <a:ext cx="46800" cy="396000"/>
          </a:xfrm>
          <a:prstGeom prst="rect">
            <a:avLst/>
          </a:prstGeom>
          <a:solidFill>
            <a:srgbClr val="0B1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TextBox 119">
            <a:extLst>
              <a:ext uri="{FF2B5EF4-FFF2-40B4-BE49-F238E27FC236}">
                <a16:creationId xmlns:a16="http://schemas.microsoft.com/office/drawing/2014/main" id="{47C94343-E6F4-694F-B664-2A5ED23F864F}"/>
              </a:ext>
            </a:extLst>
          </p:cNvPr>
          <p:cNvSpPr txBox="1"/>
          <p:nvPr/>
        </p:nvSpPr>
        <p:spPr bwMode="auto">
          <a:xfrm>
            <a:off x="5961110" y="2251515"/>
            <a:ext cx="3600000" cy="4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36000" rIns="90000" bIns="360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177800" indent="-1778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latin typeface="+mn-ea"/>
              </a:defRPr>
            </a:lvl1pPr>
          </a:lstStyle>
          <a:p>
            <a:r>
              <a:rPr lang="en-US" altLang="ko-KR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Platform</a:t>
            </a:r>
            <a:r>
              <a:rPr lang="ko-KR" altLang="en-US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운영되는 모든 </a:t>
            </a:r>
            <a:r>
              <a:rPr lang="en-US" altLang="ko-KR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Resource</a:t>
            </a:r>
            <a:r>
              <a:rPr lang="ko-KR" altLang="en-US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대한  </a:t>
            </a:r>
            <a:r>
              <a:rPr lang="ko-KR" altLang="en-US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 </a:t>
            </a:r>
            <a:r>
              <a:rPr lang="ko-KR" altLang="en-US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모니터링 기능</a:t>
            </a:r>
          </a:p>
        </p:txBody>
      </p:sp>
      <p:sp>
        <p:nvSpPr>
          <p:cNvPr id="74" name="TextBox 119">
            <a:extLst>
              <a:ext uri="{FF2B5EF4-FFF2-40B4-BE49-F238E27FC236}">
                <a16:creationId xmlns:a16="http://schemas.microsoft.com/office/drawing/2014/main" id="{47C94343-E6F4-694F-B664-2A5ED23F864F}"/>
              </a:ext>
            </a:extLst>
          </p:cNvPr>
          <p:cNvSpPr txBox="1"/>
          <p:nvPr/>
        </p:nvSpPr>
        <p:spPr bwMode="auto">
          <a:xfrm>
            <a:off x="5961110" y="3696857"/>
            <a:ext cx="3600000" cy="77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36000" rIns="90000" bIns="360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177800" indent="-1778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latin typeface="+mn-ea"/>
              </a:defRPr>
            </a:lvl1pPr>
          </a:lstStyle>
          <a:p>
            <a:r>
              <a:rPr lang="en-US" altLang="ko-KR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Kubernetes Cluster, Node, Pod, Backing Service </a:t>
            </a:r>
            <a:r>
              <a:rPr lang="ko-KR" altLang="en-US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통합 모니터링 제공</a:t>
            </a:r>
            <a:endParaRPr lang="en-US" altLang="ko-KR" dirty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Alert </a:t>
            </a:r>
            <a:r>
              <a:rPr lang="ko-KR" altLang="en-US" dirty="0" err="1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임계치</a:t>
            </a:r>
            <a:r>
              <a:rPr lang="ko-KR" altLang="en-US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설정 </a:t>
            </a:r>
            <a:r>
              <a:rPr lang="en-US" altLang="ko-KR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&amp; Notification</a:t>
            </a:r>
            <a:endParaRPr lang="ko-KR" altLang="en-US" dirty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6" name="TextBox 119">
            <a:extLst>
              <a:ext uri="{FF2B5EF4-FFF2-40B4-BE49-F238E27FC236}">
                <a16:creationId xmlns:a16="http://schemas.microsoft.com/office/drawing/2014/main" id="{47C94343-E6F4-694F-B664-2A5ED23F864F}"/>
              </a:ext>
            </a:extLst>
          </p:cNvPr>
          <p:cNvSpPr txBox="1"/>
          <p:nvPr/>
        </p:nvSpPr>
        <p:spPr bwMode="auto">
          <a:xfrm>
            <a:off x="5961110" y="5253495"/>
            <a:ext cx="3600000" cy="8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36000" rIns="90000" bIns="3600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177800" indent="-1778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latin typeface="+mn-ea"/>
              </a:defRPr>
            </a:lvl1pPr>
          </a:lstStyle>
          <a:p>
            <a:r>
              <a:rPr lang="ko-KR" altLang="en-US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다중 로그를 </a:t>
            </a:r>
            <a:r>
              <a:rPr lang="en-US" altLang="ko-KR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Platform</a:t>
            </a:r>
            <a:r>
              <a:rPr lang="ko-KR" altLang="en-US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저장소에 통합</a:t>
            </a:r>
          </a:p>
          <a:p>
            <a:r>
              <a:rPr lang="en-US" altLang="ko-KR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Rule </a:t>
            </a:r>
            <a:r>
              <a:rPr lang="ko-KR" altLang="en-US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기반으로 로그 </a:t>
            </a:r>
            <a:r>
              <a:rPr lang="en-US" altLang="ko-KR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Parsing / Indexing</a:t>
            </a:r>
          </a:p>
          <a:p>
            <a:r>
              <a:rPr lang="ko-KR" altLang="en-US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복잡한 로그의 시각화</a:t>
            </a:r>
          </a:p>
        </p:txBody>
      </p:sp>
      <p:sp>
        <p:nvSpPr>
          <p:cNvPr id="64" name="제목 1"/>
          <p:cNvSpPr txBox="1">
            <a:spLocks/>
          </p:cNvSpPr>
          <p:nvPr/>
        </p:nvSpPr>
        <p:spPr>
          <a:xfrm>
            <a:off x="-1" y="444382"/>
            <a:ext cx="9697454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Dashboard/Monitoring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398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직사각형 39"/>
          <p:cNvSpPr/>
          <p:nvPr/>
        </p:nvSpPr>
        <p:spPr>
          <a:xfrm>
            <a:off x="5961110" y="1744139"/>
            <a:ext cx="3600000" cy="396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로그 수집 및 저장</a:t>
            </a:r>
            <a:endParaRPr lang="ko-KR" altLang="en-US" sz="1400" b="1" dirty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5961110" y="1744139"/>
            <a:ext cx="46800" cy="396000"/>
          </a:xfrm>
          <a:prstGeom prst="rect">
            <a:avLst/>
          </a:prstGeom>
          <a:solidFill>
            <a:srgbClr val="0B1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5961110" y="3231924"/>
            <a:ext cx="3600000" cy="396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로그 검색</a:t>
            </a:r>
            <a:endParaRPr lang="ko-KR" altLang="en-US" sz="1400" b="1" dirty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5961110" y="3231924"/>
            <a:ext cx="46800" cy="396000"/>
          </a:xfrm>
          <a:prstGeom prst="rect">
            <a:avLst/>
          </a:prstGeom>
          <a:solidFill>
            <a:srgbClr val="0B1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5961110" y="4767022"/>
            <a:ext cx="3600000" cy="396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로그 시각화</a:t>
            </a:r>
            <a:endParaRPr lang="ko-KR" altLang="en-US" sz="1400" b="1" dirty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5961110" y="4767022"/>
            <a:ext cx="46800" cy="396000"/>
          </a:xfrm>
          <a:prstGeom prst="rect">
            <a:avLst/>
          </a:prstGeom>
          <a:solidFill>
            <a:srgbClr val="0B1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TextBox 119">
            <a:extLst>
              <a:ext uri="{FF2B5EF4-FFF2-40B4-BE49-F238E27FC236}">
                <a16:creationId xmlns:a16="http://schemas.microsoft.com/office/drawing/2014/main" id="{47C94343-E6F4-694F-B664-2A5ED23F864F}"/>
              </a:ext>
            </a:extLst>
          </p:cNvPr>
          <p:cNvSpPr txBox="1"/>
          <p:nvPr/>
        </p:nvSpPr>
        <p:spPr bwMode="auto">
          <a:xfrm>
            <a:off x="5984510" y="2201867"/>
            <a:ext cx="3600000" cy="77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36000" rIns="90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77800" indent="-1778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다중 </a:t>
            </a:r>
            <a:r>
              <a:rPr lang="ko-KR" altLang="en-US" sz="1200" dirty="0" err="1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인스턴스</a:t>
            </a:r>
            <a:r>
              <a:rPr lang="ko-KR" altLang="en-US" sz="1200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로그를 </a:t>
            </a:r>
            <a:r>
              <a:rPr lang="en-US" altLang="ko-KR" sz="1200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Elastic Search </a:t>
            </a:r>
            <a:r>
              <a:rPr lang="ko-KR" altLang="en-US" sz="1200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 곳에 저장</a:t>
            </a:r>
            <a:endParaRPr lang="en-US" altLang="ko-KR" sz="1200" dirty="0" smtClean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7800" indent="-1778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Rule </a:t>
            </a:r>
            <a:r>
              <a:rPr lang="ko-KR" altLang="en-US" sz="1200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기반으로 로그 </a:t>
            </a:r>
            <a:r>
              <a:rPr lang="en-US" altLang="ko-KR" sz="1200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Parsing/Indexing</a:t>
            </a:r>
            <a:endParaRPr lang="en-US" altLang="ko-KR" sz="1200" dirty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5" name="TextBox 119">
            <a:extLst>
              <a:ext uri="{FF2B5EF4-FFF2-40B4-BE49-F238E27FC236}">
                <a16:creationId xmlns:a16="http://schemas.microsoft.com/office/drawing/2014/main" id="{47C94343-E6F4-694F-B664-2A5ED23F864F}"/>
              </a:ext>
            </a:extLst>
          </p:cNvPr>
          <p:cNvSpPr txBox="1"/>
          <p:nvPr/>
        </p:nvSpPr>
        <p:spPr bwMode="auto">
          <a:xfrm>
            <a:off x="5961110" y="3654447"/>
            <a:ext cx="3600000" cy="55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36000" rIns="90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77800" indent="-1778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쿼리 기반으로 로그를 빠르게 검색</a:t>
            </a:r>
            <a:endParaRPr lang="en-US" altLang="ko-KR" sz="1200" dirty="0" smtClean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7800" indent="-1778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분산된 로그를 중앙에서 효율적으로 검색</a:t>
            </a:r>
            <a:endParaRPr lang="en-US" altLang="ko-KR" sz="1200" dirty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6" name="TextBox 119">
            <a:extLst>
              <a:ext uri="{FF2B5EF4-FFF2-40B4-BE49-F238E27FC236}">
                <a16:creationId xmlns:a16="http://schemas.microsoft.com/office/drawing/2014/main" id="{47C94343-E6F4-694F-B664-2A5ED23F864F}"/>
              </a:ext>
            </a:extLst>
          </p:cNvPr>
          <p:cNvSpPr txBox="1"/>
          <p:nvPr/>
        </p:nvSpPr>
        <p:spPr bwMode="auto">
          <a:xfrm>
            <a:off x="5961111" y="5196331"/>
            <a:ext cx="3600000" cy="55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36000" rIns="90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77800" indent="-1778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복잡한 로그를 시각화</a:t>
            </a:r>
            <a:endParaRPr lang="en-US" altLang="ko-KR" sz="1200" dirty="0" smtClean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7800" indent="-1778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다양한 형태로 </a:t>
            </a:r>
            <a:r>
              <a:rPr lang="ko-KR" altLang="en-US" sz="1200" dirty="0" err="1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커스터마이징</a:t>
            </a:r>
            <a:r>
              <a:rPr lang="ko-KR" altLang="en-US" sz="1200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가능</a:t>
            </a:r>
            <a:endParaRPr lang="ko-KR" altLang="en-US" sz="1200" dirty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078318" y="2944365"/>
            <a:ext cx="2298866" cy="1388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384342" y="3544339"/>
            <a:ext cx="2340000" cy="360000"/>
          </a:xfrm>
          <a:prstGeom prst="rect">
            <a:avLst/>
          </a:prstGeom>
          <a:solidFill>
            <a:srgbClr val="0B192B"/>
          </a:solidFill>
          <a:ln>
            <a:noFill/>
          </a:ln>
          <a:effectLst>
            <a:outerShdw blurRad="127000" dist="165100" dir="8100000" algn="ctr" rotWithShape="0">
              <a:schemeClr val="tx1">
                <a:lumMod val="75000"/>
                <a:lumOff val="2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로그 검색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분석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84342" y="3904339"/>
            <a:ext cx="2340000" cy="936144"/>
          </a:xfrm>
          <a:prstGeom prst="rect">
            <a:avLst/>
          </a:prstGeom>
          <a:solidFill>
            <a:srgbClr val="F3F1F3"/>
          </a:solidFill>
          <a:ln>
            <a:noFill/>
          </a:ln>
          <a:effectLst>
            <a:outerShdw blurRad="127000" dist="165100" dir="8100000" algn="tr" rotWithShape="0">
              <a:schemeClr val="tx1">
                <a:lumMod val="75000"/>
                <a:lumOff val="2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3120646" y="3544339"/>
            <a:ext cx="2340000" cy="360000"/>
          </a:xfrm>
          <a:prstGeom prst="rect">
            <a:avLst/>
          </a:prstGeom>
          <a:solidFill>
            <a:srgbClr val="0B192B"/>
          </a:solidFill>
          <a:ln>
            <a:noFill/>
          </a:ln>
          <a:effectLst>
            <a:outerShdw blurRad="127000" dist="165100" dir="8100000" algn="ctr" rotWithShape="0">
              <a:schemeClr val="tx1">
                <a:lumMod val="75000"/>
                <a:lumOff val="2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로그 시각화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3120646" y="3904339"/>
            <a:ext cx="2340000" cy="936144"/>
          </a:xfrm>
          <a:prstGeom prst="rect">
            <a:avLst/>
          </a:prstGeom>
          <a:solidFill>
            <a:srgbClr val="F3F1F3"/>
          </a:solidFill>
          <a:ln>
            <a:noFill/>
          </a:ln>
          <a:effectLst>
            <a:outerShdw blurRad="127000" dist="165100" dir="8100000" algn="tr" rotWithShape="0">
              <a:schemeClr val="tx1">
                <a:lumMod val="75000"/>
                <a:lumOff val="2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395607" y="3948770"/>
            <a:ext cx="2340000" cy="778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t" anchorCtr="0"/>
          <a:lstStyle/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빠르게 로그 검색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특정 기간 별 로그 검색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분산된 로그 일괄 검색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3131911" y="3948770"/>
            <a:ext cx="2340000" cy="86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t" anchorCtr="0"/>
          <a:lstStyle/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복잡한 로그 시각화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커스터마이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징</a:t>
            </a:r>
            <a:endParaRPr lang="nb-NO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200471" y="1744139"/>
            <a:ext cx="2730272" cy="1559924"/>
            <a:chOff x="-124096" y="4360681"/>
            <a:chExt cx="4093200" cy="2338624"/>
          </a:xfrm>
        </p:grpSpPr>
        <p:pic>
          <p:nvPicPr>
            <p:cNvPr id="46" name="Picture 2" descr="C:\Users\Administrator\Desktop\carousel_b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4096" y="4360681"/>
              <a:ext cx="4093200" cy="2338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직사각형 46"/>
            <p:cNvSpPr/>
            <p:nvPr/>
          </p:nvSpPr>
          <p:spPr>
            <a:xfrm>
              <a:off x="196057" y="4432789"/>
              <a:ext cx="3446440" cy="2081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2936775" y="1744139"/>
            <a:ext cx="2730272" cy="1559924"/>
            <a:chOff x="-124096" y="4360681"/>
            <a:chExt cx="4093200" cy="2338624"/>
          </a:xfrm>
        </p:grpSpPr>
        <p:pic>
          <p:nvPicPr>
            <p:cNvPr id="49" name="Picture 2" descr="C:\Users\Administrator\Desktop\carousel_b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4096" y="4360681"/>
              <a:ext cx="4093200" cy="2338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직사각형 49"/>
            <p:cNvSpPr/>
            <p:nvPr/>
          </p:nvSpPr>
          <p:spPr>
            <a:xfrm>
              <a:off x="196057" y="4432789"/>
              <a:ext cx="3446440" cy="2081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04" y="1798390"/>
            <a:ext cx="2301447" cy="137389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16" y="1788287"/>
            <a:ext cx="2296393" cy="1397555"/>
          </a:xfrm>
          <a:prstGeom prst="rect">
            <a:avLst/>
          </a:prstGeom>
        </p:spPr>
      </p:pic>
      <p:sp>
        <p:nvSpPr>
          <p:cNvPr id="53" name="직사각형 52"/>
          <p:cNvSpPr/>
          <p:nvPr/>
        </p:nvSpPr>
        <p:spPr>
          <a:xfrm>
            <a:off x="395607" y="5236587"/>
            <a:ext cx="5076304" cy="756024"/>
          </a:xfrm>
          <a:prstGeom prst="rect">
            <a:avLst/>
          </a:prstGeom>
          <a:solidFill>
            <a:srgbClr val="EA0530"/>
          </a:solidFill>
          <a:ln>
            <a:solidFill>
              <a:srgbClr val="EA0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546507" y="5460716"/>
            <a:ext cx="255181" cy="307767"/>
            <a:chOff x="-585788" y="4316413"/>
            <a:chExt cx="731838" cy="882650"/>
          </a:xfrm>
          <a:solidFill>
            <a:schemeClr val="bg1"/>
          </a:solidFill>
        </p:grpSpPr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-320675" y="5035550"/>
              <a:ext cx="200025" cy="44450"/>
            </a:xfrm>
            <a:custGeom>
              <a:avLst/>
              <a:gdLst>
                <a:gd name="T0" fmla="*/ 83 w 756"/>
                <a:gd name="T1" fmla="*/ 0 h 165"/>
                <a:gd name="T2" fmla="*/ 674 w 756"/>
                <a:gd name="T3" fmla="*/ 0 h 165"/>
                <a:gd name="T4" fmla="*/ 695 w 756"/>
                <a:gd name="T5" fmla="*/ 3 h 165"/>
                <a:gd name="T6" fmla="*/ 716 w 756"/>
                <a:gd name="T7" fmla="*/ 11 h 165"/>
                <a:gd name="T8" fmla="*/ 732 w 756"/>
                <a:gd name="T9" fmla="*/ 24 h 165"/>
                <a:gd name="T10" fmla="*/ 745 w 756"/>
                <a:gd name="T11" fmla="*/ 41 h 165"/>
                <a:gd name="T12" fmla="*/ 753 w 756"/>
                <a:gd name="T13" fmla="*/ 61 h 165"/>
                <a:gd name="T14" fmla="*/ 756 w 756"/>
                <a:gd name="T15" fmla="*/ 82 h 165"/>
                <a:gd name="T16" fmla="*/ 753 w 756"/>
                <a:gd name="T17" fmla="*/ 105 h 165"/>
                <a:gd name="T18" fmla="*/ 745 w 756"/>
                <a:gd name="T19" fmla="*/ 125 h 165"/>
                <a:gd name="T20" fmla="*/ 732 w 756"/>
                <a:gd name="T21" fmla="*/ 141 h 165"/>
                <a:gd name="T22" fmla="*/ 716 w 756"/>
                <a:gd name="T23" fmla="*/ 154 h 165"/>
                <a:gd name="T24" fmla="*/ 695 w 756"/>
                <a:gd name="T25" fmla="*/ 162 h 165"/>
                <a:gd name="T26" fmla="*/ 674 w 756"/>
                <a:gd name="T27" fmla="*/ 165 h 165"/>
                <a:gd name="T28" fmla="*/ 83 w 756"/>
                <a:gd name="T29" fmla="*/ 165 h 165"/>
                <a:gd name="T30" fmla="*/ 61 w 756"/>
                <a:gd name="T31" fmla="*/ 162 h 165"/>
                <a:gd name="T32" fmla="*/ 41 w 756"/>
                <a:gd name="T33" fmla="*/ 154 h 165"/>
                <a:gd name="T34" fmla="*/ 24 w 756"/>
                <a:gd name="T35" fmla="*/ 141 h 165"/>
                <a:gd name="T36" fmla="*/ 12 w 756"/>
                <a:gd name="T37" fmla="*/ 125 h 165"/>
                <a:gd name="T38" fmla="*/ 3 w 756"/>
                <a:gd name="T39" fmla="*/ 105 h 165"/>
                <a:gd name="T40" fmla="*/ 0 w 756"/>
                <a:gd name="T41" fmla="*/ 82 h 165"/>
                <a:gd name="T42" fmla="*/ 3 w 756"/>
                <a:gd name="T43" fmla="*/ 61 h 165"/>
                <a:gd name="T44" fmla="*/ 12 w 756"/>
                <a:gd name="T45" fmla="*/ 41 h 165"/>
                <a:gd name="T46" fmla="*/ 24 w 756"/>
                <a:gd name="T47" fmla="*/ 24 h 165"/>
                <a:gd name="T48" fmla="*/ 41 w 756"/>
                <a:gd name="T49" fmla="*/ 11 h 165"/>
                <a:gd name="T50" fmla="*/ 61 w 756"/>
                <a:gd name="T51" fmla="*/ 3 h 165"/>
                <a:gd name="T52" fmla="*/ 83 w 756"/>
                <a:gd name="T5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6" h="165">
                  <a:moveTo>
                    <a:pt x="83" y="0"/>
                  </a:moveTo>
                  <a:lnTo>
                    <a:pt x="674" y="0"/>
                  </a:lnTo>
                  <a:lnTo>
                    <a:pt x="695" y="3"/>
                  </a:lnTo>
                  <a:lnTo>
                    <a:pt x="716" y="11"/>
                  </a:lnTo>
                  <a:lnTo>
                    <a:pt x="732" y="24"/>
                  </a:lnTo>
                  <a:lnTo>
                    <a:pt x="745" y="41"/>
                  </a:lnTo>
                  <a:lnTo>
                    <a:pt x="753" y="61"/>
                  </a:lnTo>
                  <a:lnTo>
                    <a:pt x="756" y="82"/>
                  </a:lnTo>
                  <a:lnTo>
                    <a:pt x="753" y="105"/>
                  </a:lnTo>
                  <a:lnTo>
                    <a:pt x="745" y="125"/>
                  </a:lnTo>
                  <a:lnTo>
                    <a:pt x="732" y="141"/>
                  </a:lnTo>
                  <a:lnTo>
                    <a:pt x="716" y="154"/>
                  </a:lnTo>
                  <a:lnTo>
                    <a:pt x="695" y="162"/>
                  </a:lnTo>
                  <a:lnTo>
                    <a:pt x="674" y="165"/>
                  </a:lnTo>
                  <a:lnTo>
                    <a:pt x="83" y="165"/>
                  </a:lnTo>
                  <a:lnTo>
                    <a:pt x="61" y="162"/>
                  </a:lnTo>
                  <a:lnTo>
                    <a:pt x="41" y="154"/>
                  </a:lnTo>
                  <a:lnTo>
                    <a:pt x="24" y="141"/>
                  </a:lnTo>
                  <a:lnTo>
                    <a:pt x="12" y="125"/>
                  </a:lnTo>
                  <a:lnTo>
                    <a:pt x="3" y="105"/>
                  </a:lnTo>
                  <a:lnTo>
                    <a:pt x="0" y="82"/>
                  </a:lnTo>
                  <a:lnTo>
                    <a:pt x="3" y="61"/>
                  </a:lnTo>
                  <a:lnTo>
                    <a:pt x="12" y="41"/>
                  </a:lnTo>
                  <a:lnTo>
                    <a:pt x="24" y="24"/>
                  </a:lnTo>
                  <a:lnTo>
                    <a:pt x="41" y="11"/>
                  </a:lnTo>
                  <a:lnTo>
                    <a:pt x="61" y="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-307975" y="5113338"/>
              <a:ext cx="176213" cy="85725"/>
            </a:xfrm>
            <a:custGeom>
              <a:avLst/>
              <a:gdLst>
                <a:gd name="T0" fmla="*/ 0 w 670"/>
                <a:gd name="T1" fmla="*/ 0 h 325"/>
                <a:gd name="T2" fmla="*/ 670 w 670"/>
                <a:gd name="T3" fmla="*/ 0 h 325"/>
                <a:gd name="T4" fmla="*/ 666 w 670"/>
                <a:gd name="T5" fmla="*/ 34 h 325"/>
                <a:gd name="T6" fmla="*/ 658 w 670"/>
                <a:gd name="T7" fmla="*/ 66 h 325"/>
                <a:gd name="T8" fmla="*/ 645 w 670"/>
                <a:gd name="T9" fmla="*/ 95 h 325"/>
                <a:gd name="T10" fmla="*/ 627 w 670"/>
                <a:gd name="T11" fmla="*/ 121 h 325"/>
                <a:gd name="T12" fmla="*/ 606 w 670"/>
                <a:gd name="T13" fmla="*/ 144 h 325"/>
                <a:gd name="T14" fmla="*/ 580 w 670"/>
                <a:gd name="T15" fmla="*/ 164 h 325"/>
                <a:gd name="T16" fmla="*/ 552 w 670"/>
                <a:gd name="T17" fmla="*/ 178 h 325"/>
                <a:gd name="T18" fmla="*/ 520 w 670"/>
                <a:gd name="T19" fmla="*/ 188 h 325"/>
                <a:gd name="T20" fmla="*/ 488 w 670"/>
                <a:gd name="T21" fmla="*/ 193 h 325"/>
                <a:gd name="T22" fmla="*/ 481 w 670"/>
                <a:gd name="T23" fmla="*/ 220 h 325"/>
                <a:gd name="T24" fmla="*/ 470 w 670"/>
                <a:gd name="T25" fmla="*/ 245 h 325"/>
                <a:gd name="T26" fmla="*/ 455 w 670"/>
                <a:gd name="T27" fmla="*/ 267 h 325"/>
                <a:gd name="T28" fmla="*/ 436 w 670"/>
                <a:gd name="T29" fmla="*/ 286 h 325"/>
                <a:gd name="T30" fmla="*/ 415 w 670"/>
                <a:gd name="T31" fmla="*/ 303 h 325"/>
                <a:gd name="T32" fmla="*/ 391 w 670"/>
                <a:gd name="T33" fmla="*/ 315 h 325"/>
                <a:gd name="T34" fmla="*/ 363 w 670"/>
                <a:gd name="T35" fmla="*/ 322 h 325"/>
                <a:gd name="T36" fmla="*/ 336 w 670"/>
                <a:gd name="T37" fmla="*/ 325 h 325"/>
                <a:gd name="T38" fmla="*/ 308 w 670"/>
                <a:gd name="T39" fmla="*/ 322 h 325"/>
                <a:gd name="T40" fmla="*/ 280 w 670"/>
                <a:gd name="T41" fmla="*/ 315 h 325"/>
                <a:gd name="T42" fmla="*/ 256 w 670"/>
                <a:gd name="T43" fmla="*/ 303 h 325"/>
                <a:gd name="T44" fmla="*/ 235 w 670"/>
                <a:gd name="T45" fmla="*/ 286 h 325"/>
                <a:gd name="T46" fmla="*/ 216 w 670"/>
                <a:gd name="T47" fmla="*/ 267 h 325"/>
                <a:gd name="T48" fmla="*/ 201 w 670"/>
                <a:gd name="T49" fmla="*/ 245 h 325"/>
                <a:gd name="T50" fmla="*/ 190 w 670"/>
                <a:gd name="T51" fmla="*/ 220 h 325"/>
                <a:gd name="T52" fmla="*/ 183 w 670"/>
                <a:gd name="T53" fmla="*/ 193 h 325"/>
                <a:gd name="T54" fmla="*/ 150 w 670"/>
                <a:gd name="T55" fmla="*/ 188 h 325"/>
                <a:gd name="T56" fmla="*/ 119 w 670"/>
                <a:gd name="T57" fmla="*/ 178 h 325"/>
                <a:gd name="T58" fmla="*/ 91 w 670"/>
                <a:gd name="T59" fmla="*/ 164 h 325"/>
                <a:gd name="T60" fmla="*/ 65 w 670"/>
                <a:gd name="T61" fmla="*/ 144 h 325"/>
                <a:gd name="T62" fmla="*/ 44 w 670"/>
                <a:gd name="T63" fmla="*/ 121 h 325"/>
                <a:gd name="T64" fmla="*/ 26 w 670"/>
                <a:gd name="T65" fmla="*/ 95 h 325"/>
                <a:gd name="T66" fmla="*/ 13 w 670"/>
                <a:gd name="T67" fmla="*/ 66 h 325"/>
                <a:gd name="T68" fmla="*/ 3 w 670"/>
                <a:gd name="T69" fmla="*/ 34 h 325"/>
                <a:gd name="T70" fmla="*/ 0 w 670"/>
                <a:gd name="T7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0" h="325">
                  <a:moveTo>
                    <a:pt x="0" y="0"/>
                  </a:moveTo>
                  <a:lnTo>
                    <a:pt x="670" y="0"/>
                  </a:lnTo>
                  <a:lnTo>
                    <a:pt x="666" y="34"/>
                  </a:lnTo>
                  <a:lnTo>
                    <a:pt x="658" y="66"/>
                  </a:lnTo>
                  <a:lnTo>
                    <a:pt x="645" y="95"/>
                  </a:lnTo>
                  <a:lnTo>
                    <a:pt x="627" y="121"/>
                  </a:lnTo>
                  <a:lnTo>
                    <a:pt x="606" y="144"/>
                  </a:lnTo>
                  <a:lnTo>
                    <a:pt x="580" y="164"/>
                  </a:lnTo>
                  <a:lnTo>
                    <a:pt x="552" y="178"/>
                  </a:lnTo>
                  <a:lnTo>
                    <a:pt x="520" y="188"/>
                  </a:lnTo>
                  <a:lnTo>
                    <a:pt x="488" y="193"/>
                  </a:lnTo>
                  <a:lnTo>
                    <a:pt x="481" y="220"/>
                  </a:lnTo>
                  <a:lnTo>
                    <a:pt x="470" y="245"/>
                  </a:lnTo>
                  <a:lnTo>
                    <a:pt x="455" y="267"/>
                  </a:lnTo>
                  <a:lnTo>
                    <a:pt x="436" y="286"/>
                  </a:lnTo>
                  <a:lnTo>
                    <a:pt x="415" y="303"/>
                  </a:lnTo>
                  <a:lnTo>
                    <a:pt x="391" y="315"/>
                  </a:lnTo>
                  <a:lnTo>
                    <a:pt x="363" y="322"/>
                  </a:lnTo>
                  <a:lnTo>
                    <a:pt x="336" y="325"/>
                  </a:lnTo>
                  <a:lnTo>
                    <a:pt x="308" y="322"/>
                  </a:lnTo>
                  <a:lnTo>
                    <a:pt x="280" y="315"/>
                  </a:lnTo>
                  <a:lnTo>
                    <a:pt x="256" y="303"/>
                  </a:lnTo>
                  <a:lnTo>
                    <a:pt x="235" y="286"/>
                  </a:lnTo>
                  <a:lnTo>
                    <a:pt x="216" y="267"/>
                  </a:lnTo>
                  <a:lnTo>
                    <a:pt x="201" y="245"/>
                  </a:lnTo>
                  <a:lnTo>
                    <a:pt x="190" y="220"/>
                  </a:lnTo>
                  <a:lnTo>
                    <a:pt x="183" y="193"/>
                  </a:lnTo>
                  <a:lnTo>
                    <a:pt x="150" y="188"/>
                  </a:lnTo>
                  <a:lnTo>
                    <a:pt x="119" y="178"/>
                  </a:lnTo>
                  <a:lnTo>
                    <a:pt x="91" y="164"/>
                  </a:lnTo>
                  <a:lnTo>
                    <a:pt x="65" y="144"/>
                  </a:lnTo>
                  <a:lnTo>
                    <a:pt x="44" y="121"/>
                  </a:lnTo>
                  <a:lnTo>
                    <a:pt x="26" y="95"/>
                  </a:lnTo>
                  <a:lnTo>
                    <a:pt x="13" y="66"/>
                  </a:lnTo>
                  <a:lnTo>
                    <a:pt x="3" y="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-249238" y="4316413"/>
              <a:ext cx="58738" cy="127000"/>
            </a:xfrm>
            <a:custGeom>
              <a:avLst/>
              <a:gdLst>
                <a:gd name="T0" fmla="*/ 111 w 220"/>
                <a:gd name="T1" fmla="*/ 0 h 479"/>
                <a:gd name="T2" fmla="*/ 136 w 220"/>
                <a:gd name="T3" fmla="*/ 3 h 479"/>
                <a:gd name="T4" fmla="*/ 159 w 220"/>
                <a:gd name="T5" fmla="*/ 11 h 479"/>
                <a:gd name="T6" fmla="*/ 180 w 220"/>
                <a:gd name="T7" fmla="*/ 24 h 479"/>
                <a:gd name="T8" fmla="*/ 197 w 220"/>
                <a:gd name="T9" fmla="*/ 42 h 479"/>
                <a:gd name="T10" fmla="*/ 209 w 220"/>
                <a:gd name="T11" fmla="*/ 62 h 479"/>
                <a:gd name="T12" fmla="*/ 218 w 220"/>
                <a:gd name="T13" fmla="*/ 85 h 479"/>
                <a:gd name="T14" fmla="*/ 220 w 220"/>
                <a:gd name="T15" fmla="*/ 111 h 479"/>
                <a:gd name="T16" fmla="*/ 220 w 220"/>
                <a:gd name="T17" fmla="*/ 368 h 479"/>
                <a:gd name="T18" fmla="*/ 218 w 220"/>
                <a:gd name="T19" fmla="*/ 394 h 479"/>
                <a:gd name="T20" fmla="*/ 209 w 220"/>
                <a:gd name="T21" fmla="*/ 416 h 479"/>
                <a:gd name="T22" fmla="*/ 197 w 220"/>
                <a:gd name="T23" fmla="*/ 437 h 479"/>
                <a:gd name="T24" fmla="*/ 180 w 220"/>
                <a:gd name="T25" fmla="*/ 455 h 479"/>
                <a:gd name="T26" fmla="*/ 159 w 220"/>
                <a:gd name="T27" fmla="*/ 467 h 479"/>
                <a:gd name="T28" fmla="*/ 136 w 220"/>
                <a:gd name="T29" fmla="*/ 476 h 479"/>
                <a:gd name="T30" fmla="*/ 111 w 220"/>
                <a:gd name="T31" fmla="*/ 479 h 479"/>
                <a:gd name="T32" fmla="*/ 86 w 220"/>
                <a:gd name="T33" fmla="*/ 476 h 479"/>
                <a:gd name="T34" fmla="*/ 62 w 220"/>
                <a:gd name="T35" fmla="*/ 467 h 479"/>
                <a:gd name="T36" fmla="*/ 41 w 220"/>
                <a:gd name="T37" fmla="*/ 455 h 479"/>
                <a:gd name="T38" fmla="*/ 25 w 220"/>
                <a:gd name="T39" fmla="*/ 437 h 479"/>
                <a:gd name="T40" fmla="*/ 12 w 220"/>
                <a:gd name="T41" fmla="*/ 416 h 479"/>
                <a:gd name="T42" fmla="*/ 2 w 220"/>
                <a:gd name="T43" fmla="*/ 394 h 479"/>
                <a:gd name="T44" fmla="*/ 0 w 220"/>
                <a:gd name="T45" fmla="*/ 368 h 479"/>
                <a:gd name="T46" fmla="*/ 0 w 220"/>
                <a:gd name="T47" fmla="*/ 111 h 479"/>
                <a:gd name="T48" fmla="*/ 2 w 220"/>
                <a:gd name="T49" fmla="*/ 85 h 479"/>
                <a:gd name="T50" fmla="*/ 12 w 220"/>
                <a:gd name="T51" fmla="*/ 62 h 479"/>
                <a:gd name="T52" fmla="*/ 25 w 220"/>
                <a:gd name="T53" fmla="*/ 42 h 479"/>
                <a:gd name="T54" fmla="*/ 41 w 220"/>
                <a:gd name="T55" fmla="*/ 24 h 479"/>
                <a:gd name="T56" fmla="*/ 62 w 220"/>
                <a:gd name="T57" fmla="*/ 11 h 479"/>
                <a:gd name="T58" fmla="*/ 86 w 220"/>
                <a:gd name="T59" fmla="*/ 3 h 479"/>
                <a:gd name="T60" fmla="*/ 111 w 220"/>
                <a:gd name="T6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479">
                  <a:moveTo>
                    <a:pt x="111" y="0"/>
                  </a:moveTo>
                  <a:lnTo>
                    <a:pt x="136" y="3"/>
                  </a:lnTo>
                  <a:lnTo>
                    <a:pt x="159" y="11"/>
                  </a:lnTo>
                  <a:lnTo>
                    <a:pt x="180" y="24"/>
                  </a:lnTo>
                  <a:lnTo>
                    <a:pt x="197" y="42"/>
                  </a:lnTo>
                  <a:lnTo>
                    <a:pt x="209" y="62"/>
                  </a:lnTo>
                  <a:lnTo>
                    <a:pt x="218" y="85"/>
                  </a:lnTo>
                  <a:lnTo>
                    <a:pt x="220" y="111"/>
                  </a:lnTo>
                  <a:lnTo>
                    <a:pt x="220" y="368"/>
                  </a:lnTo>
                  <a:lnTo>
                    <a:pt x="218" y="394"/>
                  </a:lnTo>
                  <a:lnTo>
                    <a:pt x="209" y="416"/>
                  </a:lnTo>
                  <a:lnTo>
                    <a:pt x="197" y="437"/>
                  </a:lnTo>
                  <a:lnTo>
                    <a:pt x="180" y="455"/>
                  </a:lnTo>
                  <a:lnTo>
                    <a:pt x="159" y="467"/>
                  </a:lnTo>
                  <a:lnTo>
                    <a:pt x="136" y="476"/>
                  </a:lnTo>
                  <a:lnTo>
                    <a:pt x="111" y="479"/>
                  </a:lnTo>
                  <a:lnTo>
                    <a:pt x="86" y="476"/>
                  </a:lnTo>
                  <a:lnTo>
                    <a:pt x="62" y="467"/>
                  </a:lnTo>
                  <a:lnTo>
                    <a:pt x="41" y="455"/>
                  </a:lnTo>
                  <a:lnTo>
                    <a:pt x="25" y="437"/>
                  </a:lnTo>
                  <a:lnTo>
                    <a:pt x="12" y="416"/>
                  </a:lnTo>
                  <a:lnTo>
                    <a:pt x="2" y="394"/>
                  </a:lnTo>
                  <a:lnTo>
                    <a:pt x="0" y="368"/>
                  </a:lnTo>
                  <a:lnTo>
                    <a:pt x="0" y="111"/>
                  </a:lnTo>
                  <a:lnTo>
                    <a:pt x="2" y="85"/>
                  </a:lnTo>
                  <a:lnTo>
                    <a:pt x="12" y="62"/>
                  </a:lnTo>
                  <a:lnTo>
                    <a:pt x="25" y="42"/>
                  </a:lnTo>
                  <a:lnTo>
                    <a:pt x="41" y="24"/>
                  </a:lnTo>
                  <a:lnTo>
                    <a:pt x="62" y="11"/>
                  </a:lnTo>
                  <a:lnTo>
                    <a:pt x="86" y="3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8" name="Freeform 10"/>
            <p:cNvSpPr>
              <a:spLocks/>
            </p:cNvSpPr>
            <p:nvPr/>
          </p:nvSpPr>
          <p:spPr bwMode="auto">
            <a:xfrm>
              <a:off x="-457200" y="4384675"/>
              <a:ext cx="98425" cy="112713"/>
            </a:xfrm>
            <a:custGeom>
              <a:avLst/>
              <a:gdLst>
                <a:gd name="T0" fmla="*/ 106 w 372"/>
                <a:gd name="T1" fmla="*/ 0 h 429"/>
                <a:gd name="T2" fmla="*/ 127 w 372"/>
                <a:gd name="T3" fmla="*/ 2 h 429"/>
                <a:gd name="T4" fmla="*/ 148 w 372"/>
                <a:gd name="T5" fmla="*/ 7 h 429"/>
                <a:gd name="T6" fmla="*/ 167 w 372"/>
                <a:gd name="T7" fmla="*/ 16 h 429"/>
                <a:gd name="T8" fmla="*/ 184 w 372"/>
                <a:gd name="T9" fmla="*/ 29 h 429"/>
                <a:gd name="T10" fmla="*/ 199 w 372"/>
                <a:gd name="T11" fmla="*/ 45 h 429"/>
                <a:gd name="T12" fmla="*/ 350 w 372"/>
                <a:gd name="T13" fmla="*/ 253 h 429"/>
                <a:gd name="T14" fmla="*/ 362 w 372"/>
                <a:gd name="T15" fmla="*/ 273 h 429"/>
                <a:gd name="T16" fmla="*/ 369 w 372"/>
                <a:gd name="T17" fmla="*/ 294 h 429"/>
                <a:gd name="T18" fmla="*/ 372 w 372"/>
                <a:gd name="T19" fmla="*/ 314 h 429"/>
                <a:gd name="T20" fmla="*/ 371 w 372"/>
                <a:gd name="T21" fmla="*/ 336 h 429"/>
                <a:gd name="T22" fmla="*/ 365 w 372"/>
                <a:gd name="T23" fmla="*/ 357 h 429"/>
                <a:gd name="T24" fmla="*/ 356 w 372"/>
                <a:gd name="T25" fmla="*/ 376 h 429"/>
                <a:gd name="T26" fmla="*/ 342 w 372"/>
                <a:gd name="T27" fmla="*/ 393 h 429"/>
                <a:gd name="T28" fmla="*/ 326 w 372"/>
                <a:gd name="T29" fmla="*/ 408 h 429"/>
                <a:gd name="T30" fmla="*/ 306 w 372"/>
                <a:gd name="T31" fmla="*/ 420 h 429"/>
                <a:gd name="T32" fmla="*/ 284 w 372"/>
                <a:gd name="T33" fmla="*/ 427 h 429"/>
                <a:gd name="T34" fmla="*/ 261 w 372"/>
                <a:gd name="T35" fmla="*/ 429 h 429"/>
                <a:gd name="T36" fmla="*/ 241 w 372"/>
                <a:gd name="T37" fmla="*/ 427 h 429"/>
                <a:gd name="T38" fmla="*/ 222 w 372"/>
                <a:gd name="T39" fmla="*/ 422 h 429"/>
                <a:gd name="T40" fmla="*/ 202 w 372"/>
                <a:gd name="T41" fmla="*/ 413 h 429"/>
                <a:gd name="T42" fmla="*/ 186 w 372"/>
                <a:gd name="T43" fmla="*/ 400 h 429"/>
                <a:gd name="T44" fmla="*/ 172 w 372"/>
                <a:gd name="T45" fmla="*/ 383 h 429"/>
                <a:gd name="T46" fmla="*/ 21 w 372"/>
                <a:gd name="T47" fmla="*/ 175 h 429"/>
                <a:gd name="T48" fmla="*/ 10 w 372"/>
                <a:gd name="T49" fmla="*/ 156 h 429"/>
                <a:gd name="T50" fmla="*/ 3 w 372"/>
                <a:gd name="T51" fmla="*/ 136 h 429"/>
                <a:gd name="T52" fmla="*/ 0 w 372"/>
                <a:gd name="T53" fmla="*/ 114 h 429"/>
                <a:gd name="T54" fmla="*/ 1 w 372"/>
                <a:gd name="T55" fmla="*/ 93 h 429"/>
                <a:gd name="T56" fmla="*/ 7 w 372"/>
                <a:gd name="T57" fmla="*/ 73 h 429"/>
                <a:gd name="T58" fmla="*/ 16 w 372"/>
                <a:gd name="T59" fmla="*/ 54 h 429"/>
                <a:gd name="T60" fmla="*/ 29 w 372"/>
                <a:gd name="T61" fmla="*/ 36 h 429"/>
                <a:gd name="T62" fmla="*/ 45 w 372"/>
                <a:gd name="T63" fmla="*/ 21 h 429"/>
                <a:gd name="T64" fmla="*/ 65 w 372"/>
                <a:gd name="T65" fmla="*/ 10 h 429"/>
                <a:gd name="T66" fmla="*/ 85 w 372"/>
                <a:gd name="T67" fmla="*/ 3 h 429"/>
                <a:gd name="T68" fmla="*/ 106 w 372"/>
                <a:gd name="T6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2" h="429">
                  <a:moveTo>
                    <a:pt x="106" y="0"/>
                  </a:moveTo>
                  <a:lnTo>
                    <a:pt x="127" y="2"/>
                  </a:lnTo>
                  <a:lnTo>
                    <a:pt x="148" y="7"/>
                  </a:lnTo>
                  <a:lnTo>
                    <a:pt x="167" y="16"/>
                  </a:lnTo>
                  <a:lnTo>
                    <a:pt x="184" y="29"/>
                  </a:lnTo>
                  <a:lnTo>
                    <a:pt x="199" y="45"/>
                  </a:lnTo>
                  <a:lnTo>
                    <a:pt x="350" y="253"/>
                  </a:lnTo>
                  <a:lnTo>
                    <a:pt x="362" y="273"/>
                  </a:lnTo>
                  <a:lnTo>
                    <a:pt x="369" y="294"/>
                  </a:lnTo>
                  <a:lnTo>
                    <a:pt x="372" y="314"/>
                  </a:lnTo>
                  <a:lnTo>
                    <a:pt x="371" y="336"/>
                  </a:lnTo>
                  <a:lnTo>
                    <a:pt x="365" y="357"/>
                  </a:lnTo>
                  <a:lnTo>
                    <a:pt x="356" y="376"/>
                  </a:lnTo>
                  <a:lnTo>
                    <a:pt x="342" y="393"/>
                  </a:lnTo>
                  <a:lnTo>
                    <a:pt x="326" y="408"/>
                  </a:lnTo>
                  <a:lnTo>
                    <a:pt x="306" y="420"/>
                  </a:lnTo>
                  <a:lnTo>
                    <a:pt x="284" y="427"/>
                  </a:lnTo>
                  <a:lnTo>
                    <a:pt x="261" y="429"/>
                  </a:lnTo>
                  <a:lnTo>
                    <a:pt x="241" y="427"/>
                  </a:lnTo>
                  <a:lnTo>
                    <a:pt x="222" y="422"/>
                  </a:lnTo>
                  <a:lnTo>
                    <a:pt x="202" y="413"/>
                  </a:lnTo>
                  <a:lnTo>
                    <a:pt x="186" y="400"/>
                  </a:lnTo>
                  <a:lnTo>
                    <a:pt x="172" y="383"/>
                  </a:lnTo>
                  <a:lnTo>
                    <a:pt x="21" y="175"/>
                  </a:lnTo>
                  <a:lnTo>
                    <a:pt x="10" y="156"/>
                  </a:lnTo>
                  <a:lnTo>
                    <a:pt x="3" y="136"/>
                  </a:lnTo>
                  <a:lnTo>
                    <a:pt x="0" y="114"/>
                  </a:lnTo>
                  <a:lnTo>
                    <a:pt x="1" y="93"/>
                  </a:lnTo>
                  <a:lnTo>
                    <a:pt x="7" y="73"/>
                  </a:lnTo>
                  <a:lnTo>
                    <a:pt x="16" y="54"/>
                  </a:lnTo>
                  <a:lnTo>
                    <a:pt x="29" y="36"/>
                  </a:lnTo>
                  <a:lnTo>
                    <a:pt x="45" y="21"/>
                  </a:lnTo>
                  <a:lnTo>
                    <a:pt x="65" y="10"/>
                  </a:lnTo>
                  <a:lnTo>
                    <a:pt x="85" y="3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0" name="Freeform 11"/>
            <p:cNvSpPr>
              <a:spLocks/>
            </p:cNvSpPr>
            <p:nvPr/>
          </p:nvSpPr>
          <p:spPr bwMode="auto">
            <a:xfrm>
              <a:off x="-80962" y="4902200"/>
              <a:ext cx="98425" cy="114300"/>
            </a:xfrm>
            <a:custGeom>
              <a:avLst/>
              <a:gdLst>
                <a:gd name="T0" fmla="*/ 107 w 372"/>
                <a:gd name="T1" fmla="*/ 0 h 429"/>
                <a:gd name="T2" fmla="*/ 128 w 372"/>
                <a:gd name="T3" fmla="*/ 1 h 429"/>
                <a:gd name="T4" fmla="*/ 148 w 372"/>
                <a:gd name="T5" fmla="*/ 7 h 429"/>
                <a:gd name="T6" fmla="*/ 167 w 372"/>
                <a:gd name="T7" fmla="*/ 16 h 429"/>
                <a:gd name="T8" fmla="*/ 186 w 372"/>
                <a:gd name="T9" fmla="*/ 29 h 429"/>
                <a:gd name="T10" fmla="*/ 200 w 372"/>
                <a:gd name="T11" fmla="*/ 46 h 429"/>
                <a:gd name="T12" fmla="*/ 351 w 372"/>
                <a:gd name="T13" fmla="*/ 253 h 429"/>
                <a:gd name="T14" fmla="*/ 362 w 372"/>
                <a:gd name="T15" fmla="*/ 273 h 429"/>
                <a:gd name="T16" fmla="*/ 369 w 372"/>
                <a:gd name="T17" fmla="*/ 293 h 429"/>
                <a:gd name="T18" fmla="*/ 372 w 372"/>
                <a:gd name="T19" fmla="*/ 314 h 429"/>
                <a:gd name="T20" fmla="*/ 371 w 372"/>
                <a:gd name="T21" fmla="*/ 336 h 429"/>
                <a:gd name="T22" fmla="*/ 365 w 372"/>
                <a:gd name="T23" fmla="*/ 356 h 429"/>
                <a:gd name="T24" fmla="*/ 356 w 372"/>
                <a:gd name="T25" fmla="*/ 375 h 429"/>
                <a:gd name="T26" fmla="*/ 344 w 372"/>
                <a:gd name="T27" fmla="*/ 393 h 429"/>
                <a:gd name="T28" fmla="*/ 327 w 372"/>
                <a:gd name="T29" fmla="*/ 408 h 429"/>
                <a:gd name="T30" fmla="*/ 306 w 372"/>
                <a:gd name="T31" fmla="*/ 420 h 429"/>
                <a:gd name="T32" fmla="*/ 284 w 372"/>
                <a:gd name="T33" fmla="*/ 427 h 429"/>
                <a:gd name="T34" fmla="*/ 262 w 372"/>
                <a:gd name="T35" fmla="*/ 429 h 429"/>
                <a:gd name="T36" fmla="*/ 241 w 372"/>
                <a:gd name="T37" fmla="*/ 427 h 429"/>
                <a:gd name="T38" fmla="*/ 222 w 372"/>
                <a:gd name="T39" fmla="*/ 422 h 429"/>
                <a:gd name="T40" fmla="*/ 204 w 372"/>
                <a:gd name="T41" fmla="*/ 413 h 429"/>
                <a:gd name="T42" fmla="*/ 187 w 372"/>
                <a:gd name="T43" fmla="*/ 400 h 429"/>
                <a:gd name="T44" fmla="*/ 173 w 372"/>
                <a:gd name="T45" fmla="*/ 383 h 429"/>
                <a:gd name="T46" fmla="*/ 21 w 372"/>
                <a:gd name="T47" fmla="*/ 175 h 429"/>
                <a:gd name="T48" fmla="*/ 10 w 372"/>
                <a:gd name="T49" fmla="*/ 156 h 429"/>
                <a:gd name="T50" fmla="*/ 3 w 372"/>
                <a:gd name="T51" fmla="*/ 136 h 429"/>
                <a:gd name="T52" fmla="*/ 0 w 372"/>
                <a:gd name="T53" fmla="*/ 114 h 429"/>
                <a:gd name="T54" fmla="*/ 2 w 372"/>
                <a:gd name="T55" fmla="*/ 93 h 429"/>
                <a:gd name="T56" fmla="*/ 7 w 372"/>
                <a:gd name="T57" fmla="*/ 73 h 429"/>
                <a:gd name="T58" fmla="*/ 16 w 372"/>
                <a:gd name="T59" fmla="*/ 54 h 429"/>
                <a:gd name="T60" fmla="*/ 30 w 372"/>
                <a:gd name="T61" fmla="*/ 36 h 429"/>
                <a:gd name="T62" fmla="*/ 46 w 372"/>
                <a:gd name="T63" fmla="*/ 21 h 429"/>
                <a:gd name="T64" fmla="*/ 65 w 372"/>
                <a:gd name="T65" fmla="*/ 10 h 429"/>
                <a:gd name="T66" fmla="*/ 85 w 372"/>
                <a:gd name="T67" fmla="*/ 3 h 429"/>
                <a:gd name="T68" fmla="*/ 107 w 372"/>
                <a:gd name="T6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2" h="429">
                  <a:moveTo>
                    <a:pt x="107" y="0"/>
                  </a:moveTo>
                  <a:lnTo>
                    <a:pt x="128" y="1"/>
                  </a:lnTo>
                  <a:lnTo>
                    <a:pt x="148" y="7"/>
                  </a:lnTo>
                  <a:lnTo>
                    <a:pt x="167" y="16"/>
                  </a:lnTo>
                  <a:lnTo>
                    <a:pt x="186" y="29"/>
                  </a:lnTo>
                  <a:lnTo>
                    <a:pt x="200" y="46"/>
                  </a:lnTo>
                  <a:lnTo>
                    <a:pt x="351" y="253"/>
                  </a:lnTo>
                  <a:lnTo>
                    <a:pt x="362" y="273"/>
                  </a:lnTo>
                  <a:lnTo>
                    <a:pt x="369" y="293"/>
                  </a:lnTo>
                  <a:lnTo>
                    <a:pt x="372" y="314"/>
                  </a:lnTo>
                  <a:lnTo>
                    <a:pt x="371" y="336"/>
                  </a:lnTo>
                  <a:lnTo>
                    <a:pt x="365" y="356"/>
                  </a:lnTo>
                  <a:lnTo>
                    <a:pt x="356" y="375"/>
                  </a:lnTo>
                  <a:lnTo>
                    <a:pt x="344" y="393"/>
                  </a:lnTo>
                  <a:lnTo>
                    <a:pt x="327" y="408"/>
                  </a:lnTo>
                  <a:lnTo>
                    <a:pt x="306" y="420"/>
                  </a:lnTo>
                  <a:lnTo>
                    <a:pt x="284" y="427"/>
                  </a:lnTo>
                  <a:lnTo>
                    <a:pt x="262" y="429"/>
                  </a:lnTo>
                  <a:lnTo>
                    <a:pt x="241" y="427"/>
                  </a:lnTo>
                  <a:lnTo>
                    <a:pt x="222" y="422"/>
                  </a:lnTo>
                  <a:lnTo>
                    <a:pt x="204" y="413"/>
                  </a:lnTo>
                  <a:lnTo>
                    <a:pt x="187" y="400"/>
                  </a:lnTo>
                  <a:lnTo>
                    <a:pt x="173" y="383"/>
                  </a:lnTo>
                  <a:lnTo>
                    <a:pt x="21" y="175"/>
                  </a:lnTo>
                  <a:lnTo>
                    <a:pt x="10" y="156"/>
                  </a:lnTo>
                  <a:lnTo>
                    <a:pt x="3" y="136"/>
                  </a:lnTo>
                  <a:lnTo>
                    <a:pt x="0" y="114"/>
                  </a:lnTo>
                  <a:lnTo>
                    <a:pt x="2" y="93"/>
                  </a:lnTo>
                  <a:lnTo>
                    <a:pt x="7" y="73"/>
                  </a:lnTo>
                  <a:lnTo>
                    <a:pt x="16" y="54"/>
                  </a:lnTo>
                  <a:lnTo>
                    <a:pt x="30" y="36"/>
                  </a:lnTo>
                  <a:lnTo>
                    <a:pt x="46" y="21"/>
                  </a:lnTo>
                  <a:lnTo>
                    <a:pt x="65" y="10"/>
                  </a:lnTo>
                  <a:lnTo>
                    <a:pt x="85" y="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1" name="Freeform 12"/>
            <p:cNvSpPr>
              <a:spLocks/>
            </p:cNvSpPr>
            <p:nvPr/>
          </p:nvSpPr>
          <p:spPr bwMode="auto">
            <a:xfrm>
              <a:off x="-585788" y="4562475"/>
              <a:ext cx="122238" cy="79375"/>
            </a:xfrm>
            <a:custGeom>
              <a:avLst/>
              <a:gdLst>
                <a:gd name="T0" fmla="*/ 100 w 464"/>
                <a:gd name="T1" fmla="*/ 0 h 301"/>
                <a:gd name="T2" fmla="*/ 123 w 464"/>
                <a:gd name="T3" fmla="*/ 1 h 301"/>
                <a:gd name="T4" fmla="*/ 144 w 464"/>
                <a:gd name="T5" fmla="*/ 5 h 301"/>
                <a:gd name="T6" fmla="*/ 388 w 464"/>
                <a:gd name="T7" fmla="*/ 86 h 301"/>
                <a:gd name="T8" fmla="*/ 410 w 464"/>
                <a:gd name="T9" fmla="*/ 94 h 301"/>
                <a:gd name="T10" fmla="*/ 427 w 464"/>
                <a:gd name="T11" fmla="*/ 107 h 301"/>
                <a:gd name="T12" fmla="*/ 442 w 464"/>
                <a:gd name="T13" fmla="*/ 122 h 301"/>
                <a:gd name="T14" fmla="*/ 453 w 464"/>
                <a:gd name="T15" fmla="*/ 140 h 301"/>
                <a:gd name="T16" fmla="*/ 460 w 464"/>
                <a:gd name="T17" fmla="*/ 160 h 301"/>
                <a:gd name="T18" fmla="*/ 464 w 464"/>
                <a:gd name="T19" fmla="*/ 181 h 301"/>
                <a:gd name="T20" fmla="*/ 464 w 464"/>
                <a:gd name="T21" fmla="*/ 202 h 301"/>
                <a:gd name="T22" fmla="*/ 459 w 464"/>
                <a:gd name="T23" fmla="*/ 225 h 301"/>
                <a:gd name="T24" fmla="*/ 450 w 464"/>
                <a:gd name="T25" fmla="*/ 246 h 301"/>
                <a:gd name="T26" fmla="*/ 436 w 464"/>
                <a:gd name="T27" fmla="*/ 265 h 301"/>
                <a:gd name="T28" fmla="*/ 419 w 464"/>
                <a:gd name="T29" fmla="*/ 280 h 301"/>
                <a:gd name="T30" fmla="*/ 399 w 464"/>
                <a:gd name="T31" fmla="*/ 292 h 301"/>
                <a:gd name="T32" fmla="*/ 377 w 464"/>
                <a:gd name="T33" fmla="*/ 299 h 301"/>
                <a:gd name="T34" fmla="*/ 355 w 464"/>
                <a:gd name="T35" fmla="*/ 301 h 301"/>
                <a:gd name="T36" fmla="*/ 338 w 464"/>
                <a:gd name="T37" fmla="*/ 300 h 301"/>
                <a:gd name="T38" fmla="*/ 320 w 464"/>
                <a:gd name="T39" fmla="*/ 296 h 301"/>
                <a:gd name="T40" fmla="*/ 76 w 464"/>
                <a:gd name="T41" fmla="*/ 215 h 301"/>
                <a:gd name="T42" fmla="*/ 56 w 464"/>
                <a:gd name="T43" fmla="*/ 207 h 301"/>
                <a:gd name="T44" fmla="*/ 38 w 464"/>
                <a:gd name="T45" fmla="*/ 194 h 301"/>
                <a:gd name="T46" fmla="*/ 23 w 464"/>
                <a:gd name="T47" fmla="*/ 179 h 301"/>
                <a:gd name="T48" fmla="*/ 12 w 464"/>
                <a:gd name="T49" fmla="*/ 161 h 301"/>
                <a:gd name="T50" fmla="*/ 4 w 464"/>
                <a:gd name="T51" fmla="*/ 141 h 301"/>
                <a:gd name="T52" fmla="*/ 0 w 464"/>
                <a:gd name="T53" fmla="*/ 120 h 301"/>
                <a:gd name="T54" fmla="*/ 0 w 464"/>
                <a:gd name="T55" fmla="*/ 99 h 301"/>
                <a:gd name="T56" fmla="*/ 5 w 464"/>
                <a:gd name="T57" fmla="*/ 76 h 301"/>
                <a:gd name="T58" fmla="*/ 14 w 464"/>
                <a:gd name="T59" fmla="*/ 56 h 301"/>
                <a:gd name="T60" fmla="*/ 26 w 464"/>
                <a:gd name="T61" fmla="*/ 38 h 301"/>
                <a:gd name="T62" fmla="*/ 42 w 464"/>
                <a:gd name="T63" fmla="*/ 24 h 301"/>
                <a:gd name="T64" fmla="*/ 60 w 464"/>
                <a:gd name="T65" fmla="*/ 13 h 301"/>
                <a:gd name="T66" fmla="*/ 79 w 464"/>
                <a:gd name="T67" fmla="*/ 4 h 301"/>
                <a:gd name="T68" fmla="*/ 100 w 464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301">
                  <a:moveTo>
                    <a:pt x="100" y="0"/>
                  </a:moveTo>
                  <a:lnTo>
                    <a:pt x="123" y="1"/>
                  </a:lnTo>
                  <a:lnTo>
                    <a:pt x="144" y="5"/>
                  </a:lnTo>
                  <a:lnTo>
                    <a:pt x="388" y="86"/>
                  </a:lnTo>
                  <a:lnTo>
                    <a:pt x="410" y="94"/>
                  </a:lnTo>
                  <a:lnTo>
                    <a:pt x="427" y="107"/>
                  </a:lnTo>
                  <a:lnTo>
                    <a:pt x="442" y="122"/>
                  </a:lnTo>
                  <a:lnTo>
                    <a:pt x="453" y="140"/>
                  </a:lnTo>
                  <a:lnTo>
                    <a:pt x="460" y="160"/>
                  </a:lnTo>
                  <a:lnTo>
                    <a:pt x="464" y="181"/>
                  </a:lnTo>
                  <a:lnTo>
                    <a:pt x="464" y="202"/>
                  </a:lnTo>
                  <a:lnTo>
                    <a:pt x="459" y="225"/>
                  </a:lnTo>
                  <a:lnTo>
                    <a:pt x="450" y="246"/>
                  </a:lnTo>
                  <a:lnTo>
                    <a:pt x="436" y="265"/>
                  </a:lnTo>
                  <a:lnTo>
                    <a:pt x="419" y="280"/>
                  </a:lnTo>
                  <a:lnTo>
                    <a:pt x="399" y="292"/>
                  </a:lnTo>
                  <a:lnTo>
                    <a:pt x="377" y="299"/>
                  </a:lnTo>
                  <a:lnTo>
                    <a:pt x="355" y="301"/>
                  </a:lnTo>
                  <a:lnTo>
                    <a:pt x="338" y="300"/>
                  </a:lnTo>
                  <a:lnTo>
                    <a:pt x="320" y="296"/>
                  </a:lnTo>
                  <a:lnTo>
                    <a:pt x="76" y="215"/>
                  </a:lnTo>
                  <a:lnTo>
                    <a:pt x="56" y="207"/>
                  </a:lnTo>
                  <a:lnTo>
                    <a:pt x="38" y="194"/>
                  </a:lnTo>
                  <a:lnTo>
                    <a:pt x="23" y="179"/>
                  </a:lnTo>
                  <a:lnTo>
                    <a:pt x="12" y="161"/>
                  </a:lnTo>
                  <a:lnTo>
                    <a:pt x="4" y="141"/>
                  </a:lnTo>
                  <a:lnTo>
                    <a:pt x="0" y="120"/>
                  </a:lnTo>
                  <a:lnTo>
                    <a:pt x="0" y="99"/>
                  </a:lnTo>
                  <a:lnTo>
                    <a:pt x="5" y="76"/>
                  </a:lnTo>
                  <a:lnTo>
                    <a:pt x="14" y="56"/>
                  </a:lnTo>
                  <a:lnTo>
                    <a:pt x="26" y="38"/>
                  </a:lnTo>
                  <a:lnTo>
                    <a:pt x="42" y="24"/>
                  </a:lnTo>
                  <a:lnTo>
                    <a:pt x="60" y="13"/>
                  </a:lnTo>
                  <a:lnTo>
                    <a:pt x="79" y="4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2" name="Freeform 13"/>
            <p:cNvSpPr>
              <a:spLocks/>
            </p:cNvSpPr>
            <p:nvPr/>
          </p:nvSpPr>
          <p:spPr bwMode="auto">
            <a:xfrm>
              <a:off x="22225" y="4759325"/>
              <a:ext cx="123825" cy="79375"/>
            </a:xfrm>
            <a:custGeom>
              <a:avLst/>
              <a:gdLst>
                <a:gd name="T0" fmla="*/ 100 w 464"/>
                <a:gd name="T1" fmla="*/ 0 h 299"/>
                <a:gd name="T2" fmla="*/ 121 w 464"/>
                <a:gd name="T3" fmla="*/ 0 h 299"/>
                <a:gd name="T4" fmla="*/ 144 w 464"/>
                <a:gd name="T5" fmla="*/ 4 h 299"/>
                <a:gd name="T6" fmla="*/ 388 w 464"/>
                <a:gd name="T7" fmla="*/ 84 h 299"/>
                <a:gd name="T8" fmla="*/ 408 w 464"/>
                <a:gd name="T9" fmla="*/ 93 h 299"/>
                <a:gd name="T10" fmla="*/ 426 w 464"/>
                <a:gd name="T11" fmla="*/ 106 h 299"/>
                <a:gd name="T12" fmla="*/ 441 w 464"/>
                <a:gd name="T13" fmla="*/ 121 h 299"/>
                <a:gd name="T14" fmla="*/ 452 w 464"/>
                <a:gd name="T15" fmla="*/ 139 h 299"/>
                <a:gd name="T16" fmla="*/ 460 w 464"/>
                <a:gd name="T17" fmla="*/ 158 h 299"/>
                <a:gd name="T18" fmla="*/ 464 w 464"/>
                <a:gd name="T19" fmla="*/ 180 h 299"/>
                <a:gd name="T20" fmla="*/ 464 w 464"/>
                <a:gd name="T21" fmla="*/ 201 h 299"/>
                <a:gd name="T22" fmla="*/ 459 w 464"/>
                <a:gd name="T23" fmla="*/ 223 h 299"/>
                <a:gd name="T24" fmla="*/ 449 w 464"/>
                <a:gd name="T25" fmla="*/ 246 h 299"/>
                <a:gd name="T26" fmla="*/ 436 w 464"/>
                <a:gd name="T27" fmla="*/ 264 h 299"/>
                <a:gd name="T28" fmla="*/ 418 w 464"/>
                <a:gd name="T29" fmla="*/ 279 h 299"/>
                <a:gd name="T30" fmla="*/ 398 w 464"/>
                <a:gd name="T31" fmla="*/ 290 h 299"/>
                <a:gd name="T32" fmla="*/ 377 w 464"/>
                <a:gd name="T33" fmla="*/ 297 h 299"/>
                <a:gd name="T34" fmla="*/ 353 w 464"/>
                <a:gd name="T35" fmla="*/ 299 h 299"/>
                <a:gd name="T36" fmla="*/ 337 w 464"/>
                <a:gd name="T37" fmla="*/ 298 h 299"/>
                <a:gd name="T38" fmla="*/ 320 w 464"/>
                <a:gd name="T39" fmla="*/ 294 h 299"/>
                <a:gd name="T40" fmla="*/ 76 w 464"/>
                <a:gd name="T41" fmla="*/ 215 h 299"/>
                <a:gd name="T42" fmla="*/ 55 w 464"/>
                <a:gd name="T43" fmla="*/ 206 h 299"/>
                <a:gd name="T44" fmla="*/ 37 w 464"/>
                <a:gd name="T45" fmla="*/ 193 h 299"/>
                <a:gd name="T46" fmla="*/ 23 w 464"/>
                <a:gd name="T47" fmla="*/ 178 h 299"/>
                <a:gd name="T48" fmla="*/ 11 w 464"/>
                <a:gd name="T49" fmla="*/ 160 h 299"/>
                <a:gd name="T50" fmla="*/ 4 w 464"/>
                <a:gd name="T51" fmla="*/ 140 h 299"/>
                <a:gd name="T52" fmla="*/ 0 w 464"/>
                <a:gd name="T53" fmla="*/ 119 h 299"/>
                <a:gd name="T54" fmla="*/ 0 w 464"/>
                <a:gd name="T55" fmla="*/ 98 h 299"/>
                <a:gd name="T56" fmla="*/ 5 w 464"/>
                <a:gd name="T57" fmla="*/ 75 h 299"/>
                <a:gd name="T58" fmla="*/ 14 w 464"/>
                <a:gd name="T59" fmla="*/ 55 h 299"/>
                <a:gd name="T60" fmla="*/ 26 w 464"/>
                <a:gd name="T61" fmla="*/ 38 h 299"/>
                <a:gd name="T62" fmla="*/ 41 w 464"/>
                <a:gd name="T63" fmla="*/ 22 h 299"/>
                <a:gd name="T64" fmla="*/ 59 w 464"/>
                <a:gd name="T65" fmla="*/ 11 h 299"/>
                <a:gd name="T66" fmla="*/ 79 w 464"/>
                <a:gd name="T67" fmla="*/ 3 h 299"/>
                <a:gd name="T68" fmla="*/ 100 w 464"/>
                <a:gd name="T6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299">
                  <a:moveTo>
                    <a:pt x="100" y="0"/>
                  </a:moveTo>
                  <a:lnTo>
                    <a:pt x="121" y="0"/>
                  </a:lnTo>
                  <a:lnTo>
                    <a:pt x="144" y="4"/>
                  </a:lnTo>
                  <a:lnTo>
                    <a:pt x="388" y="84"/>
                  </a:lnTo>
                  <a:lnTo>
                    <a:pt x="408" y="93"/>
                  </a:lnTo>
                  <a:lnTo>
                    <a:pt x="426" y="106"/>
                  </a:lnTo>
                  <a:lnTo>
                    <a:pt x="441" y="121"/>
                  </a:lnTo>
                  <a:lnTo>
                    <a:pt x="452" y="139"/>
                  </a:lnTo>
                  <a:lnTo>
                    <a:pt x="460" y="158"/>
                  </a:lnTo>
                  <a:lnTo>
                    <a:pt x="464" y="180"/>
                  </a:lnTo>
                  <a:lnTo>
                    <a:pt x="464" y="201"/>
                  </a:lnTo>
                  <a:lnTo>
                    <a:pt x="459" y="223"/>
                  </a:lnTo>
                  <a:lnTo>
                    <a:pt x="449" y="246"/>
                  </a:lnTo>
                  <a:lnTo>
                    <a:pt x="436" y="264"/>
                  </a:lnTo>
                  <a:lnTo>
                    <a:pt x="418" y="279"/>
                  </a:lnTo>
                  <a:lnTo>
                    <a:pt x="398" y="290"/>
                  </a:lnTo>
                  <a:lnTo>
                    <a:pt x="377" y="297"/>
                  </a:lnTo>
                  <a:lnTo>
                    <a:pt x="353" y="299"/>
                  </a:lnTo>
                  <a:lnTo>
                    <a:pt x="337" y="298"/>
                  </a:lnTo>
                  <a:lnTo>
                    <a:pt x="320" y="294"/>
                  </a:lnTo>
                  <a:lnTo>
                    <a:pt x="76" y="215"/>
                  </a:lnTo>
                  <a:lnTo>
                    <a:pt x="55" y="206"/>
                  </a:lnTo>
                  <a:lnTo>
                    <a:pt x="37" y="193"/>
                  </a:lnTo>
                  <a:lnTo>
                    <a:pt x="23" y="178"/>
                  </a:lnTo>
                  <a:lnTo>
                    <a:pt x="11" y="160"/>
                  </a:lnTo>
                  <a:lnTo>
                    <a:pt x="4" y="140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5" y="75"/>
                  </a:lnTo>
                  <a:lnTo>
                    <a:pt x="14" y="55"/>
                  </a:lnTo>
                  <a:lnTo>
                    <a:pt x="26" y="38"/>
                  </a:lnTo>
                  <a:lnTo>
                    <a:pt x="41" y="22"/>
                  </a:lnTo>
                  <a:lnTo>
                    <a:pt x="59" y="11"/>
                  </a:lnTo>
                  <a:lnTo>
                    <a:pt x="79" y="3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3" name="Freeform 14"/>
            <p:cNvSpPr>
              <a:spLocks/>
            </p:cNvSpPr>
            <p:nvPr/>
          </p:nvSpPr>
          <p:spPr bwMode="auto">
            <a:xfrm>
              <a:off x="-585788" y="4759325"/>
              <a:ext cx="122238" cy="79375"/>
            </a:xfrm>
            <a:custGeom>
              <a:avLst/>
              <a:gdLst>
                <a:gd name="T0" fmla="*/ 364 w 464"/>
                <a:gd name="T1" fmla="*/ 0 h 299"/>
                <a:gd name="T2" fmla="*/ 385 w 464"/>
                <a:gd name="T3" fmla="*/ 3 h 299"/>
                <a:gd name="T4" fmla="*/ 405 w 464"/>
                <a:gd name="T5" fmla="*/ 11 h 299"/>
                <a:gd name="T6" fmla="*/ 423 w 464"/>
                <a:gd name="T7" fmla="*/ 22 h 299"/>
                <a:gd name="T8" fmla="*/ 438 w 464"/>
                <a:gd name="T9" fmla="*/ 38 h 299"/>
                <a:gd name="T10" fmla="*/ 451 w 464"/>
                <a:gd name="T11" fmla="*/ 55 h 299"/>
                <a:gd name="T12" fmla="*/ 459 w 464"/>
                <a:gd name="T13" fmla="*/ 75 h 299"/>
                <a:gd name="T14" fmla="*/ 464 w 464"/>
                <a:gd name="T15" fmla="*/ 98 h 299"/>
                <a:gd name="T16" fmla="*/ 464 w 464"/>
                <a:gd name="T17" fmla="*/ 119 h 299"/>
                <a:gd name="T18" fmla="*/ 460 w 464"/>
                <a:gd name="T19" fmla="*/ 140 h 299"/>
                <a:gd name="T20" fmla="*/ 453 w 464"/>
                <a:gd name="T21" fmla="*/ 160 h 299"/>
                <a:gd name="T22" fmla="*/ 442 w 464"/>
                <a:gd name="T23" fmla="*/ 178 h 299"/>
                <a:gd name="T24" fmla="*/ 427 w 464"/>
                <a:gd name="T25" fmla="*/ 193 h 299"/>
                <a:gd name="T26" fmla="*/ 410 w 464"/>
                <a:gd name="T27" fmla="*/ 206 h 299"/>
                <a:gd name="T28" fmla="*/ 388 w 464"/>
                <a:gd name="T29" fmla="*/ 215 h 299"/>
                <a:gd name="T30" fmla="*/ 144 w 464"/>
                <a:gd name="T31" fmla="*/ 294 h 299"/>
                <a:gd name="T32" fmla="*/ 127 w 464"/>
                <a:gd name="T33" fmla="*/ 298 h 299"/>
                <a:gd name="T34" fmla="*/ 111 w 464"/>
                <a:gd name="T35" fmla="*/ 299 h 299"/>
                <a:gd name="T36" fmla="*/ 87 w 464"/>
                <a:gd name="T37" fmla="*/ 297 h 299"/>
                <a:gd name="T38" fmla="*/ 66 w 464"/>
                <a:gd name="T39" fmla="*/ 290 h 299"/>
                <a:gd name="T40" fmla="*/ 46 w 464"/>
                <a:gd name="T41" fmla="*/ 279 h 299"/>
                <a:gd name="T42" fmla="*/ 28 w 464"/>
                <a:gd name="T43" fmla="*/ 264 h 299"/>
                <a:gd name="T44" fmla="*/ 15 w 464"/>
                <a:gd name="T45" fmla="*/ 245 h 299"/>
                <a:gd name="T46" fmla="*/ 5 w 464"/>
                <a:gd name="T47" fmla="*/ 223 h 299"/>
                <a:gd name="T48" fmla="*/ 0 w 464"/>
                <a:gd name="T49" fmla="*/ 201 h 299"/>
                <a:gd name="T50" fmla="*/ 0 w 464"/>
                <a:gd name="T51" fmla="*/ 180 h 299"/>
                <a:gd name="T52" fmla="*/ 4 w 464"/>
                <a:gd name="T53" fmla="*/ 158 h 299"/>
                <a:gd name="T54" fmla="*/ 12 w 464"/>
                <a:gd name="T55" fmla="*/ 139 h 299"/>
                <a:gd name="T56" fmla="*/ 23 w 464"/>
                <a:gd name="T57" fmla="*/ 121 h 299"/>
                <a:gd name="T58" fmla="*/ 38 w 464"/>
                <a:gd name="T59" fmla="*/ 106 h 299"/>
                <a:gd name="T60" fmla="*/ 56 w 464"/>
                <a:gd name="T61" fmla="*/ 93 h 299"/>
                <a:gd name="T62" fmla="*/ 76 w 464"/>
                <a:gd name="T63" fmla="*/ 84 h 299"/>
                <a:gd name="T64" fmla="*/ 320 w 464"/>
                <a:gd name="T65" fmla="*/ 4 h 299"/>
                <a:gd name="T66" fmla="*/ 343 w 464"/>
                <a:gd name="T67" fmla="*/ 0 h 299"/>
                <a:gd name="T68" fmla="*/ 364 w 464"/>
                <a:gd name="T6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299">
                  <a:moveTo>
                    <a:pt x="364" y="0"/>
                  </a:moveTo>
                  <a:lnTo>
                    <a:pt x="385" y="3"/>
                  </a:lnTo>
                  <a:lnTo>
                    <a:pt x="405" y="11"/>
                  </a:lnTo>
                  <a:lnTo>
                    <a:pt x="423" y="22"/>
                  </a:lnTo>
                  <a:lnTo>
                    <a:pt x="438" y="38"/>
                  </a:lnTo>
                  <a:lnTo>
                    <a:pt x="451" y="55"/>
                  </a:lnTo>
                  <a:lnTo>
                    <a:pt x="459" y="75"/>
                  </a:lnTo>
                  <a:lnTo>
                    <a:pt x="464" y="98"/>
                  </a:lnTo>
                  <a:lnTo>
                    <a:pt x="464" y="119"/>
                  </a:lnTo>
                  <a:lnTo>
                    <a:pt x="460" y="140"/>
                  </a:lnTo>
                  <a:lnTo>
                    <a:pt x="453" y="160"/>
                  </a:lnTo>
                  <a:lnTo>
                    <a:pt x="442" y="178"/>
                  </a:lnTo>
                  <a:lnTo>
                    <a:pt x="427" y="193"/>
                  </a:lnTo>
                  <a:lnTo>
                    <a:pt x="410" y="206"/>
                  </a:lnTo>
                  <a:lnTo>
                    <a:pt x="388" y="215"/>
                  </a:lnTo>
                  <a:lnTo>
                    <a:pt x="144" y="294"/>
                  </a:lnTo>
                  <a:lnTo>
                    <a:pt x="127" y="298"/>
                  </a:lnTo>
                  <a:lnTo>
                    <a:pt x="111" y="299"/>
                  </a:lnTo>
                  <a:lnTo>
                    <a:pt x="87" y="297"/>
                  </a:lnTo>
                  <a:lnTo>
                    <a:pt x="66" y="290"/>
                  </a:lnTo>
                  <a:lnTo>
                    <a:pt x="46" y="279"/>
                  </a:lnTo>
                  <a:lnTo>
                    <a:pt x="28" y="264"/>
                  </a:lnTo>
                  <a:lnTo>
                    <a:pt x="15" y="245"/>
                  </a:lnTo>
                  <a:lnTo>
                    <a:pt x="5" y="223"/>
                  </a:lnTo>
                  <a:lnTo>
                    <a:pt x="0" y="201"/>
                  </a:lnTo>
                  <a:lnTo>
                    <a:pt x="0" y="180"/>
                  </a:lnTo>
                  <a:lnTo>
                    <a:pt x="4" y="158"/>
                  </a:lnTo>
                  <a:lnTo>
                    <a:pt x="12" y="139"/>
                  </a:lnTo>
                  <a:lnTo>
                    <a:pt x="23" y="121"/>
                  </a:lnTo>
                  <a:lnTo>
                    <a:pt x="38" y="106"/>
                  </a:lnTo>
                  <a:lnTo>
                    <a:pt x="56" y="93"/>
                  </a:lnTo>
                  <a:lnTo>
                    <a:pt x="76" y="84"/>
                  </a:lnTo>
                  <a:lnTo>
                    <a:pt x="320" y="4"/>
                  </a:lnTo>
                  <a:lnTo>
                    <a:pt x="343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4" name="Freeform 15"/>
            <p:cNvSpPr>
              <a:spLocks/>
            </p:cNvSpPr>
            <p:nvPr/>
          </p:nvSpPr>
          <p:spPr bwMode="auto">
            <a:xfrm>
              <a:off x="22225" y="4562475"/>
              <a:ext cx="123825" cy="79375"/>
            </a:xfrm>
            <a:custGeom>
              <a:avLst/>
              <a:gdLst>
                <a:gd name="T0" fmla="*/ 364 w 464"/>
                <a:gd name="T1" fmla="*/ 0 h 301"/>
                <a:gd name="T2" fmla="*/ 384 w 464"/>
                <a:gd name="T3" fmla="*/ 4 h 301"/>
                <a:gd name="T4" fmla="*/ 404 w 464"/>
                <a:gd name="T5" fmla="*/ 13 h 301"/>
                <a:gd name="T6" fmla="*/ 421 w 464"/>
                <a:gd name="T7" fmla="*/ 24 h 301"/>
                <a:gd name="T8" fmla="*/ 438 w 464"/>
                <a:gd name="T9" fmla="*/ 39 h 301"/>
                <a:gd name="T10" fmla="*/ 450 w 464"/>
                <a:gd name="T11" fmla="*/ 56 h 301"/>
                <a:gd name="T12" fmla="*/ 459 w 464"/>
                <a:gd name="T13" fmla="*/ 76 h 301"/>
                <a:gd name="T14" fmla="*/ 464 w 464"/>
                <a:gd name="T15" fmla="*/ 99 h 301"/>
                <a:gd name="T16" fmla="*/ 464 w 464"/>
                <a:gd name="T17" fmla="*/ 120 h 301"/>
                <a:gd name="T18" fmla="*/ 460 w 464"/>
                <a:gd name="T19" fmla="*/ 141 h 301"/>
                <a:gd name="T20" fmla="*/ 452 w 464"/>
                <a:gd name="T21" fmla="*/ 161 h 301"/>
                <a:gd name="T22" fmla="*/ 441 w 464"/>
                <a:gd name="T23" fmla="*/ 179 h 301"/>
                <a:gd name="T24" fmla="*/ 426 w 464"/>
                <a:gd name="T25" fmla="*/ 194 h 301"/>
                <a:gd name="T26" fmla="*/ 408 w 464"/>
                <a:gd name="T27" fmla="*/ 207 h 301"/>
                <a:gd name="T28" fmla="*/ 388 w 464"/>
                <a:gd name="T29" fmla="*/ 216 h 301"/>
                <a:gd name="T30" fmla="*/ 144 w 464"/>
                <a:gd name="T31" fmla="*/ 296 h 301"/>
                <a:gd name="T32" fmla="*/ 126 w 464"/>
                <a:gd name="T33" fmla="*/ 300 h 301"/>
                <a:gd name="T34" fmla="*/ 109 w 464"/>
                <a:gd name="T35" fmla="*/ 301 h 301"/>
                <a:gd name="T36" fmla="*/ 87 w 464"/>
                <a:gd name="T37" fmla="*/ 299 h 301"/>
                <a:gd name="T38" fmla="*/ 64 w 464"/>
                <a:gd name="T39" fmla="*/ 292 h 301"/>
                <a:gd name="T40" fmla="*/ 45 w 464"/>
                <a:gd name="T41" fmla="*/ 280 h 301"/>
                <a:gd name="T42" fmla="*/ 28 w 464"/>
                <a:gd name="T43" fmla="*/ 265 h 301"/>
                <a:gd name="T44" fmla="*/ 14 w 464"/>
                <a:gd name="T45" fmla="*/ 246 h 301"/>
                <a:gd name="T46" fmla="*/ 5 w 464"/>
                <a:gd name="T47" fmla="*/ 225 h 301"/>
                <a:gd name="T48" fmla="*/ 0 w 464"/>
                <a:gd name="T49" fmla="*/ 202 h 301"/>
                <a:gd name="T50" fmla="*/ 0 w 464"/>
                <a:gd name="T51" fmla="*/ 181 h 301"/>
                <a:gd name="T52" fmla="*/ 4 w 464"/>
                <a:gd name="T53" fmla="*/ 160 h 301"/>
                <a:gd name="T54" fmla="*/ 11 w 464"/>
                <a:gd name="T55" fmla="*/ 140 h 301"/>
                <a:gd name="T56" fmla="*/ 23 w 464"/>
                <a:gd name="T57" fmla="*/ 122 h 301"/>
                <a:gd name="T58" fmla="*/ 37 w 464"/>
                <a:gd name="T59" fmla="*/ 107 h 301"/>
                <a:gd name="T60" fmla="*/ 55 w 464"/>
                <a:gd name="T61" fmla="*/ 94 h 301"/>
                <a:gd name="T62" fmla="*/ 76 w 464"/>
                <a:gd name="T63" fmla="*/ 86 h 301"/>
                <a:gd name="T64" fmla="*/ 320 w 464"/>
                <a:gd name="T65" fmla="*/ 5 h 301"/>
                <a:gd name="T66" fmla="*/ 341 w 464"/>
                <a:gd name="T67" fmla="*/ 1 h 301"/>
                <a:gd name="T68" fmla="*/ 364 w 464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301">
                  <a:moveTo>
                    <a:pt x="364" y="0"/>
                  </a:moveTo>
                  <a:lnTo>
                    <a:pt x="384" y="4"/>
                  </a:lnTo>
                  <a:lnTo>
                    <a:pt x="404" y="13"/>
                  </a:lnTo>
                  <a:lnTo>
                    <a:pt x="421" y="24"/>
                  </a:lnTo>
                  <a:lnTo>
                    <a:pt x="438" y="39"/>
                  </a:lnTo>
                  <a:lnTo>
                    <a:pt x="450" y="56"/>
                  </a:lnTo>
                  <a:lnTo>
                    <a:pt x="459" y="76"/>
                  </a:lnTo>
                  <a:lnTo>
                    <a:pt x="464" y="99"/>
                  </a:lnTo>
                  <a:lnTo>
                    <a:pt x="464" y="120"/>
                  </a:lnTo>
                  <a:lnTo>
                    <a:pt x="460" y="141"/>
                  </a:lnTo>
                  <a:lnTo>
                    <a:pt x="452" y="161"/>
                  </a:lnTo>
                  <a:lnTo>
                    <a:pt x="441" y="179"/>
                  </a:lnTo>
                  <a:lnTo>
                    <a:pt x="426" y="194"/>
                  </a:lnTo>
                  <a:lnTo>
                    <a:pt x="408" y="207"/>
                  </a:lnTo>
                  <a:lnTo>
                    <a:pt x="388" y="216"/>
                  </a:lnTo>
                  <a:lnTo>
                    <a:pt x="144" y="296"/>
                  </a:lnTo>
                  <a:lnTo>
                    <a:pt x="126" y="300"/>
                  </a:lnTo>
                  <a:lnTo>
                    <a:pt x="109" y="301"/>
                  </a:lnTo>
                  <a:lnTo>
                    <a:pt x="87" y="299"/>
                  </a:lnTo>
                  <a:lnTo>
                    <a:pt x="64" y="292"/>
                  </a:lnTo>
                  <a:lnTo>
                    <a:pt x="45" y="280"/>
                  </a:lnTo>
                  <a:lnTo>
                    <a:pt x="28" y="265"/>
                  </a:lnTo>
                  <a:lnTo>
                    <a:pt x="14" y="246"/>
                  </a:lnTo>
                  <a:lnTo>
                    <a:pt x="5" y="225"/>
                  </a:lnTo>
                  <a:lnTo>
                    <a:pt x="0" y="202"/>
                  </a:lnTo>
                  <a:lnTo>
                    <a:pt x="0" y="181"/>
                  </a:lnTo>
                  <a:lnTo>
                    <a:pt x="4" y="160"/>
                  </a:lnTo>
                  <a:lnTo>
                    <a:pt x="11" y="140"/>
                  </a:lnTo>
                  <a:lnTo>
                    <a:pt x="23" y="122"/>
                  </a:lnTo>
                  <a:lnTo>
                    <a:pt x="37" y="107"/>
                  </a:lnTo>
                  <a:lnTo>
                    <a:pt x="55" y="94"/>
                  </a:lnTo>
                  <a:lnTo>
                    <a:pt x="76" y="86"/>
                  </a:lnTo>
                  <a:lnTo>
                    <a:pt x="320" y="5"/>
                  </a:lnTo>
                  <a:lnTo>
                    <a:pt x="341" y="1"/>
                  </a:lnTo>
                  <a:lnTo>
                    <a:pt x="3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5" name="Freeform 16"/>
            <p:cNvSpPr>
              <a:spLocks/>
            </p:cNvSpPr>
            <p:nvPr/>
          </p:nvSpPr>
          <p:spPr bwMode="auto">
            <a:xfrm>
              <a:off x="-457200" y="4902200"/>
              <a:ext cx="98425" cy="114300"/>
            </a:xfrm>
            <a:custGeom>
              <a:avLst/>
              <a:gdLst>
                <a:gd name="T0" fmla="*/ 265 w 372"/>
                <a:gd name="T1" fmla="*/ 0 h 429"/>
                <a:gd name="T2" fmla="*/ 287 w 372"/>
                <a:gd name="T3" fmla="*/ 3 h 429"/>
                <a:gd name="T4" fmla="*/ 307 w 372"/>
                <a:gd name="T5" fmla="*/ 10 h 429"/>
                <a:gd name="T6" fmla="*/ 326 w 372"/>
                <a:gd name="T7" fmla="*/ 21 h 429"/>
                <a:gd name="T8" fmla="*/ 342 w 372"/>
                <a:gd name="T9" fmla="*/ 36 h 429"/>
                <a:gd name="T10" fmla="*/ 356 w 372"/>
                <a:gd name="T11" fmla="*/ 54 h 429"/>
                <a:gd name="T12" fmla="*/ 365 w 372"/>
                <a:gd name="T13" fmla="*/ 73 h 429"/>
                <a:gd name="T14" fmla="*/ 371 w 372"/>
                <a:gd name="T15" fmla="*/ 93 h 429"/>
                <a:gd name="T16" fmla="*/ 372 w 372"/>
                <a:gd name="T17" fmla="*/ 114 h 429"/>
                <a:gd name="T18" fmla="*/ 369 w 372"/>
                <a:gd name="T19" fmla="*/ 136 h 429"/>
                <a:gd name="T20" fmla="*/ 362 w 372"/>
                <a:gd name="T21" fmla="*/ 156 h 429"/>
                <a:gd name="T22" fmla="*/ 350 w 372"/>
                <a:gd name="T23" fmla="*/ 175 h 429"/>
                <a:gd name="T24" fmla="*/ 199 w 372"/>
                <a:gd name="T25" fmla="*/ 383 h 429"/>
                <a:gd name="T26" fmla="*/ 185 w 372"/>
                <a:gd name="T27" fmla="*/ 400 h 429"/>
                <a:gd name="T28" fmla="*/ 168 w 372"/>
                <a:gd name="T29" fmla="*/ 413 h 429"/>
                <a:gd name="T30" fmla="*/ 150 w 372"/>
                <a:gd name="T31" fmla="*/ 422 h 429"/>
                <a:gd name="T32" fmla="*/ 130 w 372"/>
                <a:gd name="T33" fmla="*/ 427 h 429"/>
                <a:gd name="T34" fmla="*/ 110 w 372"/>
                <a:gd name="T35" fmla="*/ 429 h 429"/>
                <a:gd name="T36" fmla="*/ 87 w 372"/>
                <a:gd name="T37" fmla="*/ 427 h 429"/>
                <a:gd name="T38" fmla="*/ 66 w 372"/>
                <a:gd name="T39" fmla="*/ 420 h 429"/>
                <a:gd name="T40" fmla="*/ 45 w 372"/>
                <a:gd name="T41" fmla="*/ 408 h 429"/>
                <a:gd name="T42" fmla="*/ 28 w 372"/>
                <a:gd name="T43" fmla="*/ 392 h 429"/>
                <a:gd name="T44" fmla="*/ 15 w 372"/>
                <a:gd name="T45" fmla="*/ 375 h 429"/>
                <a:gd name="T46" fmla="*/ 6 w 372"/>
                <a:gd name="T47" fmla="*/ 356 h 429"/>
                <a:gd name="T48" fmla="*/ 1 w 372"/>
                <a:gd name="T49" fmla="*/ 336 h 429"/>
                <a:gd name="T50" fmla="*/ 0 w 372"/>
                <a:gd name="T51" fmla="*/ 314 h 429"/>
                <a:gd name="T52" fmla="*/ 3 w 372"/>
                <a:gd name="T53" fmla="*/ 293 h 429"/>
                <a:gd name="T54" fmla="*/ 10 w 372"/>
                <a:gd name="T55" fmla="*/ 273 h 429"/>
                <a:gd name="T56" fmla="*/ 21 w 372"/>
                <a:gd name="T57" fmla="*/ 253 h 429"/>
                <a:gd name="T58" fmla="*/ 172 w 372"/>
                <a:gd name="T59" fmla="*/ 46 h 429"/>
                <a:gd name="T60" fmla="*/ 187 w 372"/>
                <a:gd name="T61" fmla="*/ 29 h 429"/>
                <a:gd name="T62" fmla="*/ 204 w 372"/>
                <a:gd name="T63" fmla="*/ 16 h 429"/>
                <a:gd name="T64" fmla="*/ 224 w 372"/>
                <a:gd name="T65" fmla="*/ 7 h 429"/>
                <a:gd name="T66" fmla="*/ 244 w 372"/>
                <a:gd name="T67" fmla="*/ 1 h 429"/>
                <a:gd name="T68" fmla="*/ 265 w 372"/>
                <a:gd name="T6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2" h="429">
                  <a:moveTo>
                    <a:pt x="265" y="0"/>
                  </a:moveTo>
                  <a:lnTo>
                    <a:pt x="287" y="3"/>
                  </a:lnTo>
                  <a:lnTo>
                    <a:pt x="307" y="10"/>
                  </a:lnTo>
                  <a:lnTo>
                    <a:pt x="326" y="21"/>
                  </a:lnTo>
                  <a:lnTo>
                    <a:pt x="342" y="36"/>
                  </a:lnTo>
                  <a:lnTo>
                    <a:pt x="356" y="54"/>
                  </a:lnTo>
                  <a:lnTo>
                    <a:pt x="365" y="73"/>
                  </a:lnTo>
                  <a:lnTo>
                    <a:pt x="371" y="93"/>
                  </a:lnTo>
                  <a:lnTo>
                    <a:pt x="372" y="114"/>
                  </a:lnTo>
                  <a:lnTo>
                    <a:pt x="369" y="136"/>
                  </a:lnTo>
                  <a:lnTo>
                    <a:pt x="362" y="156"/>
                  </a:lnTo>
                  <a:lnTo>
                    <a:pt x="350" y="175"/>
                  </a:lnTo>
                  <a:lnTo>
                    <a:pt x="199" y="383"/>
                  </a:lnTo>
                  <a:lnTo>
                    <a:pt x="185" y="400"/>
                  </a:lnTo>
                  <a:lnTo>
                    <a:pt x="168" y="413"/>
                  </a:lnTo>
                  <a:lnTo>
                    <a:pt x="150" y="422"/>
                  </a:lnTo>
                  <a:lnTo>
                    <a:pt x="130" y="427"/>
                  </a:lnTo>
                  <a:lnTo>
                    <a:pt x="110" y="429"/>
                  </a:lnTo>
                  <a:lnTo>
                    <a:pt x="87" y="427"/>
                  </a:lnTo>
                  <a:lnTo>
                    <a:pt x="66" y="420"/>
                  </a:lnTo>
                  <a:lnTo>
                    <a:pt x="45" y="408"/>
                  </a:lnTo>
                  <a:lnTo>
                    <a:pt x="28" y="392"/>
                  </a:lnTo>
                  <a:lnTo>
                    <a:pt x="15" y="375"/>
                  </a:lnTo>
                  <a:lnTo>
                    <a:pt x="6" y="356"/>
                  </a:lnTo>
                  <a:lnTo>
                    <a:pt x="1" y="336"/>
                  </a:lnTo>
                  <a:lnTo>
                    <a:pt x="0" y="314"/>
                  </a:lnTo>
                  <a:lnTo>
                    <a:pt x="3" y="293"/>
                  </a:lnTo>
                  <a:lnTo>
                    <a:pt x="10" y="273"/>
                  </a:lnTo>
                  <a:lnTo>
                    <a:pt x="21" y="253"/>
                  </a:lnTo>
                  <a:lnTo>
                    <a:pt x="172" y="46"/>
                  </a:lnTo>
                  <a:lnTo>
                    <a:pt x="187" y="29"/>
                  </a:lnTo>
                  <a:lnTo>
                    <a:pt x="204" y="16"/>
                  </a:lnTo>
                  <a:lnTo>
                    <a:pt x="224" y="7"/>
                  </a:lnTo>
                  <a:lnTo>
                    <a:pt x="244" y="1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6" name="Freeform 17"/>
            <p:cNvSpPr>
              <a:spLocks/>
            </p:cNvSpPr>
            <p:nvPr/>
          </p:nvSpPr>
          <p:spPr bwMode="auto">
            <a:xfrm>
              <a:off x="-80962" y="4384675"/>
              <a:ext cx="98425" cy="112713"/>
            </a:xfrm>
            <a:custGeom>
              <a:avLst/>
              <a:gdLst>
                <a:gd name="T0" fmla="*/ 266 w 372"/>
                <a:gd name="T1" fmla="*/ 0 h 429"/>
                <a:gd name="T2" fmla="*/ 287 w 372"/>
                <a:gd name="T3" fmla="*/ 3 h 429"/>
                <a:gd name="T4" fmla="*/ 307 w 372"/>
                <a:gd name="T5" fmla="*/ 10 h 429"/>
                <a:gd name="T6" fmla="*/ 327 w 372"/>
                <a:gd name="T7" fmla="*/ 21 h 429"/>
                <a:gd name="T8" fmla="*/ 344 w 372"/>
                <a:gd name="T9" fmla="*/ 36 h 429"/>
                <a:gd name="T10" fmla="*/ 356 w 372"/>
                <a:gd name="T11" fmla="*/ 54 h 429"/>
                <a:gd name="T12" fmla="*/ 365 w 372"/>
                <a:gd name="T13" fmla="*/ 73 h 429"/>
                <a:gd name="T14" fmla="*/ 371 w 372"/>
                <a:gd name="T15" fmla="*/ 93 h 429"/>
                <a:gd name="T16" fmla="*/ 372 w 372"/>
                <a:gd name="T17" fmla="*/ 114 h 429"/>
                <a:gd name="T18" fmla="*/ 369 w 372"/>
                <a:gd name="T19" fmla="*/ 136 h 429"/>
                <a:gd name="T20" fmla="*/ 362 w 372"/>
                <a:gd name="T21" fmla="*/ 156 h 429"/>
                <a:gd name="T22" fmla="*/ 351 w 372"/>
                <a:gd name="T23" fmla="*/ 175 h 429"/>
                <a:gd name="T24" fmla="*/ 200 w 372"/>
                <a:gd name="T25" fmla="*/ 383 h 429"/>
                <a:gd name="T26" fmla="*/ 186 w 372"/>
                <a:gd name="T27" fmla="*/ 400 h 429"/>
                <a:gd name="T28" fmla="*/ 169 w 372"/>
                <a:gd name="T29" fmla="*/ 413 h 429"/>
                <a:gd name="T30" fmla="*/ 151 w 372"/>
                <a:gd name="T31" fmla="*/ 422 h 429"/>
                <a:gd name="T32" fmla="*/ 131 w 372"/>
                <a:gd name="T33" fmla="*/ 427 h 429"/>
                <a:gd name="T34" fmla="*/ 111 w 372"/>
                <a:gd name="T35" fmla="*/ 429 h 429"/>
                <a:gd name="T36" fmla="*/ 88 w 372"/>
                <a:gd name="T37" fmla="*/ 427 h 429"/>
                <a:gd name="T38" fmla="*/ 66 w 372"/>
                <a:gd name="T39" fmla="*/ 420 h 429"/>
                <a:gd name="T40" fmla="*/ 46 w 372"/>
                <a:gd name="T41" fmla="*/ 408 h 429"/>
                <a:gd name="T42" fmla="*/ 30 w 372"/>
                <a:gd name="T43" fmla="*/ 393 h 429"/>
                <a:gd name="T44" fmla="*/ 16 w 372"/>
                <a:gd name="T45" fmla="*/ 376 h 429"/>
                <a:gd name="T46" fmla="*/ 7 w 372"/>
                <a:gd name="T47" fmla="*/ 357 h 429"/>
                <a:gd name="T48" fmla="*/ 2 w 372"/>
                <a:gd name="T49" fmla="*/ 336 h 429"/>
                <a:gd name="T50" fmla="*/ 0 w 372"/>
                <a:gd name="T51" fmla="*/ 314 h 429"/>
                <a:gd name="T52" fmla="*/ 3 w 372"/>
                <a:gd name="T53" fmla="*/ 294 h 429"/>
                <a:gd name="T54" fmla="*/ 10 w 372"/>
                <a:gd name="T55" fmla="*/ 273 h 429"/>
                <a:gd name="T56" fmla="*/ 21 w 372"/>
                <a:gd name="T57" fmla="*/ 253 h 429"/>
                <a:gd name="T58" fmla="*/ 173 w 372"/>
                <a:gd name="T59" fmla="*/ 45 h 429"/>
                <a:gd name="T60" fmla="*/ 188 w 372"/>
                <a:gd name="T61" fmla="*/ 29 h 429"/>
                <a:gd name="T62" fmla="*/ 205 w 372"/>
                <a:gd name="T63" fmla="*/ 16 h 429"/>
                <a:gd name="T64" fmla="*/ 224 w 372"/>
                <a:gd name="T65" fmla="*/ 7 h 429"/>
                <a:gd name="T66" fmla="*/ 244 w 372"/>
                <a:gd name="T67" fmla="*/ 1 h 429"/>
                <a:gd name="T68" fmla="*/ 266 w 372"/>
                <a:gd name="T6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2" h="429">
                  <a:moveTo>
                    <a:pt x="266" y="0"/>
                  </a:moveTo>
                  <a:lnTo>
                    <a:pt x="287" y="3"/>
                  </a:lnTo>
                  <a:lnTo>
                    <a:pt x="307" y="10"/>
                  </a:lnTo>
                  <a:lnTo>
                    <a:pt x="327" y="21"/>
                  </a:lnTo>
                  <a:lnTo>
                    <a:pt x="344" y="36"/>
                  </a:lnTo>
                  <a:lnTo>
                    <a:pt x="356" y="54"/>
                  </a:lnTo>
                  <a:lnTo>
                    <a:pt x="365" y="73"/>
                  </a:lnTo>
                  <a:lnTo>
                    <a:pt x="371" y="93"/>
                  </a:lnTo>
                  <a:lnTo>
                    <a:pt x="372" y="114"/>
                  </a:lnTo>
                  <a:lnTo>
                    <a:pt x="369" y="136"/>
                  </a:lnTo>
                  <a:lnTo>
                    <a:pt x="362" y="156"/>
                  </a:lnTo>
                  <a:lnTo>
                    <a:pt x="351" y="175"/>
                  </a:lnTo>
                  <a:lnTo>
                    <a:pt x="200" y="383"/>
                  </a:lnTo>
                  <a:lnTo>
                    <a:pt x="186" y="400"/>
                  </a:lnTo>
                  <a:lnTo>
                    <a:pt x="169" y="413"/>
                  </a:lnTo>
                  <a:lnTo>
                    <a:pt x="151" y="422"/>
                  </a:lnTo>
                  <a:lnTo>
                    <a:pt x="131" y="427"/>
                  </a:lnTo>
                  <a:lnTo>
                    <a:pt x="111" y="429"/>
                  </a:lnTo>
                  <a:lnTo>
                    <a:pt x="88" y="427"/>
                  </a:lnTo>
                  <a:lnTo>
                    <a:pt x="66" y="420"/>
                  </a:lnTo>
                  <a:lnTo>
                    <a:pt x="46" y="408"/>
                  </a:lnTo>
                  <a:lnTo>
                    <a:pt x="30" y="393"/>
                  </a:lnTo>
                  <a:lnTo>
                    <a:pt x="16" y="376"/>
                  </a:lnTo>
                  <a:lnTo>
                    <a:pt x="7" y="357"/>
                  </a:lnTo>
                  <a:lnTo>
                    <a:pt x="2" y="336"/>
                  </a:lnTo>
                  <a:lnTo>
                    <a:pt x="0" y="314"/>
                  </a:lnTo>
                  <a:lnTo>
                    <a:pt x="3" y="294"/>
                  </a:lnTo>
                  <a:lnTo>
                    <a:pt x="10" y="273"/>
                  </a:lnTo>
                  <a:lnTo>
                    <a:pt x="21" y="253"/>
                  </a:lnTo>
                  <a:lnTo>
                    <a:pt x="173" y="45"/>
                  </a:lnTo>
                  <a:lnTo>
                    <a:pt x="188" y="29"/>
                  </a:lnTo>
                  <a:lnTo>
                    <a:pt x="205" y="16"/>
                  </a:lnTo>
                  <a:lnTo>
                    <a:pt x="224" y="7"/>
                  </a:lnTo>
                  <a:lnTo>
                    <a:pt x="244" y="1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7" name="Freeform 18"/>
            <p:cNvSpPr>
              <a:spLocks/>
            </p:cNvSpPr>
            <p:nvPr/>
          </p:nvSpPr>
          <p:spPr bwMode="auto">
            <a:xfrm>
              <a:off x="-430213" y="4491038"/>
              <a:ext cx="420688" cy="511175"/>
            </a:xfrm>
            <a:custGeom>
              <a:avLst/>
              <a:gdLst>
                <a:gd name="T0" fmla="*/ 866 w 1595"/>
                <a:gd name="T1" fmla="*/ 3 h 1934"/>
                <a:gd name="T2" fmla="*/ 999 w 1595"/>
                <a:gd name="T3" fmla="*/ 25 h 1934"/>
                <a:gd name="T4" fmla="*/ 1123 w 1595"/>
                <a:gd name="T5" fmla="*/ 69 h 1934"/>
                <a:gd name="T6" fmla="*/ 1237 w 1595"/>
                <a:gd name="T7" fmla="*/ 131 h 1934"/>
                <a:gd name="T8" fmla="*/ 1338 w 1595"/>
                <a:gd name="T9" fmla="*/ 211 h 1934"/>
                <a:gd name="T10" fmla="*/ 1426 w 1595"/>
                <a:gd name="T11" fmla="*/ 306 h 1934"/>
                <a:gd name="T12" fmla="*/ 1497 w 1595"/>
                <a:gd name="T13" fmla="*/ 413 h 1934"/>
                <a:gd name="T14" fmla="*/ 1550 w 1595"/>
                <a:gd name="T15" fmla="*/ 533 h 1934"/>
                <a:gd name="T16" fmla="*/ 1584 w 1595"/>
                <a:gd name="T17" fmla="*/ 661 h 1934"/>
                <a:gd name="T18" fmla="*/ 1595 w 1595"/>
                <a:gd name="T19" fmla="*/ 798 h 1934"/>
                <a:gd name="T20" fmla="*/ 1584 w 1595"/>
                <a:gd name="T21" fmla="*/ 934 h 1934"/>
                <a:gd name="T22" fmla="*/ 1550 w 1595"/>
                <a:gd name="T23" fmla="*/ 1063 h 1934"/>
                <a:gd name="T24" fmla="*/ 1497 w 1595"/>
                <a:gd name="T25" fmla="*/ 1182 h 1934"/>
                <a:gd name="T26" fmla="*/ 1425 w 1595"/>
                <a:gd name="T27" fmla="*/ 1290 h 1934"/>
                <a:gd name="T28" fmla="*/ 1333 w 1595"/>
                <a:gd name="T29" fmla="*/ 1412 h 1934"/>
                <a:gd name="T30" fmla="*/ 1243 w 1595"/>
                <a:gd name="T31" fmla="*/ 1545 h 1934"/>
                <a:gd name="T32" fmla="*/ 1161 w 1595"/>
                <a:gd name="T33" fmla="*/ 1677 h 1934"/>
                <a:gd name="T34" fmla="*/ 429 w 1595"/>
                <a:gd name="T35" fmla="*/ 1934 h 1934"/>
                <a:gd name="T36" fmla="*/ 370 w 1595"/>
                <a:gd name="T37" fmla="*/ 1571 h 1934"/>
                <a:gd name="T38" fmla="*/ 239 w 1595"/>
                <a:gd name="T39" fmla="*/ 1381 h 1934"/>
                <a:gd name="T40" fmla="*/ 132 w 1595"/>
                <a:gd name="T41" fmla="*/ 1237 h 1934"/>
                <a:gd name="T42" fmla="*/ 69 w 1595"/>
                <a:gd name="T43" fmla="*/ 1124 h 1934"/>
                <a:gd name="T44" fmla="*/ 25 w 1595"/>
                <a:gd name="T45" fmla="*/ 1000 h 1934"/>
                <a:gd name="T46" fmla="*/ 2 w 1595"/>
                <a:gd name="T47" fmla="*/ 867 h 1934"/>
                <a:gd name="T48" fmla="*/ 2 w 1595"/>
                <a:gd name="T49" fmla="*/ 729 h 1934"/>
                <a:gd name="T50" fmla="*/ 25 w 1595"/>
                <a:gd name="T51" fmla="*/ 596 h 1934"/>
                <a:gd name="T52" fmla="*/ 69 w 1595"/>
                <a:gd name="T53" fmla="*/ 472 h 1934"/>
                <a:gd name="T54" fmla="*/ 131 w 1595"/>
                <a:gd name="T55" fmla="*/ 358 h 1934"/>
                <a:gd name="T56" fmla="*/ 211 w 1595"/>
                <a:gd name="T57" fmla="*/ 256 h 1934"/>
                <a:gd name="T58" fmla="*/ 305 w 1595"/>
                <a:gd name="T59" fmla="*/ 169 h 1934"/>
                <a:gd name="T60" fmla="*/ 414 w 1595"/>
                <a:gd name="T61" fmla="*/ 98 h 1934"/>
                <a:gd name="T62" fmla="*/ 532 w 1595"/>
                <a:gd name="T63" fmla="*/ 44 h 1934"/>
                <a:gd name="T64" fmla="*/ 661 w 1595"/>
                <a:gd name="T65" fmla="*/ 11 h 1934"/>
                <a:gd name="T66" fmla="*/ 797 w 1595"/>
                <a:gd name="T67" fmla="*/ 0 h 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95" h="1934">
                  <a:moveTo>
                    <a:pt x="797" y="0"/>
                  </a:moveTo>
                  <a:lnTo>
                    <a:pt x="866" y="3"/>
                  </a:lnTo>
                  <a:lnTo>
                    <a:pt x="934" y="11"/>
                  </a:lnTo>
                  <a:lnTo>
                    <a:pt x="999" y="25"/>
                  </a:lnTo>
                  <a:lnTo>
                    <a:pt x="1062" y="44"/>
                  </a:lnTo>
                  <a:lnTo>
                    <a:pt x="1123" y="69"/>
                  </a:lnTo>
                  <a:lnTo>
                    <a:pt x="1181" y="98"/>
                  </a:lnTo>
                  <a:lnTo>
                    <a:pt x="1237" y="131"/>
                  </a:lnTo>
                  <a:lnTo>
                    <a:pt x="1289" y="169"/>
                  </a:lnTo>
                  <a:lnTo>
                    <a:pt x="1338" y="211"/>
                  </a:lnTo>
                  <a:lnTo>
                    <a:pt x="1384" y="256"/>
                  </a:lnTo>
                  <a:lnTo>
                    <a:pt x="1426" y="306"/>
                  </a:lnTo>
                  <a:lnTo>
                    <a:pt x="1463" y="358"/>
                  </a:lnTo>
                  <a:lnTo>
                    <a:pt x="1497" y="413"/>
                  </a:lnTo>
                  <a:lnTo>
                    <a:pt x="1526" y="472"/>
                  </a:lnTo>
                  <a:lnTo>
                    <a:pt x="1550" y="533"/>
                  </a:lnTo>
                  <a:lnTo>
                    <a:pt x="1570" y="596"/>
                  </a:lnTo>
                  <a:lnTo>
                    <a:pt x="1584" y="661"/>
                  </a:lnTo>
                  <a:lnTo>
                    <a:pt x="1592" y="729"/>
                  </a:lnTo>
                  <a:lnTo>
                    <a:pt x="1595" y="798"/>
                  </a:lnTo>
                  <a:lnTo>
                    <a:pt x="1592" y="867"/>
                  </a:lnTo>
                  <a:lnTo>
                    <a:pt x="1584" y="934"/>
                  </a:lnTo>
                  <a:lnTo>
                    <a:pt x="1570" y="1000"/>
                  </a:lnTo>
                  <a:lnTo>
                    <a:pt x="1550" y="1063"/>
                  </a:lnTo>
                  <a:lnTo>
                    <a:pt x="1525" y="1124"/>
                  </a:lnTo>
                  <a:lnTo>
                    <a:pt x="1497" y="1182"/>
                  </a:lnTo>
                  <a:lnTo>
                    <a:pt x="1462" y="1237"/>
                  </a:lnTo>
                  <a:lnTo>
                    <a:pt x="1425" y="1290"/>
                  </a:lnTo>
                  <a:lnTo>
                    <a:pt x="1379" y="1349"/>
                  </a:lnTo>
                  <a:lnTo>
                    <a:pt x="1333" y="1412"/>
                  </a:lnTo>
                  <a:lnTo>
                    <a:pt x="1288" y="1478"/>
                  </a:lnTo>
                  <a:lnTo>
                    <a:pt x="1243" y="1545"/>
                  </a:lnTo>
                  <a:lnTo>
                    <a:pt x="1200" y="1612"/>
                  </a:lnTo>
                  <a:lnTo>
                    <a:pt x="1161" y="1677"/>
                  </a:lnTo>
                  <a:lnTo>
                    <a:pt x="1161" y="1934"/>
                  </a:lnTo>
                  <a:lnTo>
                    <a:pt x="429" y="1934"/>
                  </a:lnTo>
                  <a:lnTo>
                    <a:pt x="429" y="1669"/>
                  </a:lnTo>
                  <a:lnTo>
                    <a:pt x="370" y="1571"/>
                  </a:lnTo>
                  <a:lnTo>
                    <a:pt x="306" y="1475"/>
                  </a:lnTo>
                  <a:lnTo>
                    <a:pt x="239" y="1381"/>
                  </a:lnTo>
                  <a:lnTo>
                    <a:pt x="170" y="1290"/>
                  </a:lnTo>
                  <a:lnTo>
                    <a:pt x="132" y="1237"/>
                  </a:lnTo>
                  <a:lnTo>
                    <a:pt x="98" y="1182"/>
                  </a:lnTo>
                  <a:lnTo>
                    <a:pt x="69" y="1124"/>
                  </a:lnTo>
                  <a:lnTo>
                    <a:pt x="45" y="1063"/>
                  </a:lnTo>
                  <a:lnTo>
                    <a:pt x="25" y="1000"/>
                  </a:lnTo>
                  <a:lnTo>
                    <a:pt x="11" y="934"/>
                  </a:lnTo>
                  <a:lnTo>
                    <a:pt x="2" y="867"/>
                  </a:lnTo>
                  <a:lnTo>
                    <a:pt x="0" y="798"/>
                  </a:lnTo>
                  <a:lnTo>
                    <a:pt x="2" y="729"/>
                  </a:lnTo>
                  <a:lnTo>
                    <a:pt x="11" y="661"/>
                  </a:lnTo>
                  <a:lnTo>
                    <a:pt x="25" y="596"/>
                  </a:lnTo>
                  <a:lnTo>
                    <a:pt x="45" y="533"/>
                  </a:lnTo>
                  <a:lnTo>
                    <a:pt x="69" y="472"/>
                  </a:lnTo>
                  <a:lnTo>
                    <a:pt x="97" y="413"/>
                  </a:lnTo>
                  <a:lnTo>
                    <a:pt x="131" y="358"/>
                  </a:lnTo>
                  <a:lnTo>
                    <a:pt x="169" y="306"/>
                  </a:lnTo>
                  <a:lnTo>
                    <a:pt x="211" y="256"/>
                  </a:lnTo>
                  <a:lnTo>
                    <a:pt x="257" y="211"/>
                  </a:lnTo>
                  <a:lnTo>
                    <a:pt x="305" y="169"/>
                  </a:lnTo>
                  <a:lnTo>
                    <a:pt x="358" y="131"/>
                  </a:lnTo>
                  <a:lnTo>
                    <a:pt x="414" y="98"/>
                  </a:lnTo>
                  <a:lnTo>
                    <a:pt x="471" y="69"/>
                  </a:lnTo>
                  <a:lnTo>
                    <a:pt x="532" y="44"/>
                  </a:lnTo>
                  <a:lnTo>
                    <a:pt x="596" y="25"/>
                  </a:lnTo>
                  <a:lnTo>
                    <a:pt x="661" y="11"/>
                  </a:lnTo>
                  <a:lnTo>
                    <a:pt x="729" y="3"/>
                  </a:lnTo>
                  <a:lnTo>
                    <a:pt x="7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F778F0D9-5AAF-7F4F-A3FB-075A831BEC9B}"/>
              </a:ext>
            </a:extLst>
          </p:cNvPr>
          <p:cNvSpPr/>
          <p:nvPr/>
        </p:nvSpPr>
        <p:spPr>
          <a:xfrm>
            <a:off x="848295" y="5236587"/>
            <a:ext cx="4392487" cy="756000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marL="171450" lvl="0" indent="-171450" latinLnBrk="0">
              <a:lnSpc>
                <a:spcPts val="18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1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컨테이너 </a:t>
            </a:r>
            <a:r>
              <a:rPr lang="en-US" altLang="ko-KR" sz="11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(App)</a:t>
            </a:r>
            <a:r>
              <a:rPr lang="ko-KR" altLang="en-US" sz="11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의 로그 수집</a:t>
            </a:r>
            <a:r>
              <a:rPr lang="en-US" altLang="ko-KR" sz="11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/</a:t>
            </a:r>
            <a:r>
              <a:rPr lang="ko-KR" altLang="en-US" sz="1100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필터링</a:t>
            </a:r>
            <a:r>
              <a:rPr lang="en-US" altLang="ko-KR" sz="11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/</a:t>
            </a:r>
            <a:r>
              <a:rPr lang="ko-KR" altLang="en-US" sz="11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저장</a:t>
            </a:r>
            <a:endParaRPr lang="en-US" altLang="ko-KR" sz="110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71450" lvl="0" indent="-171450" latinLnBrk="0">
              <a:lnSpc>
                <a:spcPts val="18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1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저장한 로그 검색 및 시각화</a:t>
            </a:r>
            <a:endParaRPr lang="en-US" altLang="ko-KR" sz="110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71450" lvl="0" indent="-171450" latinLnBrk="0">
              <a:lnSpc>
                <a:spcPts val="18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1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다중 </a:t>
            </a:r>
            <a:r>
              <a:rPr lang="ko-KR" altLang="en-US" sz="1100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인스턴스의</a:t>
            </a:r>
            <a:r>
              <a:rPr lang="ko-KR" altLang="en-US" sz="11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로그를 중앙에서 검색</a:t>
            </a:r>
            <a:r>
              <a:rPr lang="en-US" altLang="ko-KR" sz="11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/</a:t>
            </a:r>
            <a:r>
              <a:rPr lang="ko-KR" altLang="en-US" sz="11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분석 용이</a:t>
            </a:r>
            <a:endParaRPr lang="ko-KR" altLang="en-US" sz="11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52" name="제목 1"/>
          <p:cNvSpPr txBox="1">
            <a:spLocks/>
          </p:cNvSpPr>
          <p:nvPr/>
        </p:nvSpPr>
        <p:spPr>
          <a:xfrm>
            <a:off x="-1" y="444382"/>
            <a:ext cx="9697454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Logging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93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직선 화살표 연결선 47"/>
          <p:cNvCxnSpPr>
            <a:stCxn id="30" idx="13"/>
            <a:endCxn id="6" idx="40"/>
          </p:cNvCxnSpPr>
          <p:nvPr/>
        </p:nvCxnSpPr>
        <p:spPr>
          <a:xfrm>
            <a:off x="1373217" y="2672792"/>
            <a:ext cx="2286873" cy="88"/>
          </a:xfrm>
          <a:prstGeom prst="straightConnector1">
            <a:avLst/>
          </a:prstGeom>
          <a:ln w="12700">
            <a:solidFill>
              <a:srgbClr val="0B192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E41FF931-F82E-C64B-827E-780117B67539}"/>
              </a:ext>
            </a:extLst>
          </p:cNvPr>
          <p:cNvSpPr/>
          <p:nvPr/>
        </p:nvSpPr>
        <p:spPr>
          <a:xfrm>
            <a:off x="407390" y="3418982"/>
            <a:ext cx="4452396" cy="874114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marL="182563" indent="-182563" fontAlgn="auto" latinLnBrk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12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Public/Private Deploy :</a:t>
            </a:r>
            <a:r>
              <a:rPr kumimoji="0" lang="ko-KR" altLang="en-US" sz="12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12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Appl.</a:t>
            </a:r>
            <a:r>
              <a:rPr kumimoji="0" lang="ko-KR" altLang="en-US" sz="12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공통의 </a:t>
            </a:r>
            <a:r>
              <a:rPr kumimoji="0" lang="en-US" altLang="ko-KR" sz="12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Docker Image </a:t>
            </a:r>
            <a:r>
              <a:rPr kumimoji="0" lang="en-US" altLang="ko-KR" sz="1200" kern="0" dirty="0" err="1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배포</a:t>
            </a:r>
            <a:endParaRPr kumimoji="0" lang="en-US" altLang="ko-KR" sz="1200" kern="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82563" indent="-182563" fontAlgn="auto" latinLnBrk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12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Project 별 </a:t>
            </a:r>
            <a:r>
              <a:rPr kumimoji="0" lang="ko-KR" altLang="en-US" sz="12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저장소 </a:t>
            </a:r>
            <a:r>
              <a:rPr kumimoji="0" lang="en-US" altLang="ko-KR" sz="12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kumimoji="0" lang="en-US" altLang="ko-KR" sz="1200" kern="0" dirty="0" err="1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독립된</a:t>
            </a:r>
            <a:r>
              <a:rPr kumimoji="0" lang="en-US" altLang="ko-KR" sz="12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Image </a:t>
            </a:r>
            <a:r>
              <a:rPr kumimoji="0" lang="en-US" altLang="ko-KR" sz="1200" kern="0" dirty="0" err="1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관리</a:t>
            </a:r>
            <a:r>
              <a:rPr kumimoji="0" lang="en-US" altLang="ko-KR" sz="12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kumimoji="0" lang="ko-KR" altLang="en-US" sz="12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검색</a:t>
            </a:r>
            <a:r>
              <a:rPr kumimoji="0" lang="en-US" altLang="ko-KR" sz="12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kumimoji="0" lang="en-US" altLang="ko-KR" sz="1200" kern="0" dirty="0" err="1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등록</a:t>
            </a:r>
            <a:r>
              <a:rPr kumimoji="0" lang="en-US" altLang="ko-KR" sz="12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및 </a:t>
            </a:r>
            <a:r>
              <a:rPr kumimoji="0" lang="en-US" altLang="ko-KR" sz="1200" kern="0" dirty="0" err="1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배포</a:t>
            </a:r>
            <a:endParaRPr kumimoji="0" lang="en-US" altLang="ko-KR" sz="1200" kern="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82563" indent="-182563" fontAlgn="auto" latinLnBrk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12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API/CLI </a:t>
            </a:r>
            <a:r>
              <a:rPr kumimoji="0" lang="en-US" altLang="ko-KR" sz="1200" kern="0" dirty="0" err="1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방식의</a:t>
            </a:r>
            <a:r>
              <a:rPr kumimoji="0" lang="en-US" altLang="ko-KR" sz="12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1200" kern="0" dirty="0" err="1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이미지</a:t>
            </a:r>
            <a:r>
              <a:rPr kumimoji="0" lang="en-US" altLang="ko-KR" sz="12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1200" kern="0" dirty="0" err="1" smtClea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검색</a:t>
            </a:r>
            <a:endParaRPr kumimoji="0" lang="en-US" altLang="ko-KR" sz="1200" kern="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AC667B57-2DA7-624E-9D2E-4433EA2D4AF2}"/>
              </a:ext>
            </a:extLst>
          </p:cNvPr>
          <p:cNvSpPr/>
          <p:nvPr/>
        </p:nvSpPr>
        <p:spPr>
          <a:xfrm>
            <a:off x="3382804" y="3019523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Public/Private</a:t>
            </a:r>
          </a:p>
        </p:txBody>
      </p:sp>
      <p:sp>
        <p:nvSpPr>
          <p:cNvPr id="134" name="직사각형 133">
            <a:extLst>
              <a:ext uri="{FF2B5EF4-FFF2-40B4-BE49-F238E27FC236}">
                <a16:creationId xmlns:a16="http://schemas.microsoft.com/office/drawing/2014/main" id="{AB0299D8-4371-A444-9542-27F133F26BBA}"/>
              </a:ext>
            </a:extLst>
          </p:cNvPr>
          <p:cNvSpPr/>
          <p:nvPr/>
        </p:nvSpPr>
        <p:spPr>
          <a:xfrm>
            <a:off x="583385" y="3019523"/>
            <a:ext cx="931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Developer</a:t>
            </a:r>
          </a:p>
        </p:txBody>
      </p: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DA792341-D17F-5D48-9015-4F172AD5463F}"/>
              </a:ext>
            </a:extLst>
          </p:cNvPr>
          <p:cNvSpPr/>
          <p:nvPr/>
        </p:nvSpPr>
        <p:spPr>
          <a:xfrm>
            <a:off x="1628621" y="3019523"/>
            <a:ext cx="7409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commit</a:t>
            </a:r>
          </a:p>
        </p:txBody>
      </p:sp>
      <p:sp>
        <p:nvSpPr>
          <p:cNvPr id="157" name="직사각형 156">
            <a:extLst>
              <a:ext uri="{FF2B5EF4-FFF2-40B4-BE49-F238E27FC236}">
                <a16:creationId xmlns:a16="http://schemas.microsoft.com/office/drawing/2014/main" id="{0F3C44AC-DCC0-C445-9487-3FF7CE05AE08}"/>
              </a:ext>
            </a:extLst>
          </p:cNvPr>
          <p:cNvSpPr/>
          <p:nvPr/>
        </p:nvSpPr>
        <p:spPr>
          <a:xfrm>
            <a:off x="2695315" y="3019523"/>
            <a:ext cx="5533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build</a:t>
            </a:r>
          </a:p>
        </p:txBody>
      </p:sp>
      <p:pic>
        <p:nvPicPr>
          <p:cNvPr id="177" name="Picture 2" descr="\\Client\H$\Documents\01.cloud자료\icp screen shot\registry-tensorflow.png">
            <a:extLst>
              <a:ext uri="{FF2B5EF4-FFF2-40B4-BE49-F238E27FC236}">
                <a16:creationId xmlns:a16="http://schemas.microsoft.com/office/drawing/2014/main" id="{9F641A02-E2FF-AD4D-9711-1B7573735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r="48461" b="35537"/>
          <a:stretch/>
        </p:blipFill>
        <p:spPr bwMode="auto">
          <a:xfrm>
            <a:off x="5790807" y="2583989"/>
            <a:ext cx="3221411" cy="3085520"/>
          </a:xfrm>
          <a:prstGeom prst="roundRect">
            <a:avLst>
              <a:gd name="adj" fmla="val 6066"/>
            </a:avLst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3" descr="\\Client\H$\Documents\01.cloud자료\icp screen shot\registry-project-status.png">
            <a:extLst>
              <a:ext uri="{FF2B5EF4-FFF2-40B4-BE49-F238E27FC236}">
                <a16:creationId xmlns:a16="http://schemas.microsoft.com/office/drawing/2014/main" id="{EDD0F3AB-5442-1D42-AEB1-AFD159EC2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7"/>
          <a:stretch/>
        </p:blipFill>
        <p:spPr bwMode="auto">
          <a:xfrm>
            <a:off x="5566981" y="2898540"/>
            <a:ext cx="3669062" cy="788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직선 연결선 54"/>
          <p:cNvCxnSpPr/>
          <p:nvPr/>
        </p:nvCxnSpPr>
        <p:spPr>
          <a:xfrm>
            <a:off x="5437876" y="1723791"/>
            <a:ext cx="3927273" cy="0"/>
          </a:xfrm>
          <a:prstGeom prst="line">
            <a:avLst/>
          </a:prstGeom>
          <a:ln w="3175">
            <a:solidFill>
              <a:srgbClr val="0B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5437876" y="2155839"/>
            <a:ext cx="3927273" cy="0"/>
          </a:xfrm>
          <a:prstGeom prst="line">
            <a:avLst/>
          </a:prstGeom>
          <a:ln w="3175">
            <a:solidFill>
              <a:srgbClr val="0B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6A70F849-4241-8340-B354-AD3CCCAA21CF}"/>
              </a:ext>
            </a:extLst>
          </p:cNvPr>
          <p:cNvSpPr/>
          <p:nvPr/>
        </p:nvSpPr>
        <p:spPr>
          <a:xfrm>
            <a:off x="5437876" y="1777815"/>
            <a:ext cx="3927273" cy="32400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889000" latinLnBrk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ko-KR" sz="1400" b="1" kern="0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Public Image Registry Screenshot</a:t>
            </a:r>
            <a:endParaRPr lang="ko-KR" altLang="en-US" sz="1400" b="1" kern="0" dirty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8" name="직선 연결선 57"/>
          <p:cNvCxnSpPr/>
          <p:nvPr/>
        </p:nvCxnSpPr>
        <p:spPr>
          <a:xfrm>
            <a:off x="488754" y="1723791"/>
            <a:ext cx="3960000" cy="0"/>
          </a:xfrm>
          <a:prstGeom prst="line">
            <a:avLst/>
          </a:prstGeom>
          <a:ln w="3175">
            <a:solidFill>
              <a:srgbClr val="0B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>
            <a:off x="488754" y="2155839"/>
            <a:ext cx="3960000" cy="0"/>
          </a:xfrm>
          <a:prstGeom prst="line">
            <a:avLst/>
          </a:prstGeom>
          <a:ln w="3175">
            <a:solidFill>
              <a:srgbClr val="0B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6A70F849-4241-8340-B354-AD3CCCAA21CF}"/>
              </a:ext>
            </a:extLst>
          </p:cNvPr>
          <p:cNvSpPr/>
          <p:nvPr/>
        </p:nvSpPr>
        <p:spPr>
          <a:xfrm>
            <a:off x="488753" y="1777815"/>
            <a:ext cx="3960001" cy="32400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/>
            <a:r>
              <a:rPr lang="it-IT" altLang="ko-KR" sz="1400" b="1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Registry </a:t>
            </a:r>
            <a:r>
              <a:rPr lang="ko-KR" altLang="en-US" sz="1400" b="1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기능 및 목록</a:t>
            </a:r>
          </a:p>
        </p:txBody>
      </p:sp>
      <p:graphicFrame>
        <p:nvGraphicFramePr>
          <p:cNvPr id="61" name="표 60"/>
          <p:cNvGraphicFramePr>
            <a:graphicFrameLocks noGrp="1"/>
          </p:cNvGraphicFramePr>
          <p:nvPr>
            <p:extLst/>
          </p:nvPr>
        </p:nvGraphicFramePr>
        <p:xfrm>
          <a:off x="424963" y="4509312"/>
          <a:ext cx="1043113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100" b="1" kern="1200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Application</a:t>
                      </a:r>
                      <a:endParaRPr lang="ko-KR" altLang="en-US" sz="1100" b="1" kern="120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Database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In-Memory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Message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DL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Hadoop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2" name="모서리가 둥근 직사각형 61">
            <a:extLst>
              <a:ext uri="{FF2B5EF4-FFF2-40B4-BE49-F238E27FC236}">
                <a16:creationId xmlns:a16="http://schemas.microsoft.com/office/drawing/2014/main" id="{57226028-1AA3-5F4E-A8BA-DE9C5C791F0D}"/>
              </a:ext>
            </a:extLst>
          </p:cNvPr>
          <p:cNvSpPr/>
          <p:nvPr/>
        </p:nvSpPr>
        <p:spPr>
          <a:xfrm>
            <a:off x="1342505" y="4538429"/>
            <a:ext cx="1080000" cy="2160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altLang="ko-KR" sz="1100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Apache HTTP</a:t>
            </a:r>
            <a:endParaRPr lang="ko-KR" altLang="en-US" sz="1100" dirty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4" name="모서리가 둥근 직사각형 63">
            <a:extLst>
              <a:ext uri="{FF2B5EF4-FFF2-40B4-BE49-F238E27FC236}">
                <a16:creationId xmlns:a16="http://schemas.microsoft.com/office/drawing/2014/main" id="{57226028-1AA3-5F4E-A8BA-DE9C5C791F0D}"/>
              </a:ext>
            </a:extLst>
          </p:cNvPr>
          <p:cNvSpPr/>
          <p:nvPr/>
        </p:nvSpPr>
        <p:spPr>
          <a:xfrm>
            <a:off x="2433853" y="4538429"/>
            <a:ext cx="720000" cy="2160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altLang="ko-KR" sz="1100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Tomcat</a:t>
            </a:r>
            <a:endParaRPr lang="ko-KR" altLang="en-US" sz="1100" dirty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5" name="모서리가 둥근 직사각형 64">
            <a:extLst>
              <a:ext uri="{FF2B5EF4-FFF2-40B4-BE49-F238E27FC236}">
                <a16:creationId xmlns:a16="http://schemas.microsoft.com/office/drawing/2014/main" id="{57226028-1AA3-5F4E-A8BA-DE9C5C791F0D}"/>
              </a:ext>
            </a:extLst>
          </p:cNvPr>
          <p:cNvSpPr/>
          <p:nvPr/>
        </p:nvSpPr>
        <p:spPr>
          <a:xfrm>
            <a:off x="3165200" y="4538429"/>
            <a:ext cx="1267757" cy="2160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altLang="ko-KR" sz="1100" dirty="0" err="1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Haproxy</a:t>
            </a:r>
            <a:r>
              <a:rPr lang="en-US" altLang="ko-KR" sz="1100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(‘18.4)</a:t>
            </a:r>
            <a:endParaRPr lang="ko-KR" altLang="en-US" sz="1100" dirty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6" name="모서리가 둥근 직사각형 65">
            <a:extLst>
              <a:ext uri="{FF2B5EF4-FFF2-40B4-BE49-F238E27FC236}">
                <a16:creationId xmlns:a16="http://schemas.microsoft.com/office/drawing/2014/main" id="{57226028-1AA3-5F4E-A8BA-DE9C5C791F0D}"/>
              </a:ext>
            </a:extLst>
          </p:cNvPr>
          <p:cNvSpPr/>
          <p:nvPr/>
        </p:nvSpPr>
        <p:spPr>
          <a:xfrm>
            <a:off x="2119349" y="4833494"/>
            <a:ext cx="1404000" cy="2160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altLang="ko-KR" sz="1100" dirty="0" err="1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MongoDB</a:t>
            </a:r>
            <a:r>
              <a:rPr lang="en-US" altLang="ko-KR" sz="1100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(‘18.3)</a:t>
            </a:r>
            <a:endParaRPr lang="ko-KR" altLang="en-US" sz="1100" dirty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8" name="모서리가 둥근 직사각형 67">
            <a:extLst>
              <a:ext uri="{FF2B5EF4-FFF2-40B4-BE49-F238E27FC236}">
                <a16:creationId xmlns:a16="http://schemas.microsoft.com/office/drawing/2014/main" id="{57226028-1AA3-5F4E-A8BA-DE9C5C791F0D}"/>
              </a:ext>
            </a:extLst>
          </p:cNvPr>
          <p:cNvSpPr/>
          <p:nvPr/>
        </p:nvSpPr>
        <p:spPr>
          <a:xfrm>
            <a:off x="1342505" y="4833494"/>
            <a:ext cx="756000" cy="2160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altLang="ko-KR" sz="1100" dirty="0" err="1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MariaDB</a:t>
            </a:r>
            <a:endParaRPr lang="ko-KR" altLang="en-US" sz="1100" dirty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7" name="모서리가 둥근 직사각형 76">
            <a:extLst>
              <a:ext uri="{FF2B5EF4-FFF2-40B4-BE49-F238E27FC236}">
                <a16:creationId xmlns:a16="http://schemas.microsoft.com/office/drawing/2014/main" id="{57226028-1AA3-5F4E-A8BA-DE9C5C791F0D}"/>
              </a:ext>
            </a:extLst>
          </p:cNvPr>
          <p:cNvSpPr/>
          <p:nvPr/>
        </p:nvSpPr>
        <p:spPr>
          <a:xfrm>
            <a:off x="1342505" y="5120170"/>
            <a:ext cx="540000" cy="2160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altLang="ko-KR" sz="1100" dirty="0" err="1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Redis</a:t>
            </a:r>
            <a:endParaRPr lang="ko-KR" altLang="en-US" sz="1100" dirty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8" name="모서리가 둥근 직사각형 77">
            <a:extLst>
              <a:ext uri="{FF2B5EF4-FFF2-40B4-BE49-F238E27FC236}">
                <a16:creationId xmlns:a16="http://schemas.microsoft.com/office/drawing/2014/main" id="{57226028-1AA3-5F4E-A8BA-DE9C5C791F0D}"/>
              </a:ext>
            </a:extLst>
          </p:cNvPr>
          <p:cNvSpPr/>
          <p:nvPr/>
        </p:nvSpPr>
        <p:spPr>
          <a:xfrm>
            <a:off x="1342505" y="5406846"/>
            <a:ext cx="900000" cy="2160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altLang="ko-KR" sz="1100" dirty="0" err="1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RabbitMQ</a:t>
            </a:r>
            <a:endParaRPr lang="ko-KR" altLang="en-US" sz="1100" dirty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0" name="모서리가 둥근 직사각형 79">
            <a:extLst>
              <a:ext uri="{FF2B5EF4-FFF2-40B4-BE49-F238E27FC236}">
                <a16:creationId xmlns:a16="http://schemas.microsoft.com/office/drawing/2014/main" id="{57226028-1AA3-5F4E-A8BA-DE9C5C791F0D}"/>
              </a:ext>
            </a:extLst>
          </p:cNvPr>
          <p:cNvSpPr/>
          <p:nvPr/>
        </p:nvSpPr>
        <p:spPr>
          <a:xfrm>
            <a:off x="2263839" y="5406846"/>
            <a:ext cx="1044000" cy="2160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altLang="ko-KR" sz="1100" dirty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Kafka (‘18.3)</a:t>
            </a:r>
          </a:p>
        </p:txBody>
      </p:sp>
      <p:sp>
        <p:nvSpPr>
          <p:cNvPr id="81" name="모서리가 둥근 직사각형 80">
            <a:extLst>
              <a:ext uri="{FF2B5EF4-FFF2-40B4-BE49-F238E27FC236}">
                <a16:creationId xmlns:a16="http://schemas.microsoft.com/office/drawing/2014/main" id="{57226028-1AA3-5F4E-A8BA-DE9C5C791F0D}"/>
              </a:ext>
            </a:extLst>
          </p:cNvPr>
          <p:cNvSpPr/>
          <p:nvPr/>
        </p:nvSpPr>
        <p:spPr>
          <a:xfrm>
            <a:off x="1342505" y="5698946"/>
            <a:ext cx="936000" cy="2160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altLang="ko-KR" sz="1100" dirty="0" err="1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Tensorflow</a:t>
            </a:r>
            <a:endParaRPr lang="ko-KR" altLang="en-US" sz="1100" dirty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3" name="모서리가 둥근 직사각형 82">
            <a:extLst>
              <a:ext uri="{FF2B5EF4-FFF2-40B4-BE49-F238E27FC236}">
                <a16:creationId xmlns:a16="http://schemas.microsoft.com/office/drawing/2014/main" id="{57226028-1AA3-5F4E-A8BA-DE9C5C791F0D}"/>
              </a:ext>
            </a:extLst>
          </p:cNvPr>
          <p:cNvSpPr/>
          <p:nvPr/>
        </p:nvSpPr>
        <p:spPr>
          <a:xfrm>
            <a:off x="2303118" y="5698946"/>
            <a:ext cx="1008000" cy="2160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altLang="ko-KR" sz="1100" dirty="0" err="1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Caffe</a:t>
            </a:r>
            <a:r>
              <a:rPr lang="en-US" altLang="ko-KR" sz="1100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/Caffe2</a:t>
            </a:r>
            <a:endParaRPr lang="ko-KR" altLang="en-US" sz="1100" dirty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4" name="모서리가 둥근 직사각형 83">
            <a:extLst>
              <a:ext uri="{FF2B5EF4-FFF2-40B4-BE49-F238E27FC236}">
                <a16:creationId xmlns:a16="http://schemas.microsoft.com/office/drawing/2014/main" id="{57226028-1AA3-5F4E-A8BA-DE9C5C791F0D}"/>
              </a:ext>
            </a:extLst>
          </p:cNvPr>
          <p:cNvSpPr/>
          <p:nvPr/>
        </p:nvSpPr>
        <p:spPr>
          <a:xfrm>
            <a:off x="3335731" y="5698946"/>
            <a:ext cx="720000" cy="2160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altLang="ko-KR" sz="1100" dirty="0" err="1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Theano</a:t>
            </a:r>
            <a:endParaRPr lang="ko-KR" altLang="en-US" sz="1100" dirty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5" name="모서리가 둥근 직사각형 84">
            <a:extLst>
              <a:ext uri="{FF2B5EF4-FFF2-40B4-BE49-F238E27FC236}">
                <a16:creationId xmlns:a16="http://schemas.microsoft.com/office/drawing/2014/main" id="{57226028-1AA3-5F4E-A8BA-DE9C5C791F0D}"/>
              </a:ext>
            </a:extLst>
          </p:cNvPr>
          <p:cNvSpPr/>
          <p:nvPr/>
        </p:nvSpPr>
        <p:spPr>
          <a:xfrm>
            <a:off x="4080343" y="5698946"/>
            <a:ext cx="648000" cy="2160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altLang="ko-KR" sz="1100" dirty="0" err="1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mxnet</a:t>
            </a:r>
            <a:endParaRPr lang="ko-KR" altLang="en-US" sz="1100" dirty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2" name="모서리가 둥근 직사각형 101">
            <a:extLst>
              <a:ext uri="{FF2B5EF4-FFF2-40B4-BE49-F238E27FC236}">
                <a16:creationId xmlns:a16="http://schemas.microsoft.com/office/drawing/2014/main" id="{57226028-1AA3-5F4E-A8BA-DE9C5C791F0D}"/>
              </a:ext>
            </a:extLst>
          </p:cNvPr>
          <p:cNvSpPr/>
          <p:nvPr/>
        </p:nvSpPr>
        <p:spPr>
          <a:xfrm>
            <a:off x="1342505" y="5980198"/>
            <a:ext cx="648000" cy="2160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altLang="ko-KR" sz="1100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hdp26</a:t>
            </a:r>
            <a:endParaRPr lang="ko-KR" altLang="en-US" sz="1100" dirty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3" name="모서리가 둥근 직사각형 102">
            <a:extLst>
              <a:ext uri="{FF2B5EF4-FFF2-40B4-BE49-F238E27FC236}">
                <a16:creationId xmlns:a16="http://schemas.microsoft.com/office/drawing/2014/main" id="{57226028-1AA3-5F4E-A8BA-DE9C5C791F0D}"/>
              </a:ext>
            </a:extLst>
          </p:cNvPr>
          <p:cNvSpPr/>
          <p:nvPr/>
        </p:nvSpPr>
        <p:spPr>
          <a:xfrm>
            <a:off x="2004922" y="5980198"/>
            <a:ext cx="828000" cy="2160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altLang="ko-KR" sz="1100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ambari25</a:t>
            </a:r>
            <a:endParaRPr lang="ko-KR" altLang="en-US" sz="1100" dirty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1675039" y="2348880"/>
            <a:ext cx="648072" cy="648072"/>
          </a:xfrm>
          <a:prstGeom prst="ellipse">
            <a:avLst/>
          </a:prstGeom>
          <a:solidFill>
            <a:srgbClr val="0B1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2" name="Picture 2" descr="\\Client\H$\Documents\01.cloud자료\images\icon-git.png">
            <a:extLst>
              <a:ext uri="{FF2B5EF4-FFF2-40B4-BE49-F238E27FC236}">
                <a16:creationId xmlns:a16="http://schemas.microsoft.com/office/drawing/2014/main" id="{0FF28FF7-B5C8-2947-BE73-547305F55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272" y="2386113"/>
            <a:ext cx="573606" cy="57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타원 53"/>
          <p:cNvSpPr/>
          <p:nvPr/>
        </p:nvSpPr>
        <p:spPr>
          <a:xfrm>
            <a:off x="2647958" y="2348880"/>
            <a:ext cx="648072" cy="648072"/>
          </a:xfrm>
          <a:prstGeom prst="ellipse">
            <a:avLst/>
          </a:prstGeom>
          <a:solidFill>
            <a:srgbClr val="0B1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/>
          <p:cNvGrpSpPr/>
          <p:nvPr/>
        </p:nvGrpSpPr>
        <p:grpSpPr>
          <a:xfrm>
            <a:off x="2787364" y="2486275"/>
            <a:ext cx="369260" cy="338304"/>
            <a:chOff x="-1935163" y="4543425"/>
            <a:chExt cx="1590675" cy="1457325"/>
          </a:xfrm>
        </p:grpSpPr>
        <p:sp>
          <p:nvSpPr>
            <p:cNvPr id="23" name="Freeform 24"/>
            <p:cNvSpPr>
              <a:spLocks noEditPoints="1"/>
            </p:cNvSpPr>
            <p:nvPr/>
          </p:nvSpPr>
          <p:spPr bwMode="auto">
            <a:xfrm>
              <a:off x="-1935163" y="4741863"/>
              <a:ext cx="1060450" cy="1058863"/>
            </a:xfrm>
            <a:custGeom>
              <a:avLst/>
              <a:gdLst>
                <a:gd name="T0" fmla="*/ 1104 w 2670"/>
                <a:gd name="T1" fmla="*/ 852 h 2669"/>
                <a:gd name="T2" fmla="*/ 881 w 2670"/>
                <a:gd name="T3" fmla="*/ 1051 h 2669"/>
                <a:gd name="T4" fmla="*/ 801 w 2670"/>
                <a:gd name="T5" fmla="*/ 1335 h 2669"/>
                <a:gd name="T6" fmla="*/ 881 w 2670"/>
                <a:gd name="T7" fmla="*/ 1618 h 2669"/>
                <a:gd name="T8" fmla="*/ 1104 w 2670"/>
                <a:gd name="T9" fmla="*/ 1817 h 2669"/>
                <a:gd name="T10" fmla="*/ 1397 w 2670"/>
                <a:gd name="T11" fmla="*/ 1865 h 2669"/>
                <a:gd name="T12" fmla="*/ 1667 w 2670"/>
                <a:gd name="T13" fmla="*/ 1754 h 2669"/>
                <a:gd name="T14" fmla="*/ 1841 w 2670"/>
                <a:gd name="T15" fmla="*/ 1512 h 2669"/>
                <a:gd name="T16" fmla="*/ 1857 w 2670"/>
                <a:gd name="T17" fmla="*/ 1214 h 2669"/>
                <a:gd name="T18" fmla="*/ 1714 w 2670"/>
                <a:gd name="T19" fmla="*/ 957 h 2669"/>
                <a:gd name="T20" fmla="*/ 1457 w 2670"/>
                <a:gd name="T21" fmla="*/ 813 h 2669"/>
                <a:gd name="T22" fmla="*/ 1544 w 2670"/>
                <a:gd name="T23" fmla="*/ 2 h 2669"/>
                <a:gd name="T24" fmla="*/ 1591 w 2670"/>
                <a:gd name="T25" fmla="*/ 52 h 2669"/>
                <a:gd name="T26" fmla="*/ 2042 w 2670"/>
                <a:gd name="T27" fmla="*/ 250 h 2669"/>
                <a:gd name="T28" fmla="*/ 2114 w 2670"/>
                <a:gd name="T29" fmla="*/ 242 h 2669"/>
                <a:gd name="T30" fmla="*/ 2306 w 2670"/>
                <a:gd name="T31" fmla="*/ 424 h 2669"/>
                <a:gd name="T32" fmla="*/ 2419 w 2670"/>
                <a:gd name="T33" fmla="*/ 557 h 2669"/>
                <a:gd name="T34" fmla="*/ 2403 w 2670"/>
                <a:gd name="T35" fmla="*/ 641 h 2669"/>
                <a:gd name="T36" fmla="*/ 2296 w 2670"/>
                <a:gd name="T37" fmla="*/ 776 h 2669"/>
                <a:gd name="T38" fmla="*/ 2274 w 2670"/>
                <a:gd name="T39" fmla="*/ 956 h 2669"/>
                <a:gd name="T40" fmla="*/ 2646 w 2670"/>
                <a:gd name="T41" fmla="*/ 1094 h 2669"/>
                <a:gd name="T42" fmla="*/ 2670 w 2670"/>
                <a:gd name="T43" fmla="*/ 1530 h 2669"/>
                <a:gd name="T44" fmla="*/ 2623 w 2670"/>
                <a:gd name="T45" fmla="*/ 1594 h 2669"/>
                <a:gd name="T46" fmla="*/ 2262 w 2670"/>
                <a:gd name="T47" fmla="*/ 1843 h 2669"/>
                <a:gd name="T48" fmla="*/ 2431 w 2670"/>
                <a:gd name="T49" fmla="*/ 2063 h 2669"/>
                <a:gd name="T50" fmla="*/ 2402 w 2670"/>
                <a:gd name="T51" fmla="*/ 2146 h 2669"/>
                <a:gd name="T52" fmla="*/ 2248 w 2670"/>
                <a:gd name="T53" fmla="*/ 2310 h 2669"/>
                <a:gd name="T54" fmla="*/ 2114 w 2670"/>
                <a:gd name="T55" fmla="*/ 2423 h 2669"/>
                <a:gd name="T56" fmla="*/ 1800 w 2670"/>
                <a:gd name="T57" fmla="*/ 2231 h 2669"/>
                <a:gd name="T58" fmla="*/ 1624 w 2670"/>
                <a:gd name="T59" fmla="*/ 2432 h 2669"/>
                <a:gd name="T60" fmla="*/ 1585 w 2670"/>
                <a:gd name="T61" fmla="*/ 2637 h 2669"/>
                <a:gd name="T62" fmla="*/ 1142 w 2670"/>
                <a:gd name="T63" fmla="*/ 2669 h 2669"/>
                <a:gd name="T64" fmla="*/ 1082 w 2670"/>
                <a:gd name="T65" fmla="*/ 2631 h 2669"/>
                <a:gd name="T66" fmla="*/ 874 w 2670"/>
                <a:gd name="T67" fmla="*/ 2234 h 2669"/>
                <a:gd name="T68" fmla="*/ 563 w 2670"/>
                <a:gd name="T69" fmla="*/ 2429 h 2669"/>
                <a:gd name="T70" fmla="*/ 364 w 2670"/>
                <a:gd name="T71" fmla="*/ 2245 h 2669"/>
                <a:gd name="T72" fmla="*/ 252 w 2670"/>
                <a:gd name="T73" fmla="*/ 2112 h 2669"/>
                <a:gd name="T74" fmla="*/ 266 w 2670"/>
                <a:gd name="T75" fmla="*/ 2030 h 2669"/>
                <a:gd name="T76" fmla="*/ 373 w 2670"/>
                <a:gd name="T77" fmla="*/ 1894 h 2669"/>
                <a:gd name="T78" fmla="*/ 386 w 2670"/>
                <a:gd name="T79" fmla="*/ 1689 h 2669"/>
                <a:gd name="T80" fmla="*/ 15 w 2670"/>
                <a:gd name="T81" fmla="*/ 1565 h 2669"/>
                <a:gd name="T82" fmla="*/ 4 w 2670"/>
                <a:gd name="T83" fmla="*/ 1118 h 2669"/>
                <a:gd name="T84" fmla="*/ 372 w 2670"/>
                <a:gd name="T85" fmla="*/ 1025 h 2669"/>
                <a:gd name="T86" fmla="*/ 374 w 2670"/>
                <a:gd name="T87" fmla="*/ 781 h 2669"/>
                <a:gd name="T88" fmla="*/ 236 w 2670"/>
                <a:gd name="T89" fmla="*/ 586 h 2669"/>
                <a:gd name="T90" fmla="*/ 290 w 2670"/>
                <a:gd name="T91" fmla="*/ 495 h 2669"/>
                <a:gd name="T92" fmla="*/ 456 w 2670"/>
                <a:gd name="T93" fmla="*/ 325 h 2669"/>
                <a:gd name="T94" fmla="*/ 573 w 2670"/>
                <a:gd name="T95" fmla="*/ 237 h 2669"/>
                <a:gd name="T96" fmla="*/ 919 w 2670"/>
                <a:gd name="T97" fmla="*/ 413 h 2669"/>
                <a:gd name="T98" fmla="*/ 1054 w 2670"/>
                <a:gd name="T99" fmla="*/ 177 h 2669"/>
                <a:gd name="T100" fmla="*/ 1095 w 2670"/>
                <a:gd name="T101" fmla="*/ 17 h 2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70" h="2669">
                  <a:moveTo>
                    <a:pt x="1336" y="801"/>
                  </a:moveTo>
                  <a:lnTo>
                    <a:pt x="1274" y="804"/>
                  </a:lnTo>
                  <a:lnTo>
                    <a:pt x="1214" y="813"/>
                  </a:lnTo>
                  <a:lnTo>
                    <a:pt x="1157" y="829"/>
                  </a:lnTo>
                  <a:lnTo>
                    <a:pt x="1104" y="852"/>
                  </a:lnTo>
                  <a:lnTo>
                    <a:pt x="1052" y="880"/>
                  </a:lnTo>
                  <a:lnTo>
                    <a:pt x="1003" y="915"/>
                  </a:lnTo>
                  <a:lnTo>
                    <a:pt x="958" y="957"/>
                  </a:lnTo>
                  <a:lnTo>
                    <a:pt x="917" y="1003"/>
                  </a:lnTo>
                  <a:lnTo>
                    <a:pt x="881" y="1051"/>
                  </a:lnTo>
                  <a:lnTo>
                    <a:pt x="852" y="1102"/>
                  </a:lnTo>
                  <a:lnTo>
                    <a:pt x="830" y="1157"/>
                  </a:lnTo>
                  <a:lnTo>
                    <a:pt x="814" y="1214"/>
                  </a:lnTo>
                  <a:lnTo>
                    <a:pt x="804" y="1272"/>
                  </a:lnTo>
                  <a:lnTo>
                    <a:pt x="801" y="1335"/>
                  </a:lnTo>
                  <a:lnTo>
                    <a:pt x="804" y="1397"/>
                  </a:lnTo>
                  <a:lnTo>
                    <a:pt x="814" y="1456"/>
                  </a:lnTo>
                  <a:lnTo>
                    <a:pt x="830" y="1512"/>
                  </a:lnTo>
                  <a:lnTo>
                    <a:pt x="852" y="1567"/>
                  </a:lnTo>
                  <a:lnTo>
                    <a:pt x="881" y="1618"/>
                  </a:lnTo>
                  <a:lnTo>
                    <a:pt x="917" y="1666"/>
                  </a:lnTo>
                  <a:lnTo>
                    <a:pt x="958" y="1712"/>
                  </a:lnTo>
                  <a:lnTo>
                    <a:pt x="1003" y="1754"/>
                  </a:lnTo>
                  <a:lnTo>
                    <a:pt x="1052" y="1789"/>
                  </a:lnTo>
                  <a:lnTo>
                    <a:pt x="1104" y="1817"/>
                  </a:lnTo>
                  <a:lnTo>
                    <a:pt x="1157" y="1839"/>
                  </a:lnTo>
                  <a:lnTo>
                    <a:pt x="1214" y="1856"/>
                  </a:lnTo>
                  <a:lnTo>
                    <a:pt x="1274" y="1865"/>
                  </a:lnTo>
                  <a:lnTo>
                    <a:pt x="1336" y="1869"/>
                  </a:lnTo>
                  <a:lnTo>
                    <a:pt x="1397" y="1865"/>
                  </a:lnTo>
                  <a:lnTo>
                    <a:pt x="1457" y="1856"/>
                  </a:lnTo>
                  <a:lnTo>
                    <a:pt x="1513" y="1839"/>
                  </a:lnTo>
                  <a:lnTo>
                    <a:pt x="1567" y="1817"/>
                  </a:lnTo>
                  <a:lnTo>
                    <a:pt x="1618" y="1789"/>
                  </a:lnTo>
                  <a:lnTo>
                    <a:pt x="1667" y="1754"/>
                  </a:lnTo>
                  <a:lnTo>
                    <a:pt x="1714" y="1712"/>
                  </a:lnTo>
                  <a:lnTo>
                    <a:pt x="1754" y="1666"/>
                  </a:lnTo>
                  <a:lnTo>
                    <a:pt x="1789" y="1618"/>
                  </a:lnTo>
                  <a:lnTo>
                    <a:pt x="1819" y="1567"/>
                  </a:lnTo>
                  <a:lnTo>
                    <a:pt x="1841" y="1512"/>
                  </a:lnTo>
                  <a:lnTo>
                    <a:pt x="1857" y="1456"/>
                  </a:lnTo>
                  <a:lnTo>
                    <a:pt x="1866" y="1397"/>
                  </a:lnTo>
                  <a:lnTo>
                    <a:pt x="1869" y="1335"/>
                  </a:lnTo>
                  <a:lnTo>
                    <a:pt x="1866" y="1272"/>
                  </a:lnTo>
                  <a:lnTo>
                    <a:pt x="1857" y="1214"/>
                  </a:lnTo>
                  <a:lnTo>
                    <a:pt x="1841" y="1157"/>
                  </a:lnTo>
                  <a:lnTo>
                    <a:pt x="1819" y="1102"/>
                  </a:lnTo>
                  <a:lnTo>
                    <a:pt x="1789" y="1051"/>
                  </a:lnTo>
                  <a:lnTo>
                    <a:pt x="1754" y="1003"/>
                  </a:lnTo>
                  <a:lnTo>
                    <a:pt x="1714" y="957"/>
                  </a:lnTo>
                  <a:lnTo>
                    <a:pt x="1667" y="915"/>
                  </a:lnTo>
                  <a:lnTo>
                    <a:pt x="1618" y="880"/>
                  </a:lnTo>
                  <a:lnTo>
                    <a:pt x="1567" y="852"/>
                  </a:lnTo>
                  <a:lnTo>
                    <a:pt x="1513" y="829"/>
                  </a:lnTo>
                  <a:lnTo>
                    <a:pt x="1457" y="813"/>
                  </a:lnTo>
                  <a:lnTo>
                    <a:pt x="1397" y="804"/>
                  </a:lnTo>
                  <a:lnTo>
                    <a:pt x="1336" y="801"/>
                  </a:lnTo>
                  <a:close/>
                  <a:moveTo>
                    <a:pt x="1142" y="0"/>
                  </a:moveTo>
                  <a:lnTo>
                    <a:pt x="1529" y="0"/>
                  </a:lnTo>
                  <a:lnTo>
                    <a:pt x="1544" y="2"/>
                  </a:lnTo>
                  <a:lnTo>
                    <a:pt x="1558" y="6"/>
                  </a:lnTo>
                  <a:lnTo>
                    <a:pt x="1571" y="15"/>
                  </a:lnTo>
                  <a:lnTo>
                    <a:pt x="1582" y="26"/>
                  </a:lnTo>
                  <a:lnTo>
                    <a:pt x="1589" y="38"/>
                  </a:lnTo>
                  <a:lnTo>
                    <a:pt x="1591" y="52"/>
                  </a:lnTo>
                  <a:lnTo>
                    <a:pt x="1640" y="371"/>
                  </a:lnTo>
                  <a:lnTo>
                    <a:pt x="1689" y="388"/>
                  </a:lnTo>
                  <a:lnTo>
                    <a:pt x="1740" y="408"/>
                  </a:lnTo>
                  <a:lnTo>
                    <a:pt x="1797" y="435"/>
                  </a:lnTo>
                  <a:lnTo>
                    <a:pt x="2042" y="250"/>
                  </a:lnTo>
                  <a:lnTo>
                    <a:pt x="2054" y="242"/>
                  </a:lnTo>
                  <a:lnTo>
                    <a:pt x="2068" y="237"/>
                  </a:lnTo>
                  <a:lnTo>
                    <a:pt x="2084" y="235"/>
                  </a:lnTo>
                  <a:lnTo>
                    <a:pt x="2100" y="237"/>
                  </a:lnTo>
                  <a:lnTo>
                    <a:pt x="2114" y="242"/>
                  </a:lnTo>
                  <a:lnTo>
                    <a:pt x="2128" y="252"/>
                  </a:lnTo>
                  <a:lnTo>
                    <a:pt x="2180" y="301"/>
                  </a:lnTo>
                  <a:lnTo>
                    <a:pt x="2227" y="346"/>
                  </a:lnTo>
                  <a:lnTo>
                    <a:pt x="2270" y="386"/>
                  </a:lnTo>
                  <a:lnTo>
                    <a:pt x="2306" y="424"/>
                  </a:lnTo>
                  <a:lnTo>
                    <a:pt x="2339" y="458"/>
                  </a:lnTo>
                  <a:lnTo>
                    <a:pt x="2366" y="489"/>
                  </a:lnTo>
                  <a:lnTo>
                    <a:pt x="2388" y="516"/>
                  </a:lnTo>
                  <a:lnTo>
                    <a:pt x="2406" y="539"/>
                  </a:lnTo>
                  <a:lnTo>
                    <a:pt x="2419" y="557"/>
                  </a:lnTo>
                  <a:lnTo>
                    <a:pt x="2426" y="573"/>
                  </a:lnTo>
                  <a:lnTo>
                    <a:pt x="2428" y="586"/>
                  </a:lnTo>
                  <a:lnTo>
                    <a:pt x="2425" y="605"/>
                  </a:lnTo>
                  <a:lnTo>
                    <a:pt x="2414" y="626"/>
                  </a:lnTo>
                  <a:lnTo>
                    <a:pt x="2403" y="641"/>
                  </a:lnTo>
                  <a:lnTo>
                    <a:pt x="2388" y="660"/>
                  </a:lnTo>
                  <a:lnTo>
                    <a:pt x="2370" y="682"/>
                  </a:lnTo>
                  <a:lnTo>
                    <a:pt x="2350" y="708"/>
                  </a:lnTo>
                  <a:lnTo>
                    <a:pt x="2326" y="738"/>
                  </a:lnTo>
                  <a:lnTo>
                    <a:pt x="2296" y="776"/>
                  </a:lnTo>
                  <a:lnTo>
                    <a:pt x="2272" y="809"/>
                  </a:lnTo>
                  <a:lnTo>
                    <a:pt x="2250" y="838"/>
                  </a:lnTo>
                  <a:lnTo>
                    <a:pt x="2232" y="863"/>
                  </a:lnTo>
                  <a:lnTo>
                    <a:pt x="2255" y="912"/>
                  </a:lnTo>
                  <a:lnTo>
                    <a:pt x="2274" y="956"/>
                  </a:lnTo>
                  <a:lnTo>
                    <a:pt x="2290" y="997"/>
                  </a:lnTo>
                  <a:lnTo>
                    <a:pt x="2304" y="1034"/>
                  </a:lnTo>
                  <a:lnTo>
                    <a:pt x="2620" y="1082"/>
                  </a:lnTo>
                  <a:lnTo>
                    <a:pt x="2634" y="1087"/>
                  </a:lnTo>
                  <a:lnTo>
                    <a:pt x="2646" y="1094"/>
                  </a:lnTo>
                  <a:lnTo>
                    <a:pt x="2656" y="1104"/>
                  </a:lnTo>
                  <a:lnTo>
                    <a:pt x="2664" y="1117"/>
                  </a:lnTo>
                  <a:lnTo>
                    <a:pt x="2669" y="1131"/>
                  </a:lnTo>
                  <a:lnTo>
                    <a:pt x="2670" y="1145"/>
                  </a:lnTo>
                  <a:lnTo>
                    <a:pt x="2670" y="1530"/>
                  </a:lnTo>
                  <a:lnTo>
                    <a:pt x="2667" y="1551"/>
                  </a:lnTo>
                  <a:lnTo>
                    <a:pt x="2656" y="1572"/>
                  </a:lnTo>
                  <a:lnTo>
                    <a:pt x="2646" y="1583"/>
                  </a:lnTo>
                  <a:lnTo>
                    <a:pt x="2635" y="1590"/>
                  </a:lnTo>
                  <a:lnTo>
                    <a:pt x="2623" y="1594"/>
                  </a:lnTo>
                  <a:lnTo>
                    <a:pt x="2299" y="1644"/>
                  </a:lnTo>
                  <a:lnTo>
                    <a:pt x="2282" y="1694"/>
                  </a:lnTo>
                  <a:lnTo>
                    <a:pt x="2260" y="1746"/>
                  </a:lnTo>
                  <a:lnTo>
                    <a:pt x="2233" y="1801"/>
                  </a:lnTo>
                  <a:lnTo>
                    <a:pt x="2262" y="1843"/>
                  </a:lnTo>
                  <a:lnTo>
                    <a:pt x="2296" y="1888"/>
                  </a:lnTo>
                  <a:lnTo>
                    <a:pt x="2334" y="1936"/>
                  </a:lnTo>
                  <a:lnTo>
                    <a:pt x="2375" y="1987"/>
                  </a:lnTo>
                  <a:lnTo>
                    <a:pt x="2420" y="2042"/>
                  </a:lnTo>
                  <a:lnTo>
                    <a:pt x="2431" y="2063"/>
                  </a:lnTo>
                  <a:lnTo>
                    <a:pt x="2435" y="2084"/>
                  </a:lnTo>
                  <a:lnTo>
                    <a:pt x="2433" y="2099"/>
                  </a:lnTo>
                  <a:lnTo>
                    <a:pt x="2428" y="2112"/>
                  </a:lnTo>
                  <a:lnTo>
                    <a:pt x="2420" y="2123"/>
                  </a:lnTo>
                  <a:lnTo>
                    <a:pt x="2402" y="2146"/>
                  </a:lnTo>
                  <a:lnTo>
                    <a:pt x="2380" y="2172"/>
                  </a:lnTo>
                  <a:lnTo>
                    <a:pt x="2353" y="2201"/>
                  </a:lnTo>
                  <a:lnTo>
                    <a:pt x="2322" y="2234"/>
                  </a:lnTo>
                  <a:lnTo>
                    <a:pt x="2287" y="2271"/>
                  </a:lnTo>
                  <a:lnTo>
                    <a:pt x="2248" y="2310"/>
                  </a:lnTo>
                  <a:lnTo>
                    <a:pt x="2215" y="2343"/>
                  </a:lnTo>
                  <a:lnTo>
                    <a:pt x="2184" y="2371"/>
                  </a:lnTo>
                  <a:lnTo>
                    <a:pt x="2157" y="2393"/>
                  </a:lnTo>
                  <a:lnTo>
                    <a:pt x="2134" y="2411"/>
                  </a:lnTo>
                  <a:lnTo>
                    <a:pt x="2114" y="2423"/>
                  </a:lnTo>
                  <a:lnTo>
                    <a:pt x="2097" y="2431"/>
                  </a:lnTo>
                  <a:lnTo>
                    <a:pt x="2084" y="2434"/>
                  </a:lnTo>
                  <a:lnTo>
                    <a:pt x="2062" y="2431"/>
                  </a:lnTo>
                  <a:lnTo>
                    <a:pt x="2040" y="2420"/>
                  </a:lnTo>
                  <a:lnTo>
                    <a:pt x="1800" y="2231"/>
                  </a:lnTo>
                  <a:lnTo>
                    <a:pt x="1748" y="2256"/>
                  </a:lnTo>
                  <a:lnTo>
                    <a:pt x="1695" y="2278"/>
                  </a:lnTo>
                  <a:lnTo>
                    <a:pt x="1640" y="2296"/>
                  </a:lnTo>
                  <a:lnTo>
                    <a:pt x="1632" y="2367"/>
                  </a:lnTo>
                  <a:lnTo>
                    <a:pt x="1624" y="2432"/>
                  </a:lnTo>
                  <a:lnTo>
                    <a:pt x="1617" y="2489"/>
                  </a:lnTo>
                  <a:lnTo>
                    <a:pt x="1608" y="2539"/>
                  </a:lnTo>
                  <a:lnTo>
                    <a:pt x="1600" y="2583"/>
                  </a:lnTo>
                  <a:lnTo>
                    <a:pt x="1591" y="2619"/>
                  </a:lnTo>
                  <a:lnTo>
                    <a:pt x="1585" y="2637"/>
                  </a:lnTo>
                  <a:lnTo>
                    <a:pt x="1575" y="2652"/>
                  </a:lnTo>
                  <a:lnTo>
                    <a:pt x="1562" y="2661"/>
                  </a:lnTo>
                  <a:lnTo>
                    <a:pt x="1547" y="2668"/>
                  </a:lnTo>
                  <a:lnTo>
                    <a:pt x="1529" y="2669"/>
                  </a:lnTo>
                  <a:lnTo>
                    <a:pt x="1142" y="2669"/>
                  </a:lnTo>
                  <a:lnTo>
                    <a:pt x="1127" y="2668"/>
                  </a:lnTo>
                  <a:lnTo>
                    <a:pt x="1112" y="2663"/>
                  </a:lnTo>
                  <a:lnTo>
                    <a:pt x="1100" y="2654"/>
                  </a:lnTo>
                  <a:lnTo>
                    <a:pt x="1089" y="2643"/>
                  </a:lnTo>
                  <a:lnTo>
                    <a:pt x="1082" y="2631"/>
                  </a:lnTo>
                  <a:lnTo>
                    <a:pt x="1079" y="2618"/>
                  </a:lnTo>
                  <a:lnTo>
                    <a:pt x="1030" y="2299"/>
                  </a:lnTo>
                  <a:lnTo>
                    <a:pt x="981" y="2281"/>
                  </a:lnTo>
                  <a:lnTo>
                    <a:pt x="930" y="2261"/>
                  </a:lnTo>
                  <a:lnTo>
                    <a:pt x="874" y="2234"/>
                  </a:lnTo>
                  <a:lnTo>
                    <a:pt x="628" y="2420"/>
                  </a:lnTo>
                  <a:lnTo>
                    <a:pt x="617" y="2427"/>
                  </a:lnTo>
                  <a:lnTo>
                    <a:pt x="603" y="2432"/>
                  </a:lnTo>
                  <a:lnTo>
                    <a:pt x="587" y="2434"/>
                  </a:lnTo>
                  <a:lnTo>
                    <a:pt x="563" y="2429"/>
                  </a:lnTo>
                  <a:lnTo>
                    <a:pt x="543" y="2417"/>
                  </a:lnTo>
                  <a:lnTo>
                    <a:pt x="490" y="2368"/>
                  </a:lnTo>
                  <a:lnTo>
                    <a:pt x="444" y="2323"/>
                  </a:lnTo>
                  <a:lnTo>
                    <a:pt x="401" y="2283"/>
                  </a:lnTo>
                  <a:lnTo>
                    <a:pt x="364" y="2245"/>
                  </a:lnTo>
                  <a:lnTo>
                    <a:pt x="331" y="2211"/>
                  </a:lnTo>
                  <a:lnTo>
                    <a:pt x="304" y="2180"/>
                  </a:lnTo>
                  <a:lnTo>
                    <a:pt x="282" y="2153"/>
                  </a:lnTo>
                  <a:lnTo>
                    <a:pt x="264" y="2130"/>
                  </a:lnTo>
                  <a:lnTo>
                    <a:pt x="252" y="2112"/>
                  </a:lnTo>
                  <a:lnTo>
                    <a:pt x="244" y="2096"/>
                  </a:lnTo>
                  <a:lnTo>
                    <a:pt x="242" y="2084"/>
                  </a:lnTo>
                  <a:lnTo>
                    <a:pt x="246" y="2064"/>
                  </a:lnTo>
                  <a:lnTo>
                    <a:pt x="257" y="2043"/>
                  </a:lnTo>
                  <a:lnTo>
                    <a:pt x="266" y="2030"/>
                  </a:lnTo>
                  <a:lnTo>
                    <a:pt x="280" y="2011"/>
                  </a:lnTo>
                  <a:lnTo>
                    <a:pt x="297" y="1989"/>
                  </a:lnTo>
                  <a:lnTo>
                    <a:pt x="318" y="1964"/>
                  </a:lnTo>
                  <a:lnTo>
                    <a:pt x="342" y="1933"/>
                  </a:lnTo>
                  <a:lnTo>
                    <a:pt x="373" y="1894"/>
                  </a:lnTo>
                  <a:lnTo>
                    <a:pt x="400" y="1861"/>
                  </a:lnTo>
                  <a:lnTo>
                    <a:pt x="422" y="1831"/>
                  </a:lnTo>
                  <a:lnTo>
                    <a:pt x="440" y="1806"/>
                  </a:lnTo>
                  <a:lnTo>
                    <a:pt x="411" y="1746"/>
                  </a:lnTo>
                  <a:lnTo>
                    <a:pt x="386" y="1689"/>
                  </a:lnTo>
                  <a:lnTo>
                    <a:pt x="367" y="1635"/>
                  </a:lnTo>
                  <a:lnTo>
                    <a:pt x="50" y="1585"/>
                  </a:lnTo>
                  <a:lnTo>
                    <a:pt x="37" y="1581"/>
                  </a:lnTo>
                  <a:lnTo>
                    <a:pt x="26" y="1575"/>
                  </a:lnTo>
                  <a:lnTo>
                    <a:pt x="15" y="1565"/>
                  </a:lnTo>
                  <a:lnTo>
                    <a:pt x="6" y="1552"/>
                  </a:lnTo>
                  <a:lnTo>
                    <a:pt x="1" y="1539"/>
                  </a:lnTo>
                  <a:lnTo>
                    <a:pt x="0" y="1524"/>
                  </a:lnTo>
                  <a:lnTo>
                    <a:pt x="0" y="1139"/>
                  </a:lnTo>
                  <a:lnTo>
                    <a:pt x="4" y="1118"/>
                  </a:lnTo>
                  <a:lnTo>
                    <a:pt x="15" y="1098"/>
                  </a:lnTo>
                  <a:lnTo>
                    <a:pt x="24" y="1087"/>
                  </a:lnTo>
                  <a:lnTo>
                    <a:pt x="35" y="1079"/>
                  </a:lnTo>
                  <a:lnTo>
                    <a:pt x="48" y="1076"/>
                  </a:lnTo>
                  <a:lnTo>
                    <a:pt x="372" y="1025"/>
                  </a:lnTo>
                  <a:lnTo>
                    <a:pt x="389" y="975"/>
                  </a:lnTo>
                  <a:lnTo>
                    <a:pt x="411" y="923"/>
                  </a:lnTo>
                  <a:lnTo>
                    <a:pt x="438" y="868"/>
                  </a:lnTo>
                  <a:lnTo>
                    <a:pt x="408" y="826"/>
                  </a:lnTo>
                  <a:lnTo>
                    <a:pt x="374" y="781"/>
                  </a:lnTo>
                  <a:lnTo>
                    <a:pt x="336" y="733"/>
                  </a:lnTo>
                  <a:lnTo>
                    <a:pt x="296" y="682"/>
                  </a:lnTo>
                  <a:lnTo>
                    <a:pt x="251" y="627"/>
                  </a:lnTo>
                  <a:lnTo>
                    <a:pt x="240" y="605"/>
                  </a:lnTo>
                  <a:lnTo>
                    <a:pt x="236" y="586"/>
                  </a:lnTo>
                  <a:lnTo>
                    <a:pt x="237" y="570"/>
                  </a:lnTo>
                  <a:lnTo>
                    <a:pt x="242" y="556"/>
                  </a:lnTo>
                  <a:lnTo>
                    <a:pt x="251" y="544"/>
                  </a:lnTo>
                  <a:lnTo>
                    <a:pt x="268" y="522"/>
                  </a:lnTo>
                  <a:lnTo>
                    <a:pt x="290" y="495"/>
                  </a:lnTo>
                  <a:lnTo>
                    <a:pt x="317" y="466"/>
                  </a:lnTo>
                  <a:lnTo>
                    <a:pt x="347" y="434"/>
                  </a:lnTo>
                  <a:lnTo>
                    <a:pt x="383" y="397"/>
                  </a:lnTo>
                  <a:lnTo>
                    <a:pt x="422" y="358"/>
                  </a:lnTo>
                  <a:lnTo>
                    <a:pt x="456" y="325"/>
                  </a:lnTo>
                  <a:lnTo>
                    <a:pt x="486" y="298"/>
                  </a:lnTo>
                  <a:lnTo>
                    <a:pt x="513" y="275"/>
                  </a:lnTo>
                  <a:lnTo>
                    <a:pt x="537" y="258"/>
                  </a:lnTo>
                  <a:lnTo>
                    <a:pt x="556" y="246"/>
                  </a:lnTo>
                  <a:lnTo>
                    <a:pt x="573" y="237"/>
                  </a:lnTo>
                  <a:lnTo>
                    <a:pt x="587" y="235"/>
                  </a:lnTo>
                  <a:lnTo>
                    <a:pt x="609" y="239"/>
                  </a:lnTo>
                  <a:lnTo>
                    <a:pt x="631" y="250"/>
                  </a:lnTo>
                  <a:lnTo>
                    <a:pt x="870" y="438"/>
                  </a:lnTo>
                  <a:lnTo>
                    <a:pt x="919" y="413"/>
                  </a:lnTo>
                  <a:lnTo>
                    <a:pt x="973" y="391"/>
                  </a:lnTo>
                  <a:lnTo>
                    <a:pt x="1030" y="371"/>
                  </a:lnTo>
                  <a:lnTo>
                    <a:pt x="1039" y="300"/>
                  </a:lnTo>
                  <a:lnTo>
                    <a:pt x="1046" y="235"/>
                  </a:lnTo>
                  <a:lnTo>
                    <a:pt x="1054" y="177"/>
                  </a:lnTo>
                  <a:lnTo>
                    <a:pt x="1062" y="129"/>
                  </a:lnTo>
                  <a:lnTo>
                    <a:pt x="1071" y="86"/>
                  </a:lnTo>
                  <a:lnTo>
                    <a:pt x="1079" y="49"/>
                  </a:lnTo>
                  <a:lnTo>
                    <a:pt x="1085" y="32"/>
                  </a:lnTo>
                  <a:lnTo>
                    <a:pt x="1095" y="17"/>
                  </a:lnTo>
                  <a:lnTo>
                    <a:pt x="1109" y="8"/>
                  </a:lnTo>
                  <a:lnTo>
                    <a:pt x="1123" y="2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5"/>
            <p:cNvSpPr>
              <a:spLocks noEditPoints="1"/>
            </p:cNvSpPr>
            <p:nvPr/>
          </p:nvSpPr>
          <p:spPr bwMode="auto">
            <a:xfrm>
              <a:off x="-981076" y="5391150"/>
              <a:ext cx="636588" cy="609600"/>
            </a:xfrm>
            <a:custGeom>
              <a:avLst/>
              <a:gdLst>
                <a:gd name="T0" fmla="*/ 681 w 1602"/>
                <a:gd name="T1" fmla="*/ 529 h 1537"/>
                <a:gd name="T2" fmla="*/ 562 w 1602"/>
                <a:gd name="T3" fmla="*/ 648 h 1537"/>
                <a:gd name="T4" fmla="*/ 537 w 1602"/>
                <a:gd name="T5" fmla="*/ 810 h 1537"/>
                <a:gd name="T6" fmla="*/ 612 w 1602"/>
                <a:gd name="T7" fmla="*/ 957 h 1537"/>
                <a:gd name="T8" fmla="*/ 758 w 1602"/>
                <a:gd name="T9" fmla="*/ 1031 h 1537"/>
                <a:gd name="T10" fmla="*/ 922 w 1602"/>
                <a:gd name="T11" fmla="*/ 1007 h 1537"/>
                <a:gd name="T12" fmla="*/ 1039 w 1602"/>
                <a:gd name="T13" fmla="*/ 888 h 1537"/>
                <a:gd name="T14" fmla="*/ 1065 w 1602"/>
                <a:gd name="T15" fmla="*/ 725 h 1537"/>
                <a:gd name="T16" fmla="*/ 989 w 1602"/>
                <a:gd name="T17" fmla="*/ 579 h 1537"/>
                <a:gd name="T18" fmla="*/ 843 w 1602"/>
                <a:gd name="T19" fmla="*/ 504 h 1537"/>
                <a:gd name="T20" fmla="*/ 551 w 1602"/>
                <a:gd name="T21" fmla="*/ 11 h 1537"/>
                <a:gd name="T22" fmla="*/ 629 w 1602"/>
                <a:gd name="T23" fmla="*/ 97 h 1537"/>
                <a:gd name="T24" fmla="*/ 725 w 1602"/>
                <a:gd name="T25" fmla="*/ 218 h 1537"/>
                <a:gd name="T26" fmla="*/ 801 w 1602"/>
                <a:gd name="T27" fmla="*/ 234 h 1537"/>
                <a:gd name="T28" fmla="*/ 904 w 1602"/>
                <a:gd name="T29" fmla="*/ 181 h 1537"/>
                <a:gd name="T30" fmla="*/ 1055 w 1602"/>
                <a:gd name="T31" fmla="*/ 4 h 1537"/>
                <a:gd name="T32" fmla="*/ 1100 w 1602"/>
                <a:gd name="T33" fmla="*/ 16 h 1537"/>
                <a:gd name="T34" fmla="*/ 1227 w 1602"/>
                <a:gd name="T35" fmla="*/ 88 h 1537"/>
                <a:gd name="T36" fmla="*/ 1333 w 1602"/>
                <a:gd name="T37" fmla="*/ 155 h 1537"/>
                <a:gd name="T38" fmla="*/ 1320 w 1602"/>
                <a:gd name="T39" fmla="*/ 225 h 1537"/>
                <a:gd name="T40" fmla="*/ 1253 w 1602"/>
                <a:gd name="T41" fmla="*/ 392 h 1537"/>
                <a:gd name="T42" fmla="*/ 1291 w 1602"/>
                <a:gd name="T43" fmla="*/ 557 h 1537"/>
                <a:gd name="T44" fmla="*/ 1506 w 1602"/>
                <a:gd name="T45" fmla="*/ 585 h 1537"/>
                <a:gd name="T46" fmla="*/ 1597 w 1602"/>
                <a:gd name="T47" fmla="*/ 614 h 1537"/>
                <a:gd name="T48" fmla="*/ 1586 w 1602"/>
                <a:gd name="T49" fmla="*/ 929 h 1537"/>
                <a:gd name="T50" fmla="*/ 1464 w 1602"/>
                <a:gd name="T51" fmla="*/ 957 h 1537"/>
                <a:gd name="T52" fmla="*/ 1263 w 1602"/>
                <a:gd name="T53" fmla="*/ 1034 h 1537"/>
                <a:gd name="T54" fmla="*/ 1293 w 1602"/>
                <a:gd name="T55" fmla="*/ 1238 h 1537"/>
                <a:gd name="T56" fmla="*/ 1333 w 1602"/>
                <a:gd name="T57" fmla="*/ 1359 h 1537"/>
                <a:gd name="T58" fmla="*/ 1326 w 1602"/>
                <a:gd name="T59" fmla="*/ 1389 h 1537"/>
                <a:gd name="T60" fmla="*/ 1162 w 1602"/>
                <a:gd name="T61" fmla="*/ 1483 h 1537"/>
                <a:gd name="T62" fmla="*/ 1079 w 1602"/>
                <a:gd name="T63" fmla="*/ 1531 h 1537"/>
                <a:gd name="T64" fmla="*/ 1050 w 1602"/>
                <a:gd name="T65" fmla="*/ 1526 h 1537"/>
                <a:gd name="T66" fmla="*/ 972 w 1602"/>
                <a:gd name="T67" fmla="*/ 1439 h 1537"/>
                <a:gd name="T68" fmla="*/ 876 w 1602"/>
                <a:gd name="T69" fmla="*/ 1317 h 1537"/>
                <a:gd name="T70" fmla="*/ 801 w 1602"/>
                <a:gd name="T71" fmla="*/ 1301 h 1537"/>
                <a:gd name="T72" fmla="*/ 725 w 1602"/>
                <a:gd name="T73" fmla="*/ 1317 h 1537"/>
                <a:gd name="T74" fmla="*/ 629 w 1602"/>
                <a:gd name="T75" fmla="*/ 1439 h 1537"/>
                <a:gd name="T76" fmla="*/ 551 w 1602"/>
                <a:gd name="T77" fmla="*/ 1526 h 1537"/>
                <a:gd name="T78" fmla="*/ 522 w 1602"/>
                <a:gd name="T79" fmla="*/ 1531 h 1537"/>
                <a:gd name="T80" fmla="*/ 439 w 1602"/>
                <a:gd name="T81" fmla="*/ 1483 h 1537"/>
                <a:gd name="T82" fmla="*/ 275 w 1602"/>
                <a:gd name="T83" fmla="*/ 1389 h 1537"/>
                <a:gd name="T84" fmla="*/ 268 w 1602"/>
                <a:gd name="T85" fmla="*/ 1359 h 1537"/>
                <a:gd name="T86" fmla="*/ 308 w 1602"/>
                <a:gd name="T87" fmla="*/ 1238 h 1537"/>
                <a:gd name="T88" fmla="*/ 339 w 1602"/>
                <a:gd name="T89" fmla="*/ 1034 h 1537"/>
                <a:gd name="T90" fmla="*/ 138 w 1602"/>
                <a:gd name="T91" fmla="*/ 957 h 1537"/>
                <a:gd name="T92" fmla="*/ 15 w 1602"/>
                <a:gd name="T93" fmla="*/ 929 h 1537"/>
                <a:gd name="T94" fmla="*/ 4 w 1602"/>
                <a:gd name="T95" fmla="*/ 614 h 1537"/>
                <a:gd name="T96" fmla="*/ 95 w 1602"/>
                <a:gd name="T97" fmla="*/ 585 h 1537"/>
                <a:gd name="T98" fmla="*/ 310 w 1602"/>
                <a:gd name="T99" fmla="*/ 557 h 1537"/>
                <a:gd name="T100" fmla="*/ 348 w 1602"/>
                <a:gd name="T101" fmla="*/ 392 h 1537"/>
                <a:gd name="T102" fmla="*/ 281 w 1602"/>
                <a:gd name="T103" fmla="*/ 225 h 1537"/>
                <a:gd name="T104" fmla="*/ 268 w 1602"/>
                <a:gd name="T105" fmla="*/ 155 h 1537"/>
                <a:gd name="T106" fmla="*/ 291 w 1602"/>
                <a:gd name="T107" fmla="*/ 137 h 1537"/>
                <a:gd name="T108" fmla="*/ 411 w 1602"/>
                <a:gd name="T109" fmla="*/ 67 h 1537"/>
                <a:gd name="T110" fmla="*/ 522 w 1602"/>
                <a:gd name="T111" fmla="*/ 5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2" h="1537">
                  <a:moveTo>
                    <a:pt x="801" y="501"/>
                  </a:moveTo>
                  <a:lnTo>
                    <a:pt x="758" y="504"/>
                  </a:lnTo>
                  <a:lnTo>
                    <a:pt x="719" y="513"/>
                  </a:lnTo>
                  <a:lnTo>
                    <a:pt x="681" y="529"/>
                  </a:lnTo>
                  <a:lnTo>
                    <a:pt x="645" y="551"/>
                  </a:lnTo>
                  <a:lnTo>
                    <a:pt x="612" y="579"/>
                  </a:lnTo>
                  <a:lnTo>
                    <a:pt x="584" y="612"/>
                  </a:lnTo>
                  <a:lnTo>
                    <a:pt x="562" y="648"/>
                  </a:lnTo>
                  <a:lnTo>
                    <a:pt x="546" y="686"/>
                  </a:lnTo>
                  <a:lnTo>
                    <a:pt x="537" y="725"/>
                  </a:lnTo>
                  <a:lnTo>
                    <a:pt x="533" y="767"/>
                  </a:lnTo>
                  <a:lnTo>
                    <a:pt x="537" y="810"/>
                  </a:lnTo>
                  <a:lnTo>
                    <a:pt x="546" y="851"/>
                  </a:lnTo>
                  <a:lnTo>
                    <a:pt x="562" y="888"/>
                  </a:lnTo>
                  <a:lnTo>
                    <a:pt x="583" y="924"/>
                  </a:lnTo>
                  <a:lnTo>
                    <a:pt x="612" y="957"/>
                  </a:lnTo>
                  <a:lnTo>
                    <a:pt x="644" y="985"/>
                  </a:lnTo>
                  <a:lnTo>
                    <a:pt x="680" y="1007"/>
                  </a:lnTo>
                  <a:lnTo>
                    <a:pt x="717" y="1022"/>
                  </a:lnTo>
                  <a:lnTo>
                    <a:pt x="758" y="1031"/>
                  </a:lnTo>
                  <a:lnTo>
                    <a:pt x="801" y="1035"/>
                  </a:lnTo>
                  <a:lnTo>
                    <a:pt x="843" y="1031"/>
                  </a:lnTo>
                  <a:lnTo>
                    <a:pt x="884" y="1022"/>
                  </a:lnTo>
                  <a:lnTo>
                    <a:pt x="922" y="1007"/>
                  </a:lnTo>
                  <a:lnTo>
                    <a:pt x="957" y="985"/>
                  </a:lnTo>
                  <a:lnTo>
                    <a:pt x="990" y="957"/>
                  </a:lnTo>
                  <a:lnTo>
                    <a:pt x="1018" y="924"/>
                  </a:lnTo>
                  <a:lnTo>
                    <a:pt x="1039" y="888"/>
                  </a:lnTo>
                  <a:lnTo>
                    <a:pt x="1055" y="851"/>
                  </a:lnTo>
                  <a:lnTo>
                    <a:pt x="1065" y="810"/>
                  </a:lnTo>
                  <a:lnTo>
                    <a:pt x="1068" y="767"/>
                  </a:lnTo>
                  <a:lnTo>
                    <a:pt x="1065" y="725"/>
                  </a:lnTo>
                  <a:lnTo>
                    <a:pt x="1055" y="686"/>
                  </a:lnTo>
                  <a:lnTo>
                    <a:pt x="1039" y="648"/>
                  </a:lnTo>
                  <a:lnTo>
                    <a:pt x="1017" y="612"/>
                  </a:lnTo>
                  <a:lnTo>
                    <a:pt x="989" y="579"/>
                  </a:lnTo>
                  <a:lnTo>
                    <a:pt x="956" y="551"/>
                  </a:lnTo>
                  <a:lnTo>
                    <a:pt x="920" y="529"/>
                  </a:lnTo>
                  <a:lnTo>
                    <a:pt x="882" y="513"/>
                  </a:lnTo>
                  <a:lnTo>
                    <a:pt x="843" y="504"/>
                  </a:lnTo>
                  <a:lnTo>
                    <a:pt x="801" y="501"/>
                  </a:lnTo>
                  <a:close/>
                  <a:moveTo>
                    <a:pt x="534" y="0"/>
                  </a:moveTo>
                  <a:lnTo>
                    <a:pt x="541" y="3"/>
                  </a:lnTo>
                  <a:lnTo>
                    <a:pt x="551" y="11"/>
                  </a:lnTo>
                  <a:lnTo>
                    <a:pt x="566" y="25"/>
                  </a:lnTo>
                  <a:lnTo>
                    <a:pt x="584" y="43"/>
                  </a:lnTo>
                  <a:lnTo>
                    <a:pt x="605" y="67"/>
                  </a:lnTo>
                  <a:lnTo>
                    <a:pt x="629" y="97"/>
                  </a:lnTo>
                  <a:lnTo>
                    <a:pt x="659" y="133"/>
                  </a:lnTo>
                  <a:lnTo>
                    <a:pt x="684" y="166"/>
                  </a:lnTo>
                  <a:lnTo>
                    <a:pt x="706" y="194"/>
                  </a:lnTo>
                  <a:lnTo>
                    <a:pt x="725" y="218"/>
                  </a:lnTo>
                  <a:lnTo>
                    <a:pt x="738" y="237"/>
                  </a:lnTo>
                  <a:lnTo>
                    <a:pt x="764" y="236"/>
                  </a:lnTo>
                  <a:lnTo>
                    <a:pt x="785" y="234"/>
                  </a:lnTo>
                  <a:lnTo>
                    <a:pt x="801" y="234"/>
                  </a:lnTo>
                  <a:lnTo>
                    <a:pt x="816" y="234"/>
                  </a:lnTo>
                  <a:lnTo>
                    <a:pt x="837" y="236"/>
                  </a:lnTo>
                  <a:lnTo>
                    <a:pt x="863" y="237"/>
                  </a:lnTo>
                  <a:lnTo>
                    <a:pt x="904" y="181"/>
                  </a:lnTo>
                  <a:lnTo>
                    <a:pt x="945" y="130"/>
                  </a:lnTo>
                  <a:lnTo>
                    <a:pt x="984" y="82"/>
                  </a:lnTo>
                  <a:lnTo>
                    <a:pt x="1021" y="40"/>
                  </a:lnTo>
                  <a:lnTo>
                    <a:pt x="1055" y="4"/>
                  </a:lnTo>
                  <a:lnTo>
                    <a:pt x="1068" y="0"/>
                  </a:lnTo>
                  <a:lnTo>
                    <a:pt x="1072" y="1"/>
                  </a:lnTo>
                  <a:lnTo>
                    <a:pt x="1083" y="7"/>
                  </a:lnTo>
                  <a:lnTo>
                    <a:pt x="1100" y="16"/>
                  </a:lnTo>
                  <a:lnTo>
                    <a:pt x="1123" y="28"/>
                  </a:lnTo>
                  <a:lnTo>
                    <a:pt x="1151" y="45"/>
                  </a:lnTo>
                  <a:lnTo>
                    <a:pt x="1187" y="65"/>
                  </a:lnTo>
                  <a:lnTo>
                    <a:pt x="1227" y="88"/>
                  </a:lnTo>
                  <a:lnTo>
                    <a:pt x="1274" y="115"/>
                  </a:lnTo>
                  <a:lnTo>
                    <a:pt x="1326" y="146"/>
                  </a:lnTo>
                  <a:lnTo>
                    <a:pt x="1331" y="150"/>
                  </a:lnTo>
                  <a:lnTo>
                    <a:pt x="1333" y="155"/>
                  </a:lnTo>
                  <a:lnTo>
                    <a:pt x="1335" y="160"/>
                  </a:lnTo>
                  <a:lnTo>
                    <a:pt x="1333" y="176"/>
                  </a:lnTo>
                  <a:lnTo>
                    <a:pt x="1329" y="198"/>
                  </a:lnTo>
                  <a:lnTo>
                    <a:pt x="1320" y="225"/>
                  </a:lnTo>
                  <a:lnTo>
                    <a:pt x="1308" y="258"/>
                  </a:lnTo>
                  <a:lnTo>
                    <a:pt x="1293" y="297"/>
                  </a:lnTo>
                  <a:lnTo>
                    <a:pt x="1275" y="342"/>
                  </a:lnTo>
                  <a:lnTo>
                    <a:pt x="1253" y="392"/>
                  </a:lnTo>
                  <a:lnTo>
                    <a:pt x="1228" y="449"/>
                  </a:lnTo>
                  <a:lnTo>
                    <a:pt x="1252" y="482"/>
                  </a:lnTo>
                  <a:lnTo>
                    <a:pt x="1272" y="518"/>
                  </a:lnTo>
                  <a:lnTo>
                    <a:pt x="1291" y="557"/>
                  </a:lnTo>
                  <a:lnTo>
                    <a:pt x="1357" y="563"/>
                  </a:lnTo>
                  <a:lnTo>
                    <a:pt x="1414" y="571"/>
                  </a:lnTo>
                  <a:lnTo>
                    <a:pt x="1464" y="578"/>
                  </a:lnTo>
                  <a:lnTo>
                    <a:pt x="1506" y="585"/>
                  </a:lnTo>
                  <a:lnTo>
                    <a:pt x="1540" y="593"/>
                  </a:lnTo>
                  <a:lnTo>
                    <a:pt x="1567" y="600"/>
                  </a:lnTo>
                  <a:lnTo>
                    <a:pt x="1586" y="606"/>
                  </a:lnTo>
                  <a:lnTo>
                    <a:pt x="1597" y="614"/>
                  </a:lnTo>
                  <a:lnTo>
                    <a:pt x="1602" y="622"/>
                  </a:lnTo>
                  <a:lnTo>
                    <a:pt x="1602" y="914"/>
                  </a:lnTo>
                  <a:lnTo>
                    <a:pt x="1597" y="921"/>
                  </a:lnTo>
                  <a:lnTo>
                    <a:pt x="1586" y="929"/>
                  </a:lnTo>
                  <a:lnTo>
                    <a:pt x="1567" y="936"/>
                  </a:lnTo>
                  <a:lnTo>
                    <a:pt x="1540" y="942"/>
                  </a:lnTo>
                  <a:lnTo>
                    <a:pt x="1506" y="950"/>
                  </a:lnTo>
                  <a:lnTo>
                    <a:pt x="1464" y="957"/>
                  </a:lnTo>
                  <a:lnTo>
                    <a:pt x="1414" y="964"/>
                  </a:lnTo>
                  <a:lnTo>
                    <a:pt x="1357" y="972"/>
                  </a:lnTo>
                  <a:lnTo>
                    <a:pt x="1291" y="978"/>
                  </a:lnTo>
                  <a:lnTo>
                    <a:pt x="1263" y="1034"/>
                  </a:lnTo>
                  <a:lnTo>
                    <a:pt x="1228" y="1086"/>
                  </a:lnTo>
                  <a:lnTo>
                    <a:pt x="1253" y="1143"/>
                  </a:lnTo>
                  <a:lnTo>
                    <a:pt x="1275" y="1193"/>
                  </a:lnTo>
                  <a:lnTo>
                    <a:pt x="1293" y="1238"/>
                  </a:lnTo>
                  <a:lnTo>
                    <a:pt x="1308" y="1277"/>
                  </a:lnTo>
                  <a:lnTo>
                    <a:pt x="1320" y="1310"/>
                  </a:lnTo>
                  <a:lnTo>
                    <a:pt x="1329" y="1337"/>
                  </a:lnTo>
                  <a:lnTo>
                    <a:pt x="1333" y="1359"/>
                  </a:lnTo>
                  <a:lnTo>
                    <a:pt x="1335" y="1375"/>
                  </a:lnTo>
                  <a:lnTo>
                    <a:pt x="1333" y="1380"/>
                  </a:lnTo>
                  <a:lnTo>
                    <a:pt x="1331" y="1384"/>
                  </a:lnTo>
                  <a:lnTo>
                    <a:pt x="1326" y="1389"/>
                  </a:lnTo>
                  <a:lnTo>
                    <a:pt x="1278" y="1417"/>
                  </a:lnTo>
                  <a:lnTo>
                    <a:pt x="1234" y="1442"/>
                  </a:lnTo>
                  <a:lnTo>
                    <a:pt x="1197" y="1464"/>
                  </a:lnTo>
                  <a:lnTo>
                    <a:pt x="1162" y="1483"/>
                  </a:lnTo>
                  <a:lnTo>
                    <a:pt x="1134" y="1501"/>
                  </a:lnTo>
                  <a:lnTo>
                    <a:pt x="1111" y="1513"/>
                  </a:lnTo>
                  <a:lnTo>
                    <a:pt x="1093" y="1524"/>
                  </a:lnTo>
                  <a:lnTo>
                    <a:pt x="1079" y="1531"/>
                  </a:lnTo>
                  <a:lnTo>
                    <a:pt x="1071" y="1536"/>
                  </a:lnTo>
                  <a:lnTo>
                    <a:pt x="1068" y="1537"/>
                  </a:lnTo>
                  <a:lnTo>
                    <a:pt x="1061" y="1535"/>
                  </a:lnTo>
                  <a:lnTo>
                    <a:pt x="1050" y="1526"/>
                  </a:lnTo>
                  <a:lnTo>
                    <a:pt x="1035" y="1513"/>
                  </a:lnTo>
                  <a:lnTo>
                    <a:pt x="1018" y="1493"/>
                  </a:lnTo>
                  <a:lnTo>
                    <a:pt x="996" y="1469"/>
                  </a:lnTo>
                  <a:lnTo>
                    <a:pt x="972" y="1439"/>
                  </a:lnTo>
                  <a:lnTo>
                    <a:pt x="942" y="1402"/>
                  </a:lnTo>
                  <a:lnTo>
                    <a:pt x="917" y="1370"/>
                  </a:lnTo>
                  <a:lnTo>
                    <a:pt x="895" y="1341"/>
                  </a:lnTo>
                  <a:lnTo>
                    <a:pt x="876" y="1317"/>
                  </a:lnTo>
                  <a:lnTo>
                    <a:pt x="863" y="1298"/>
                  </a:lnTo>
                  <a:lnTo>
                    <a:pt x="837" y="1299"/>
                  </a:lnTo>
                  <a:lnTo>
                    <a:pt x="816" y="1301"/>
                  </a:lnTo>
                  <a:lnTo>
                    <a:pt x="801" y="1301"/>
                  </a:lnTo>
                  <a:lnTo>
                    <a:pt x="785" y="1301"/>
                  </a:lnTo>
                  <a:lnTo>
                    <a:pt x="764" y="1299"/>
                  </a:lnTo>
                  <a:lnTo>
                    <a:pt x="738" y="1298"/>
                  </a:lnTo>
                  <a:lnTo>
                    <a:pt x="725" y="1317"/>
                  </a:lnTo>
                  <a:lnTo>
                    <a:pt x="706" y="1341"/>
                  </a:lnTo>
                  <a:lnTo>
                    <a:pt x="684" y="1370"/>
                  </a:lnTo>
                  <a:lnTo>
                    <a:pt x="659" y="1402"/>
                  </a:lnTo>
                  <a:lnTo>
                    <a:pt x="629" y="1439"/>
                  </a:lnTo>
                  <a:lnTo>
                    <a:pt x="605" y="1469"/>
                  </a:lnTo>
                  <a:lnTo>
                    <a:pt x="584" y="1493"/>
                  </a:lnTo>
                  <a:lnTo>
                    <a:pt x="566" y="1513"/>
                  </a:lnTo>
                  <a:lnTo>
                    <a:pt x="551" y="1526"/>
                  </a:lnTo>
                  <a:lnTo>
                    <a:pt x="541" y="1535"/>
                  </a:lnTo>
                  <a:lnTo>
                    <a:pt x="534" y="1537"/>
                  </a:lnTo>
                  <a:lnTo>
                    <a:pt x="530" y="1536"/>
                  </a:lnTo>
                  <a:lnTo>
                    <a:pt x="522" y="1531"/>
                  </a:lnTo>
                  <a:lnTo>
                    <a:pt x="508" y="1524"/>
                  </a:lnTo>
                  <a:lnTo>
                    <a:pt x="490" y="1513"/>
                  </a:lnTo>
                  <a:lnTo>
                    <a:pt x="467" y="1501"/>
                  </a:lnTo>
                  <a:lnTo>
                    <a:pt x="439" y="1483"/>
                  </a:lnTo>
                  <a:lnTo>
                    <a:pt x="405" y="1464"/>
                  </a:lnTo>
                  <a:lnTo>
                    <a:pt x="367" y="1442"/>
                  </a:lnTo>
                  <a:lnTo>
                    <a:pt x="324" y="1417"/>
                  </a:lnTo>
                  <a:lnTo>
                    <a:pt x="275" y="1389"/>
                  </a:lnTo>
                  <a:lnTo>
                    <a:pt x="270" y="1384"/>
                  </a:lnTo>
                  <a:lnTo>
                    <a:pt x="268" y="1380"/>
                  </a:lnTo>
                  <a:lnTo>
                    <a:pt x="266" y="1375"/>
                  </a:lnTo>
                  <a:lnTo>
                    <a:pt x="268" y="1359"/>
                  </a:lnTo>
                  <a:lnTo>
                    <a:pt x="274" y="1337"/>
                  </a:lnTo>
                  <a:lnTo>
                    <a:pt x="281" y="1310"/>
                  </a:lnTo>
                  <a:lnTo>
                    <a:pt x="293" y="1277"/>
                  </a:lnTo>
                  <a:lnTo>
                    <a:pt x="308" y="1238"/>
                  </a:lnTo>
                  <a:lnTo>
                    <a:pt x="326" y="1193"/>
                  </a:lnTo>
                  <a:lnTo>
                    <a:pt x="348" y="1143"/>
                  </a:lnTo>
                  <a:lnTo>
                    <a:pt x="373" y="1086"/>
                  </a:lnTo>
                  <a:lnTo>
                    <a:pt x="339" y="1034"/>
                  </a:lnTo>
                  <a:lnTo>
                    <a:pt x="310" y="978"/>
                  </a:lnTo>
                  <a:lnTo>
                    <a:pt x="246" y="972"/>
                  </a:lnTo>
                  <a:lnTo>
                    <a:pt x="187" y="964"/>
                  </a:lnTo>
                  <a:lnTo>
                    <a:pt x="138" y="957"/>
                  </a:lnTo>
                  <a:lnTo>
                    <a:pt x="95" y="950"/>
                  </a:lnTo>
                  <a:lnTo>
                    <a:pt x="61" y="942"/>
                  </a:lnTo>
                  <a:lnTo>
                    <a:pt x="34" y="936"/>
                  </a:lnTo>
                  <a:lnTo>
                    <a:pt x="15" y="929"/>
                  </a:lnTo>
                  <a:lnTo>
                    <a:pt x="4" y="921"/>
                  </a:lnTo>
                  <a:lnTo>
                    <a:pt x="0" y="914"/>
                  </a:lnTo>
                  <a:lnTo>
                    <a:pt x="0" y="622"/>
                  </a:lnTo>
                  <a:lnTo>
                    <a:pt x="4" y="614"/>
                  </a:lnTo>
                  <a:lnTo>
                    <a:pt x="15" y="606"/>
                  </a:lnTo>
                  <a:lnTo>
                    <a:pt x="34" y="600"/>
                  </a:lnTo>
                  <a:lnTo>
                    <a:pt x="61" y="593"/>
                  </a:lnTo>
                  <a:lnTo>
                    <a:pt x="95" y="585"/>
                  </a:lnTo>
                  <a:lnTo>
                    <a:pt x="138" y="578"/>
                  </a:lnTo>
                  <a:lnTo>
                    <a:pt x="187" y="571"/>
                  </a:lnTo>
                  <a:lnTo>
                    <a:pt x="246" y="563"/>
                  </a:lnTo>
                  <a:lnTo>
                    <a:pt x="310" y="557"/>
                  </a:lnTo>
                  <a:lnTo>
                    <a:pt x="329" y="518"/>
                  </a:lnTo>
                  <a:lnTo>
                    <a:pt x="351" y="482"/>
                  </a:lnTo>
                  <a:lnTo>
                    <a:pt x="373" y="449"/>
                  </a:lnTo>
                  <a:lnTo>
                    <a:pt x="348" y="392"/>
                  </a:lnTo>
                  <a:lnTo>
                    <a:pt x="326" y="342"/>
                  </a:lnTo>
                  <a:lnTo>
                    <a:pt x="308" y="297"/>
                  </a:lnTo>
                  <a:lnTo>
                    <a:pt x="293" y="258"/>
                  </a:lnTo>
                  <a:lnTo>
                    <a:pt x="281" y="225"/>
                  </a:lnTo>
                  <a:lnTo>
                    <a:pt x="274" y="198"/>
                  </a:lnTo>
                  <a:lnTo>
                    <a:pt x="268" y="176"/>
                  </a:lnTo>
                  <a:lnTo>
                    <a:pt x="266" y="160"/>
                  </a:lnTo>
                  <a:lnTo>
                    <a:pt x="268" y="155"/>
                  </a:lnTo>
                  <a:lnTo>
                    <a:pt x="270" y="150"/>
                  </a:lnTo>
                  <a:lnTo>
                    <a:pt x="275" y="146"/>
                  </a:lnTo>
                  <a:lnTo>
                    <a:pt x="280" y="143"/>
                  </a:lnTo>
                  <a:lnTo>
                    <a:pt x="291" y="137"/>
                  </a:lnTo>
                  <a:lnTo>
                    <a:pt x="306" y="128"/>
                  </a:lnTo>
                  <a:lnTo>
                    <a:pt x="324" y="117"/>
                  </a:lnTo>
                  <a:lnTo>
                    <a:pt x="348" y="104"/>
                  </a:lnTo>
                  <a:lnTo>
                    <a:pt x="411" y="67"/>
                  </a:lnTo>
                  <a:lnTo>
                    <a:pt x="471" y="33"/>
                  </a:lnTo>
                  <a:lnTo>
                    <a:pt x="493" y="21"/>
                  </a:lnTo>
                  <a:lnTo>
                    <a:pt x="510" y="12"/>
                  </a:lnTo>
                  <a:lnTo>
                    <a:pt x="522" y="5"/>
                  </a:lnTo>
                  <a:lnTo>
                    <a:pt x="529" y="1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6"/>
            <p:cNvSpPr>
              <a:spLocks noEditPoints="1"/>
            </p:cNvSpPr>
            <p:nvPr/>
          </p:nvSpPr>
          <p:spPr bwMode="auto">
            <a:xfrm>
              <a:off x="-981076" y="4543425"/>
              <a:ext cx="636588" cy="609600"/>
            </a:xfrm>
            <a:custGeom>
              <a:avLst/>
              <a:gdLst>
                <a:gd name="T0" fmla="*/ 681 w 1602"/>
                <a:gd name="T1" fmla="*/ 529 h 1537"/>
                <a:gd name="T2" fmla="*/ 562 w 1602"/>
                <a:gd name="T3" fmla="*/ 648 h 1537"/>
                <a:gd name="T4" fmla="*/ 537 w 1602"/>
                <a:gd name="T5" fmla="*/ 810 h 1537"/>
                <a:gd name="T6" fmla="*/ 612 w 1602"/>
                <a:gd name="T7" fmla="*/ 956 h 1537"/>
                <a:gd name="T8" fmla="*/ 758 w 1602"/>
                <a:gd name="T9" fmla="*/ 1032 h 1537"/>
                <a:gd name="T10" fmla="*/ 922 w 1602"/>
                <a:gd name="T11" fmla="*/ 1006 h 1537"/>
                <a:gd name="T12" fmla="*/ 1039 w 1602"/>
                <a:gd name="T13" fmla="*/ 889 h 1537"/>
                <a:gd name="T14" fmla="*/ 1065 w 1602"/>
                <a:gd name="T15" fmla="*/ 725 h 1537"/>
                <a:gd name="T16" fmla="*/ 989 w 1602"/>
                <a:gd name="T17" fmla="*/ 579 h 1537"/>
                <a:gd name="T18" fmla="*/ 843 w 1602"/>
                <a:gd name="T19" fmla="*/ 504 h 1537"/>
                <a:gd name="T20" fmla="*/ 551 w 1602"/>
                <a:gd name="T21" fmla="*/ 11 h 1537"/>
                <a:gd name="T22" fmla="*/ 629 w 1602"/>
                <a:gd name="T23" fmla="*/ 97 h 1537"/>
                <a:gd name="T24" fmla="*/ 725 w 1602"/>
                <a:gd name="T25" fmla="*/ 218 h 1537"/>
                <a:gd name="T26" fmla="*/ 801 w 1602"/>
                <a:gd name="T27" fmla="*/ 234 h 1537"/>
                <a:gd name="T28" fmla="*/ 904 w 1602"/>
                <a:gd name="T29" fmla="*/ 181 h 1537"/>
                <a:gd name="T30" fmla="*/ 1055 w 1602"/>
                <a:gd name="T31" fmla="*/ 4 h 1537"/>
                <a:gd name="T32" fmla="*/ 1100 w 1602"/>
                <a:gd name="T33" fmla="*/ 16 h 1537"/>
                <a:gd name="T34" fmla="*/ 1227 w 1602"/>
                <a:gd name="T35" fmla="*/ 88 h 1537"/>
                <a:gd name="T36" fmla="*/ 1333 w 1602"/>
                <a:gd name="T37" fmla="*/ 156 h 1537"/>
                <a:gd name="T38" fmla="*/ 1320 w 1602"/>
                <a:gd name="T39" fmla="*/ 225 h 1537"/>
                <a:gd name="T40" fmla="*/ 1253 w 1602"/>
                <a:gd name="T41" fmla="*/ 393 h 1537"/>
                <a:gd name="T42" fmla="*/ 1291 w 1602"/>
                <a:gd name="T43" fmla="*/ 557 h 1537"/>
                <a:gd name="T44" fmla="*/ 1506 w 1602"/>
                <a:gd name="T45" fmla="*/ 586 h 1537"/>
                <a:gd name="T46" fmla="*/ 1597 w 1602"/>
                <a:gd name="T47" fmla="*/ 614 h 1537"/>
                <a:gd name="T48" fmla="*/ 1586 w 1602"/>
                <a:gd name="T49" fmla="*/ 928 h 1537"/>
                <a:gd name="T50" fmla="*/ 1464 w 1602"/>
                <a:gd name="T51" fmla="*/ 957 h 1537"/>
                <a:gd name="T52" fmla="*/ 1263 w 1602"/>
                <a:gd name="T53" fmla="*/ 1034 h 1537"/>
                <a:gd name="T54" fmla="*/ 1293 w 1602"/>
                <a:gd name="T55" fmla="*/ 1238 h 1537"/>
                <a:gd name="T56" fmla="*/ 1333 w 1602"/>
                <a:gd name="T57" fmla="*/ 1359 h 1537"/>
                <a:gd name="T58" fmla="*/ 1326 w 1602"/>
                <a:gd name="T59" fmla="*/ 1390 h 1537"/>
                <a:gd name="T60" fmla="*/ 1162 w 1602"/>
                <a:gd name="T61" fmla="*/ 1484 h 1537"/>
                <a:gd name="T62" fmla="*/ 1079 w 1602"/>
                <a:gd name="T63" fmla="*/ 1531 h 1537"/>
                <a:gd name="T64" fmla="*/ 1050 w 1602"/>
                <a:gd name="T65" fmla="*/ 1526 h 1537"/>
                <a:gd name="T66" fmla="*/ 972 w 1602"/>
                <a:gd name="T67" fmla="*/ 1440 h 1537"/>
                <a:gd name="T68" fmla="*/ 876 w 1602"/>
                <a:gd name="T69" fmla="*/ 1317 h 1537"/>
                <a:gd name="T70" fmla="*/ 801 w 1602"/>
                <a:gd name="T71" fmla="*/ 1302 h 1537"/>
                <a:gd name="T72" fmla="*/ 725 w 1602"/>
                <a:gd name="T73" fmla="*/ 1317 h 1537"/>
                <a:gd name="T74" fmla="*/ 629 w 1602"/>
                <a:gd name="T75" fmla="*/ 1440 h 1537"/>
                <a:gd name="T76" fmla="*/ 551 w 1602"/>
                <a:gd name="T77" fmla="*/ 1526 h 1537"/>
                <a:gd name="T78" fmla="*/ 522 w 1602"/>
                <a:gd name="T79" fmla="*/ 1531 h 1537"/>
                <a:gd name="T80" fmla="*/ 439 w 1602"/>
                <a:gd name="T81" fmla="*/ 1484 h 1537"/>
                <a:gd name="T82" fmla="*/ 275 w 1602"/>
                <a:gd name="T83" fmla="*/ 1390 h 1537"/>
                <a:gd name="T84" fmla="*/ 268 w 1602"/>
                <a:gd name="T85" fmla="*/ 1359 h 1537"/>
                <a:gd name="T86" fmla="*/ 308 w 1602"/>
                <a:gd name="T87" fmla="*/ 1238 h 1537"/>
                <a:gd name="T88" fmla="*/ 339 w 1602"/>
                <a:gd name="T89" fmla="*/ 1034 h 1537"/>
                <a:gd name="T90" fmla="*/ 138 w 1602"/>
                <a:gd name="T91" fmla="*/ 957 h 1537"/>
                <a:gd name="T92" fmla="*/ 15 w 1602"/>
                <a:gd name="T93" fmla="*/ 928 h 1537"/>
                <a:gd name="T94" fmla="*/ 4 w 1602"/>
                <a:gd name="T95" fmla="*/ 614 h 1537"/>
                <a:gd name="T96" fmla="*/ 95 w 1602"/>
                <a:gd name="T97" fmla="*/ 586 h 1537"/>
                <a:gd name="T98" fmla="*/ 310 w 1602"/>
                <a:gd name="T99" fmla="*/ 557 h 1537"/>
                <a:gd name="T100" fmla="*/ 348 w 1602"/>
                <a:gd name="T101" fmla="*/ 393 h 1537"/>
                <a:gd name="T102" fmla="*/ 281 w 1602"/>
                <a:gd name="T103" fmla="*/ 225 h 1537"/>
                <a:gd name="T104" fmla="*/ 268 w 1602"/>
                <a:gd name="T105" fmla="*/ 156 h 1537"/>
                <a:gd name="T106" fmla="*/ 291 w 1602"/>
                <a:gd name="T107" fmla="*/ 137 h 1537"/>
                <a:gd name="T108" fmla="*/ 411 w 1602"/>
                <a:gd name="T109" fmla="*/ 68 h 1537"/>
                <a:gd name="T110" fmla="*/ 522 w 1602"/>
                <a:gd name="T111" fmla="*/ 5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2" h="1537">
                  <a:moveTo>
                    <a:pt x="801" y="500"/>
                  </a:moveTo>
                  <a:lnTo>
                    <a:pt x="758" y="504"/>
                  </a:lnTo>
                  <a:lnTo>
                    <a:pt x="719" y="514"/>
                  </a:lnTo>
                  <a:lnTo>
                    <a:pt x="681" y="529"/>
                  </a:lnTo>
                  <a:lnTo>
                    <a:pt x="645" y="551"/>
                  </a:lnTo>
                  <a:lnTo>
                    <a:pt x="612" y="579"/>
                  </a:lnTo>
                  <a:lnTo>
                    <a:pt x="584" y="612"/>
                  </a:lnTo>
                  <a:lnTo>
                    <a:pt x="562" y="648"/>
                  </a:lnTo>
                  <a:lnTo>
                    <a:pt x="546" y="686"/>
                  </a:lnTo>
                  <a:lnTo>
                    <a:pt x="537" y="725"/>
                  </a:lnTo>
                  <a:lnTo>
                    <a:pt x="533" y="768"/>
                  </a:lnTo>
                  <a:lnTo>
                    <a:pt x="537" y="810"/>
                  </a:lnTo>
                  <a:lnTo>
                    <a:pt x="546" y="851"/>
                  </a:lnTo>
                  <a:lnTo>
                    <a:pt x="562" y="889"/>
                  </a:lnTo>
                  <a:lnTo>
                    <a:pt x="583" y="924"/>
                  </a:lnTo>
                  <a:lnTo>
                    <a:pt x="612" y="956"/>
                  </a:lnTo>
                  <a:lnTo>
                    <a:pt x="644" y="984"/>
                  </a:lnTo>
                  <a:lnTo>
                    <a:pt x="680" y="1006"/>
                  </a:lnTo>
                  <a:lnTo>
                    <a:pt x="717" y="1022"/>
                  </a:lnTo>
                  <a:lnTo>
                    <a:pt x="758" y="1032"/>
                  </a:lnTo>
                  <a:lnTo>
                    <a:pt x="801" y="1034"/>
                  </a:lnTo>
                  <a:lnTo>
                    <a:pt x="843" y="1032"/>
                  </a:lnTo>
                  <a:lnTo>
                    <a:pt x="884" y="1022"/>
                  </a:lnTo>
                  <a:lnTo>
                    <a:pt x="922" y="1006"/>
                  </a:lnTo>
                  <a:lnTo>
                    <a:pt x="957" y="984"/>
                  </a:lnTo>
                  <a:lnTo>
                    <a:pt x="990" y="956"/>
                  </a:lnTo>
                  <a:lnTo>
                    <a:pt x="1018" y="924"/>
                  </a:lnTo>
                  <a:lnTo>
                    <a:pt x="1039" y="889"/>
                  </a:lnTo>
                  <a:lnTo>
                    <a:pt x="1055" y="851"/>
                  </a:lnTo>
                  <a:lnTo>
                    <a:pt x="1065" y="810"/>
                  </a:lnTo>
                  <a:lnTo>
                    <a:pt x="1068" y="768"/>
                  </a:lnTo>
                  <a:lnTo>
                    <a:pt x="1065" y="725"/>
                  </a:lnTo>
                  <a:lnTo>
                    <a:pt x="1055" y="686"/>
                  </a:lnTo>
                  <a:lnTo>
                    <a:pt x="1039" y="648"/>
                  </a:lnTo>
                  <a:lnTo>
                    <a:pt x="1017" y="612"/>
                  </a:lnTo>
                  <a:lnTo>
                    <a:pt x="989" y="579"/>
                  </a:lnTo>
                  <a:lnTo>
                    <a:pt x="956" y="551"/>
                  </a:lnTo>
                  <a:lnTo>
                    <a:pt x="920" y="529"/>
                  </a:lnTo>
                  <a:lnTo>
                    <a:pt x="882" y="514"/>
                  </a:lnTo>
                  <a:lnTo>
                    <a:pt x="843" y="504"/>
                  </a:lnTo>
                  <a:lnTo>
                    <a:pt x="801" y="500"/>
                  </a:lnTo>
                  <a:close/>
                  <a:moveTo>
                    <a:pt x="534" y="0"/>
                  </a:moveTo>
                  <a:lnTo>
                    <a:pt x="541" y="3"/>
                  </a:lnTo>
                  <a:lnTo>
                    <a:pt x="551" y="11"/>
                  </a:lnTo>
                  <a:lnTo>
                    <a:pt x="566" y="25"/>
                  </a:lnTo>
                  <a:lnTo>
                    <a:pt x="584" y="43"/>
                  </a:lnTo>
                  <a:lnTo>
                    <a:pt x="605" y="68"/>
                  </a:lnTo>
                  <a:lnTo>
                    <a:pt x="629" y="97"/>
                  </a:lnTo>
                  <a:lnTo>
                    <a:pt x="659" y="134"/>
                  </a:lnTo>
                  <a:lnTo>
                    <a:pt x="684" y="167"/>
                  </a:lnTo>
                  <a:lnTo>
                    <a:pt x="706" y="195"/>
                  </a:lnTo>
                  <a:lnTo>
                    <a:pt x="725" y="218"/>
                  </a:lnTo>
                  <a:lnTo>
                    <a:pt x="738" y="237"/>
                  </a:lnTo>
                  <a:lnTo>
                    <a:pt x="764" y="235"/>
                  </a:lnTo>
                  <a:lnTo>
                    <a:pt x="785" y="234"/>
                  </a:lnTo>
                  <a:lnTo>
                    <a:pt x="801" y="234"/>
                  </a:lnTo>
                  <a:lnTo>
                    <a:pt x="816" y="234"/>
                  </a:lnTo>
                  <a:lnTo>
                    <a:pt x="837" y="235"/>
                  </a:lnTo>
                  <a:lnTo>
                    <a:pt x="863" y="237"/>
                  </a:lnTo>
                  <a:lnTo>
                    <a:pt x="904" y="181"/>
                  </a:lnTo>
                  <a:lnTo>
                    <a:pt x="945" y="130"/>
                  </a:lnTo>
                  <a:lnTo>
                    <a:pt x="984" y="82"/>
                  </a:lnTo>
                  <a:lnTo>
                    <a:pt x="1021" y="41"/>
                  </a:lnTo>
                  <a:lnTo>
                    <a:pt x="1055" y="4"/>
                  </a:lnTo>
                  <a:lnTo>
                    <a:pt x="1068" y="0"/>
                  </a:lnTo>
                  <a:lnTo>
                    <a:pt x="1072" y="2"/>
                  </a:lnTo>
                  <a:lnTo>
                    <a:pt x="1083" y="8"/>
                  </a:lnTo>
                  <a:lnTo>
                    <a:pt x="1100" y="16"/>
                  </a:lnTo>
                  <a:lnTo>
                    <a:pt x="1123" y="28"/>
                  </a:lnTo>
                  <a:lnTo>
                    <a:pt x="1151" y="46"/>
                  </a:lnTo>
                  <a:lnTo>
                    <a:pt x="1187" y="65"/>
                  </a:lnTo>
                  <a:lnTo>
                    <a:pt x="1227" y="88"/>
                  </a:lnTo>
                  <a:lnTo>
                    <a:pt x="1274" y="115"/>
                  </a:lnTo>
                  <a:lnTo>
                    <a:pt x="1326" y="146"/>
                  </a:lnTo>
                  <a:lnTo>
                    <a:pt x="1331" y="151"/>
                  </a:lnTo>
                  <a:lnTo>
                    <a:pt x="1333" y="156"/>
                  </a:lnTo>
                  <a:lnTo>
                    <a:pt x="1335" y="160"/>
                  </a:lnTo>
                  <a:lnTo>
                    <a:pt x="1333" y="176"/>
                  </a:lnTo>
                  <a:lnTo>
                    <a:pt x="1329" y="198"/>
                  </a:lnTo>
                  <a:lnTo>
                    <a:pt x="1320" y="225"/>
                  </a:lnTo>
                  <a:lnTo>
                    <a:pt x="1308" y="258"/>
                  </a:lnTo>
                  <a:lnTo>
                    <a:pt x="1293" y="297"/>
                  </a:lnTo>
                  <a:lnTo>
                    <a:pt x="1275" y="342"/>
                  </a:lnTo>
                  <a:lnTo>
                    <a:pt x="1253" y="393"/>
                  </a:lnTo>
                  <a:lnTo>
                    <a:pt x="1228" y="449"/>
                  </a:lnTo>
                  <a:lnTo>
                    <a:pt x="1252" y="482"/>
                  </a:lnTo>
                  <a:lnTo>
                    <a:pt x="1272" y="518"/>
                  </a:lnTo>
                  <a:lnTo>
                    <a:pt x="1291" y="557"/>
                  </a:lnTo>
                  <a:lnTo>
                    <a:pt x="1357" y="564"/>
                  </a:lnTo>
                  <a:lnTo>
                    <a:pt x="1414" y="571"/>
                  </a:lnTo>
                  <a:lnTo>
                    <a:pt x="1464" y="578"/>
                  </a:lnTo>
                  <a:lnTo>
                    <a:pt x="1506" y="586"/>
                  </a:lnTo>
                  <a:lnTo>
                    <a:pt x="1540" y="593"/>
                  </a:lnTo>
                  <a:lnTo>
                    <a:pt x="1567" y="599"/>
                  </a:lnTo>
                  <a:lnTo>
                    <a:pt x="1586" y="606"/>
                  </a:lnTo>
                  <a:lnTo>
                    <a:pt x="1597" y="614"/>
                  </a:lnTo>
                  <a:lnTo>
                    <a:pt x="1602" y="621"/>
                  </a:lnTo>
                  <a:lnTo>
                    <a:pt x="1602" y="913"/>
                  </a:lnTo>
                  <a:lnTo>
                    <a:pt x="1597" y="920"/>
                  </a:lnTo>
                  <a:lnTo>
                    <a:pt x="1586" y="928"/>
                  </a:lnTo>
                  <a:lnTo>
                    <a:pt x="1567" y="935"/>
                  </a:lnTo>
                  <a:lnTo>
                    <a:pt x="1540" y="942"/>
                  </a:lnTo>
                  <a:lnTo>
                    <a:pt x="1506" y="950"/>
                  </a:lnTo>
                  <a:lnTo>
                    <a:pt x="1464" y="957"/>
                  </a:lnTo>
                  <a:lnTo>
                    <a:pt x="1414" y="964"/>
                  </a:lnTo>
                  <a:lnTo>
                    <a:pt x="1357" y="972"/>
                  </a:lnTo>
                  <a:lnTo>
                    <a:pt x="1291" y="978"/>
                  </a:lnTo>
                  <a:lnTo>
                    <a:pt x="1263" y="1034"/>
                  </a:lnTo>
                  <a:lnTo>
                    <a:pt x="1228" y="1087"/>
                  </a:lnTo>
                  <a:lnTo>
                    <a:pt x="1253" y="1143"/>
                  </a:lnTo>
                  <a:lnTo>
                    <a:pt x="1275" y="1193"/>
                  </a:lnTo>
                  <a:lnTo>
                    <a:pt x="1293" y="1238"/>
                  </a:lnTo>
                  <a:lnTo>
                    <a:pt x="1308" y="1277"/>
                  </a:lnTo>
                  <a:lnTo>
                    <a:pt x="1320" y="1310"/>
                  </a:lnTo>
                  <a:lnTo>
                    <a:pt x="1329" y="1337"/>
                  </a:lnTo>
                  <a:lnTo>
                    <a:pt x="1333" y="1359"/>
                  </a:lnTo>
                  <a:lnTo>
                    <a:pt x="1335" y="1375"/>
                  </a:lnTo>
                  <a:lnTo>
                    <a:pt x="1333" y="1380"/>
                  </a:lnTo>
                  <a:lnTo>
                    <a:pt x="1331" y="1385"/>
                  </a:lnTo>
                  <a:lnTo>
                    <a:pt x="1326" y="1390"/>
                  </a:lnTo>
                  <a:lnTo>
                    <a:pt x="1278" y="1418"/>
                  </a:lnTo>
                  <a:lnTo>
                    <a:pt x="1234" y="1442"/>
                  </a:lnTo>
                  <a:lnTo>
                    <a:pt x="1197" y="1464"/>
                  </a:lnTo>
                  <a:lnTo>
                    <a:pt x="1162" y="1484"/>
                  </a:lnTo>
                  <a:lnTo>
                    <a:pt x="1134" y="1501"/>
                  </a:lnTo>
                  <a:lnTo>
                    <a:pt x="1111" y="1513"/>
                  </a:lnTo>
                  <a:lnTo>
                    <a:pt x="1093" y="1524"/>
                  </a:lnTo>
                  <a:lnTo>
                    <a:pt x="1079" y="1531"/>
                  </a:lnTo>
                  <a:lnTo>
                    <a:pt x="1071" y="1536"/>
                  </a:lnTo>
                  <a:lnTo>
                    <a:pt x="1068" y="1537"/>
                  </a:lnTo>
                  <a:lnTo>
                    <a:pt x="1061" y="1535"/>
                  </a:lnTo>
                  <a:lnTo>
                    <a:pt x="1050" y="1526"/>
                  </a:lnTo>
                  <a:lnTo>
                    <a:pt x="1035" y="1513"/>
                  </a:lnTo>
                  <a:lnTo>
                    <a:pt x="1018" y="1493"/>
                  </a:lnTo>
                  <a:lnTo>
                    <a:pt x="996" y="1469"/>
                  </a:lnTo>
                  <a:lnTo>
                    <a:pt x="972" y="1440"/>
                  </a:lnTo>
                  <a:lnTo>
                    <a:pt x="942" y="1402"/>
                  </a:lnTo>
                  <a:lnTo>
                    <a:pt x="917" y="1370"/>
                  </a:lnTo>
                  <a:lnTo>
                    <a:pt x="895" y="1341"/>
                  </a:lnTo>
                  <a:lnTo>
                    <a:pt x="876" y="1317"/>
                  </a:lnTo>
                  <a:lnTo>
                    <a:pt x="863" y="1298"/>
                  </a:lnTo>
                  <a:lnTo>
                    <a:pt x="837" y="1299"/>
                  </a:lnTo>
                  <a:lnTo>
                    <a:pt x="816" y="1302"/>
                  </a:lnTo>
                  <a:lnTo>
                    <a:pt x="801" y="1302"/>
                  </a:lnTo>
                  <a:lnTo>
                    <a:pt x="785" y="1302"/>
                  </a:lnTo>
                  <a:lnTo>
                    <a:pt x="764" y="1299"/>
                  </a:lnTo>
                  <a:lnTo>
                    <a:pt x="738" y="1298"/>
                  </a:lnTo>
                  <a:lnTo>
                    <a:pt x="725" y="1317"/>
                  </a:lnTo>
                  <a:lnTo>
                    <a:pt x="706" y="1341"/>
                  </a:lnTo>
                  <a:lnTo>
                    <a:pt x="684" y="1370"/>
                  </a:lnTo>
                  <a:lnTo>
                    <a:pt x="659" y="1402"/>
                  </a:lnTo>
                  <a:lnTo>
                    <a:pt x="629" y="1440"/>
                  </a:lnTo>
                  <a:lnTo>
                    <a:pt x="605" y="1469"/>
                  </a:lnTo>
                  <a:lnTo>
                    <a:pt x="584" y="1493"/>
                  </a:lnTo>
                  <a:lnTo>
                    <a:pt x="566" y="1513"/>
                  </a:lnTo>
                  <a:lnTo>
                    <a:pt x="551" y="1526"/>
                  </a:lnTo>
                  <a:lnTo>
                    <a:pt x="541" y="1535"/>
                  </a:lnTo>
                  <a:lnTo>
                    <a:pt x="534" y="1537"/>
                  </a:lnTo>
                  <a:lnTo>
                    <a:pt x="530" y="1536"/>
                  </a:lnTo>
                  <a:lnTo>
                    <a:pt x="522" y="1531"/>
                  </a:lnTo>
                  <a:lnTo>
                    <a:pt x="508" y="1524"/>
                  </a:lnTo>
                  <a:lnTo>
                    <a:pt x="490" y="1513"/>
                  </a:lnTo>
                  <a:lnTo>
                    <a:pt x="467" y="1501"/>
                  </a:lnTo>
                  <a:lnTo>
                    <a:pt x="439" y="1484"/>
                  </a:lnTo>
                  <a:lnTo>
                    <a:pt x="405" y="1464"/>
                  </a:lnTo>
                  <a:lnTo>
                    <a:pt x="367" y="1442"/>
                  </a:lnTo>
                  <a:lnTo>
                    <a:pt x="324" y="1418"/>
                  </a:lnTo>
                  <a:lnTo>
                    <a:pt x="275" y="1390"/>
                  </a:lnTo>
                  <a:lnTo>
                    <a:pt x="270" y="1385"/>
                  </a:lnTo>
                  <a:lnTo>
                    <a:pt x="268" y="1380"/>
                  </a:lnTo>
                  <a:lnTo>
                    <a:pt x="266" y="1375"/>
                  </a:lnTo>
                  <a:lnTo>
                    <a:pt x="268" y="1359"/>
                  </a:lnTo>
                  <a:lnTo>
                    <a:pt x="274" y="1337"/>
                  </a:lnTo>
                  <a:lnTo>
                    <a:pt x="281" y="1310"/>
                  </a:lnTo>
                  <a:lnTo>
                    <a:pt x="293" y="1277"/>
                  </a:lnTo>
                  <a:lnTo>
                    <a:pt x="308" y="1238"/>
                  </a:lnTo>
                  <a:lnTo>
                    <a:pt x="326" y="1193"/>
                  </a:lnTo>
                  <a:lnTo>
                    <a:pt x="348" y="1143"/>
                  </a:lnTo>
                  <a:lnTo>
                    <a:pt x="373" y="1087"/>
                  </a:lnTo>
                  <a:lnTo>
                    <a:pt x="339" y="1034"/>
                  </a:lnTo>
                  <a:lnTo>
                    <a:pt x="310" y="978"/>
                  </a:lnTo>
                  <a:lnTo>
                    <a:pt x="246" y="972"/>
                  </a:lnTo>
                  <a:lnTo>
                    <a:pt x="187" y="964"/>
                  </a:lnTo>
                  <a:lnTo>
                    <a:pt x="138" y="957"/>
                  </a:lnTo>
                  <a:lnTo>
                    <a:pt x="95" y="950"/>
                  </a:lnTo>
                  <a:lnTo>
                    <a:pt x="61" y="942"/>
                  </a:lnTo>
                  <a:lnTo>
                    <a:pt x="34" y="935"/>
                  </a:lnTo>
                  <a:lnTo>
                    <a:pt x="15" y="928"/>
                  </a:lnTo>
                  <a:lnTo>
                    <a:pt x="4" y="920"/>
                  </a:lnTo>
                  <a:lnTo>
                    <a:pt x="0" y="913"/>
                  </a:lnTo>
                  <a:lnTo>
                    <a:pt x="0" y="621"/>
                  </a:lnTo>
                  <a:lnTo>
                    <a:pt x="4" y="614"/>
                  </a:lnTo>
                  <a:lnTo>
                    <a:pt x="15" y="606"/>
                  </a:lnTo>
                  <a:lnTo>
                    <a:pt x="34" y="599"/>
                  </a:lnTo>
                  <a:lnTo>
                    <a:pt x="61" y="593"/>
                  </a:lnTo>
                  <a:lnTo>
                    <a:pt x="95" y="586"/>
                  </a:lnTo>
                  <a:lnTo>
                    <a:pt x="138" y="578"/>
                  </a:lnTo>
                  <a:lnTo>
                    <a:pt x="187" y="571"/>
                  </a:lnTo>
                  <a:lnTo>
                    <a:pt x="246" y="564"/>
                  </a:lnTo>
                  <a:lnTo>
                    <a:pt x="310" y="557"/>
                  </a:lnTo>
                  <a:lnTo>
                    <a:pt x="329" y="518"/>
                  </a:lnTo>
                  <a:lnTo>
                    <a:pt x="351" y="482"/>
                  </a:lnTo>
                  <a:lnTo>
                    <a:pt x="373" y="449"/>
                  </a:lnTo>
                  <a:lnTo>
                    <a:pt x="348" y="393"/>
                  </a:lnTo>
                  <a:lnTo>
                    <a:pt x="326" y="342"/>
                  </a:lnTo>
                  <a:lnTo>
                    <a:pt x="308" y="297"/>
                  </a:lnTo>
                  <a:lnTo>
                    <a:pt x="293" y="258"/>
                  </a:lnTo>
                  <a:lnTo>
                    <a:pt x="281" y="225"/>
                  </a:lnTo>
                  <a:lnTo>
                    <a:pt x="274" y="198"/>
                  </a:lnTo>
                  <a:lnTo>
                    <a:pt x="268" y="176"/>
                  </a:lnTo>
                  <a:lnTo>
                    <a:pt x="266" y="160"/>
                  </a:lnTo>
                  <a:lnTo>
                    <a:pt x="268" y="156"/>
                  </a:lnTo>
                  <a:lnTo>
                    <a:pt x="270" y="151"/>
                  </a:lnTo>
                  <a:lnTo>
                    <a:pt x="275" y="146"/>
                  </a:lnTo>
                  <a:lnTo>
                    <a:pt x="280" y="143"/>
                  </a:lnTo>
                  <a:lnTo>
                    <a:pt x="291" y="137"/>
                  </a:lnTo>
                  <a:lnTo>
                    <a:pt x="306" y="129"/>
                  </a:lnTo>
                  <a:lnTo>
                    <a:pt x="324" y="118"/>
                  </a:lnTo>
                  <a:lnTo>
                    <a:pt x="348" y="104"/>
                  </a:lnTo>
                  <a:lnTo>
                    <a:pt x="411" y="68"/>
                  </a:lnTo>
                  <a:lnTo>
                    <a:pt x="471" y="33"/>
                  </a:lnTo>
                  <a:lnTo>
                    <a:pt x="493" y="21"/>
                  </a:lnTo>
                  <a:lnTo>
                    <a:pt x="510" y="13"/>
                  </a:lnTo>
                  <a:lnTo>
                    <a:pt x="522" y="5"/>
                  </a:lnTo>
                  <a:lnTo>
                    <a:pt x="529" y="2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725217" y="2348880"/>
            <a:ext cx="648000" cy="648000"/>
            <a:chOff x="725217" y="2348880"/>
            <a:chExt cx="648000" cy="648000"/>
          </a:xfrm>
        </p:grpSpPr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725217" y="2348880"/>
              <a:ext cx="648000" cy="648000"/>
            </a:xfrm>
            <a:custGeom>
              <a:avLst/>
              <a:gdLst>
                <a:gd name="T0" fmla="*/ 1959 w 3691"/>
                <a:gd name="T1" fmla="*/ 3 h 3691"/>
                <a:gd name="T2" fmla="*/ 2178 w 3691"/>
                <a:gd name="T3" fmla="*/ 30 h 3691"/>
                <a:gd name="T4" fmla="*/ 2388 w 3691"/>
                <a:gd name="T5" fmla="*/ 80 h 3691"/>
                <a:gd name="T6" fmla="*/ 2588 w 3691"/>
                <a:gd name="T7" fmla="*/ 155 h 3691"/>
                <a:gd name="T8" fmla="*/ 2777 w 3691"/>
                <a:gd name="T9" fmla="*/ 252 h 3691"/>
                <a:gd name="T10" fmla="*/ 2953 w 3691"/>
                <a:gd name="T11" fmla="*/ 369 h 3691"/>
                <a:gd name="T12" fmla="*/ 3113 w 3691"/>
                <a:gd name="T13" fmla="*/ 504 h 3691"/>
                <a:gd name="T14" fmla="*/ 3257 w 3691"/>
                <a:gd name="T15" fmla="*/ 656 h 3691"/>
                <a:gd name="T16" fmla="*/ 3384 w 3691"/>
                <a:gd name="T17" fmla="*/ 824 h 3691"/>
                <a:gd name="T18" fmla="*/ 3490 w 3691"/>
                <a:gd name="T19" fmla="*/ 1007 h 3691"/>
                <a:gd name="T20" fmla="*/ 3576 w 3691"/>
                <a:gd name="T21" fmla="*/ 1201 h 3691"/>
                <a:gd name="T22" fmla="*/ 3639 w 3691"/>
                <a:gd name="T23" fmla="*/ 1407 h 3691"/>
                <a:gd name="T24" fmla="*/ 3678 w 3691"/>
                <a:gd name="T25" fmla="*/ 1623 h 3691"/>
                <a:gd name="T26" fmla="*/ 3691 w 3691"/>
                <a:gd name="T27" fmla="*/ 1845 h 3691"/>
                <a:gd name="T28" fmla="*/ 3678 w 3691"/>
                <a:gd name="T29" fmla="*/ 2068 h 3691"/>
                <a:gd name="T30" fmla="*/ 3639 w 3691"/>
                <a:gd name="T31" fmla="*/ 2284 h 3691"/>
                <a:gd name="T32" fmla="*/ 3576 w 3691"/>
                <a:gd name="T33" fmla="*/ 2490 h 3691"/>
                <a:gd name="T34" fmla="*/ 3490 w 3691"/>
                <a:gd name="T35" fmla="*/ 2684 h 3691"/>
                <a:gd name="T36" fmla="*/ 3384 w 3691"/>
                <a:gd name="T37" fmla="*/ 2867 h 3691"/>
                <a:gd name="T38" fmla="*/ 3257 w 3691"/>
                <a:gd name="T39" fmla="*/ 3034 h 3691"/>
                <a:gd name="T40" fmla="*/ 3113 w 3691"/>
                <a:gd name="T41" fmla="*/ 3187 h 3691"/>
                <a:gd name="T42" fmla="*/ 2953 w 3691"/>
                <a:gd name="T43" fmla="*/ 3322 h 3691"/>
                <a:gd name="T44" fmla="*/ 2777 w 3691"/>
                <a:gd name="T45" fmla="*/ 3439 h 3691"/>
                <a:gd name="T46" fmla="*/ 2588 w 3691"/>
                <a:gd name="T47" fmla="*/ 3536 h 3691"/>
                <a:gd name="T48" fmla="*/ 2388 w 3691"/>
                <a:gd name="T49" fmla="*/ 3610 h 3691"/>
                <a:gd name="T50" fmla="*/ 2178 w 3691"/>
                <a:gd name="T51" fmla="*/ 3661 h 3691"/>
                <a:gd name="T52" fmla="*/ 1959 w 3691"/>
                <a:gd name="T53" fmla="*/ 3688 h 3691"/>
                <a:gd name="T54" fmla="*/ 1733 w 3691"/>
                <a:gd name="T55" fmla="*/ 3688 h 3691"/>
                <a:gd name="T56" fmla="*/ 1513 w 3691"/>
                <a:gd name="T57" fmla="*/ 3661 h 3691"/>
                <a:gd name="T58" fmla="*/ 1303 w 3691"/>
                <a:gd name="T59" fmla="*/ 3610 h 3691"/>
                <a:gd name="T60" fmla="*/ 1103 w 3691"/>
                <a:gd name="T61" fmla="*/ 3536 h 3691"/>
                <a:gd name="T62" fmla="*/ 914 w 3691"/>
                <a:gd name="T63" fmla="*/ 3439 h 3691"/>
                <a:gd name="T64" fmla="*/ 738 w 3691"/>
                <a:gd name="T65" fmla="*/ 3322 h 3691"/>
                <a:gd name="T66" fmla="*/ 578 w 3691"/>
                <a:gd name="T67" fmla="*/ 3187 h 3691"/>
                <a:gd name="T68" fmla="*/ 434 w 3691"/>
                <a:gd name="T69" fmla="*/ 3034 h 3691"/>
                <a:gd name="T70" fmla="*/ 308 w 3691"/>
                <a:gd name="T71" fmla="*/ 2867 h 3691"/>
                <a:gd name="T72" fmla="*/ 201 w 3691"/>
                <a:gd name="T73" fmla="*/ 2684 h 3691"/>
                <a:gd name="T74" fmla="*/ 115 w 3691"/>
                <a:gd name="T75" fmla="*/ 2490 h 3691"/>
                <a:gd name="T76" fmla="*/ 53 w 3691"/>
                <a:gd name="T77" fmla="*/ 2284 h 3691"/>
                <a:gd name="T78" fmla="*/ 13 w 3691"/>
                <a:gd name="T79" fmla="*/ 2068 h 3691"/>
                <a:gd name="T80" fmla="*/ 0 w 3691"/>
                <a:gd name="T81" fmla="*/ 1845 h 3691"/>
                <a:gd name="T82" fmla="*/ 13 w 3691"/>
                <a:gd name="T83" fmla="*/ 1623 h 3691"/>
                <a:gd name="T84" fmla="*/ 53 w 3691"/>
                <a:gd name="T85" fmla="*/ 1407 h 3691"/>
                <a:gd name="T86" fmla="*/ 115 w 3691"/>
                <a:gd name="T87" fmla="*/ 1201 h 3691"/>
                <a:gd name="T88" fmla="*/ 201 w 3691"/>
                <a:gd name="T89" fmla="*/ 1007 h 3691"/>
                <a:gd name="T90" fmla="*/ 308 w 3691"/>
                <a:gd name="T91" fmla="*/ 824 h 3691"/>
                <a:gd name="T92" fmla="*/ 434 w 3691"/>
                <a:gd name="T93" fmla="*/ 656 h 3691"/>
                <a:gd name="T94" fmla="*/ 578 w 3691"/>
                <a:gd name="T95" fmla="*/ 504 h 3691"/>
                <a:gd name="T96" fmla="*/ 738 w 3691"/>
                <a:gd name="T97" fmla="*/ 369 h 3691"/>
                <a:gd name="T98" fmla="*/ 914 w 3691"/>
                <a:gd name="T99" fmla="*/ 252 h 3691"/>
                <a:gd name="T100" fmla="*/ 1103 w 3691"/>
                <a:gd name="T101" fmla="*/ 155 h 3691"/>
                <a:gd name="T102" fmla="*/ 1303 w 3691"/>
                <a:gd name="T103" fmla="*/ 80 h 3691"/>
                <a:gd name="T104" fmla="*/ 1513 w 3691"/>
                <a:gd name="T105" fmla="*/ 30 h 3691"/>
                <a:gd name="T106" fmla="*/ 1733 w 3691"/>
                <a:gd name="T107" fmla="*/ 3 h 3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91" h="3691">
                  <a:moveTo>
                    <a:pt x="1844" y="0"/>
                  </a:moveTo>
                  <a:lnTo>
                    <a:pt x="1959" y="3"/>
                  </a:lnTo>
                  <a:lnTo>
                    <a:pt x="2068" y="13"/>
                  </a:lnTo>
                  <a:lnTo>
                    <a:pt x="2178" y="30"/>
                  </a:lnTo>
                  <a:lnTo>
                    <a:pt x="2284" y="52"/>
                  </a:lnTo>
                  <a:lnTo>
                    <a:pt x="2388" y="80"/>
                  </a:lnTo>
                  <a:lnTo>
                    <a:pt x="2490" y="115"/>
                  </a:lnTo>
                  <a:lnTo>
                    <a:pt x="2588" y="155"/>
                  </a:lnTo>
                  <a:lnTo>
                    <a:pt x="2684" y="201"/>
                  </a:lnTo>
                  <a:lnTo>
                    <a:pt x="2777" y="252"/>
                  </a:lnTo>
                  <a:lnTo>
                    <a:pt x="2867" y="307"/>
                  </a:lnTo>
                  <a:lnTo>
                    <a:pt x="2953" y="369"/>
                  </a:lnTo>
                  <a:lnTo>
                    <a:pt x="3035" y="434"/>
                  </a:lnTo>
                  <a:lnTo>
                    <a:pt x="3113" y="504"/>
                  </a:lnTo>
                  <a:lnTo>
                    <a:pt x="3187" y="578"/>
                  </a:lnTo>
                  <a:lnTo>
                    <a:pt x="3257" y="656"/>
                  </a:lnTo>
                  <a:lnTo>
                    <a:pt x="3322" y="738"/>
                  </a:lnTo>
                  <a:lnTo>
                    <a:pt x="3384" y="824"/>
                  </a:lnTo>
                  <a:lnTo>
                    <a:pt x="3439" y="914"/>
                  </a:lnTo>
                  <a:lnTo>
                    <a:pt x="3490" y="1007"/>
                  </a:lnTo>
                  <a:lnTo>
                    <a:pt x="3536" y="1103"/>
                  </a:lnTo>
                  <a:lnTo>
                    <a:pt x="3576" y="1201"/>
                  </a:lnTo>
                  <a:lnTo>
                    <a:pt x="3611" y="1303"/>
                  </a:lnTo>
                  <a:lnTo>
                    <a:pt x="3639" y="1407"/>
                  </a:lnTo>
                  <a:lnTo>
                    <a:pt x="3661" y="1513"/>
                  </a:lnTo>
                  <a:lnTo>
                    <a:pt x="3678" y="1623"/>
                  </a:lnTo>
                  <a:lnTo>
                    <a:pt x="3688" y="1732"/>
                  </a:lnTo>
                  <a:lnTo>
                    <a:pt x="3691" y="1845"/>
                  </a:lnTo>
                  <a:lnTo>
                    <a:pt x="3688" y="1958"/>
                  </a:lnTo>
                  <a:lnTo>
                    <a:pt x="3678" y="2068"/>
                  </a:lnTo>
                  <a:lnTo>
                    <a:pt x="3661" y="2178"/>
                  </a:lnTo>
                  <a:lnTo>
                    <a:pt x="3639" y="2284"/>
                  </a:lnTo>
                  <a:lnTo>
                    <a:pt x="3611" y="2388"/>
                  </a:lnTo>
                  <a:lnTo>
                    <a:pt x="3576" y="2490"/>
                  </a:lnTo>
                  <a:lnTo>
                    <a:pt x="3536" y="2588"/>
                  </a:lnTo>
                  <a:lnTo>
                    <a:pt x="3490" y="2684"/>
                  </a:lnTo>
                  <a:lnTo>
                    <a:pt x="3439" y="2777"/>
                  </a:lnTo>
                  <a:lnTo>
                    <a:pt x="3384" y="2867"/>
                  </a:lnTo>
                  <a:lnTo>
                    <a:pt x="3322" y="2953"/>
                  </a:lnTo>
                  <a:lnTo>
                    <a:pt x="3257" y="3034"/>
                  </a:lnTo>
                  <a:lnTo>
                    <a:pt x="3187" y="3113"/>
                  </a:lnTo>
                  <a:lnTo>
                    <a:pt x="3113" y="3187"/>
                  </a:lnTo>
                  <a:lnTo>
                    <a:pt x="3035" y="3257"/>
                  </a:lnTo>
                  <a:lnTo>
                    <a:pt x="2953" y="3322"/>
                  </a:lnTo>
                  <a:lnTo>
                    <a:pt x="2867" y="3383"/>
                  </a:lnTo>
                  <a:lnTo>
                    <a:pt x="2777" y="3439"/>
                  </a:lnTo>
                  <a:lnTo>
                    <a:pt x="2684" y="3490"/>
                  </a:lnTo>
                  <a:lnTo>
                    <a:pt x="2588" y="3536"/>
                  </a:lnTo>
                  <a:lnTo>
                    <a:pt x="2490" y="3576"/>
                  </a:lnTo>
                  <a:lnTo>
                    <a:pt x="2388" y="3610"/>
                  </a:lnTo>
                  <a:lnTo>
                    <a:pt x="2284" y="3638"/>
                  </a:lnTo>
                  <a:lnTo>
                    <a:pt x="2178" y="3661"/>
                  </a:lnTo>
                  <a:lnTo>
                    <a:pt x="2068" y="3678"/>
                  </a:lnTo>
                  <a:lnTo>
                    <a:pt x="1959" y="3688"/>
                  </a:lnTo>
                  <a:lnTo>
                    <a:pt x="1844" y="3691"/>
                  </a:lnTo>
                  <a:lnTo>
                    <a:pt x="1733" y="3688"/>
                  </a:lnTo>
                  <a:lnTo>
                    <a:pt x="1623" y="3678"/>
                  </a:lnTo>
                  <a:lnTo>
                    <a:pt x="1513" y="3661"/>
                  </a:lnTo>
                  <a:lnTo>
                    <a:pt x="1407" y="3638"/>
                  </a:lnTo>
                  <a:lnTo>
                    <a:pt x="1303" y="3610"/>
                  </a:lnTo>
                  <a:lnTo>
                    <a:pt x="1201" y="3576"/>
                  </a:lnTo>
                  <a:lnTo>
                    <a:pt x="1103" y="3536"/>
                  </a:lnTo>
                  <a:lnTo>
                    <a:pt x="1007" y="3490"/>
                  </a:lnTo>
                  <a:lnTo>
                    <a:pt x="914" y="3439"/>
                  </a:lnTo>
                  <a:lnTo>
                    <a:pt x="824" y="3383"/>
                  </a:lnTo>
                  <a:lnTo>
                    <a:pt x="738" y="3322"/>
                  </a:lnTo>
                  <a:lnTo>
                    <a:pt x="657" y="3257"/>
                  </a:lnTo>
                  <a:lnTo>
                    <a:pt x="578" y="3187"/>
                  </a:lnTo>
                  <a:lnTo>
                    <a:pt x="504" y="3113"/>
                  </a:lnTo>
                  <a:lnTo>
                    <a:pt x="434" y="3034"/>
                  </a:lnTo>
                  <a:lnTo>
                    <a:pt x="369" y="2953"/>
                  </a:lnTo>
                  <a:lnTo>
                    <a:pt x="308" y="2867"/>
                  </a:lnTo>
                  <a:lnTo>
                    <a:pt x="252" y="2777"/>
                  </a:lnTo>
                  <a:lnTo>
                    <a:pt x="201" y="2684"/>
                  </a:lnTo>
                  <a:lnTo>
                    <a:pt x="155" y="2588"/>
                  </a:lnTo>
                  <a:lnTo>
                    <a:pt x="115" y="2490"/>
                  </a:lnTo>
                  <a:lnTo>
                    <a:pt x="81" y="2388"/>
                  </a:lnTo>
                  <a:lnTo>
                    <a:pt x="53" y="2284"/>
                  </a:lnTo>
                  <a:lnTo>
                    <a:pt x="30" y="2178"/>
                  </a:lnTo>
                  <a:lnTo>
                    <a:pt x="13" y="2068"/>
                  </a:lnTo>
                  <a:lnTo>
                    <a:pt x="3" y="1958"/>
                  </a:lnTo>
                  <a:lnTo>
                    <a:pt x="0" y="1845"/>
                  </a:lnTo>
                  <a:lnTo>
                    <a:pt x="3" y="1732"/>
                  </a:lnTo>
                  <a:lnTo>
                    <a:pt x="13" y="1623"/>
                  </a:lnTo>
                  <a:lnTo>
                    <a:pt x="30" y="1513"/>
                  </a:lnTo>
                  <a:lnTo>
                    <a:pt x="53" y="1407"/>
                  </a:lnTo>
                  <a:lnTo>
                    <a:pt x="81" y="1303"/>
                  </a:lnTo>
                  <a:lnTo>
                    <a:pt x="115" y="1201"/>
                  </a:lnTo>
                  <a:lnTo>
                    <a:pt x="155" y="1103"/>
                  </a:lnTo>
                  <a:lnTo>
                    <a:pt x="201" y="1007"/>
                  </a:lnTo>
                  <a:lnTo>
                    <a:pt x="252" y="914"/>
                  </a:lnTo>
                  <a:lnTo>
                    <a:pt x="308" y="824"/>
                  </a:lnTo>
                  <a:lnTo>
                    <a:pt x="369" y="738"/>
                  </a:lnTo>
                  <a:lnTo>
                    <a:pt x="434" y="656"/>
                  </a:lnTo>
                  <a:lnTo>
                    <a:pt x="504" y="578"/>
                  </a:lnTo>
                  <a:lnTo>
                    <a:pt x="578" y="504"/>
                  </a:lnTo>
                  <a:lnTo>
                    <a:pt x="657" y="434"/>
                  </a:lnTo>
                  <a:lnTo>
                    <a:pt x="738" y="369"/>
                  </a:lnTo>
                  <a:lnTo>
                    <a:pt x="824" y="307"/>
                  </a:lnTo>
                  <a:lnTo>
                    <a:pt x="914" y="252"/>
                  </a:lnTo>
                  <a:lnTo>
                    <a:pt x="1007" y="201"/>
                  </a:lnTo>
                  <a:lnTo>
                    <a:pt x="1103" y="155"/>
                  </a:lnTo>
                  <a:lnTo>
                    <a:pt x="1201" y="115"/>
                  </a:lnTo>
                  <a:lnTo>
                    <a:pt x="1303" y="80"/>
                  </a:lnTo>
                  <a:lnTo>
                    <a:pt x="1407" y="52"/>
                  </a:lnTo>
                  <a:lnTo>
                    <a:pt x="1513" y="30"/>
                  </a:lnTo>
                  <a:lnTo>
                    <a:pt x="1623" y="13"/>
                  </a:lnTo>
                  <a:lnTo>
                    <a:pt x="1733" y="3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rgbClr val="0B19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1047637" y="2811963"/>
              <a:ext cx="3161" cy="0"/>
            </a:xfrm>
            <a:custGeom>
              <a:avLst/>
              <a:gdLst>
                <a:gd name="T0" fmla="*/ 0 w 18"/>
                <a:gd name="T1" fmla="*/ 0 h 2"/>
                <a:gd name="T2" fmla="*/ 18 w 18"/>
                <a:gd name="T3" fmla="*/ 0 h 2"/>
                <a:gd name="T4" fmla="*/ 14 w 18"/>
                <a:gd name="T5" fmla="*/ 0 h 2"/>
                <a:gd name="T6" fmla="*/ 12 w 18"/>
                <a:gd name="T7" fmla="*/ 2 h 2"/>
                <a:gd name="T8" fmla="*/ 7 w 18"/>
                <a:gd name="T9" fmla="*/ 2 h 2"/>
                <a:gd name="T10" fmla="*/ 5 w 18"/>
                <a:gd name="T11" fmla="*/ 2 h 2"/>
                <a:gd name="T12" fmla="*/ 3 w 18"/>
                <a:gd name="T13" fmla="*/ 0 h 2"/>
                <a:gd name="T14" fmla="*/ 0 w 18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">
                  <a:moveTo>
                    <a:pt x="0" y="0"/>
                  </a:moveTo>
                  <a:lnTo>
                    <a:pt x="18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797919" y="2778773"/>
              <a:ext cx="502595" cy="218107"/>
            </a:xfrm>
            <a:custGeom>
              <a:avLst/>
              <a:gdLst>
                <a:gd name="T0" fmla="*/ 909 w 2865"/>
                <a:gd name="T1" fmla="*/ 74 h 1244"/>
                <a:gd name="T2" fmla="*/ 919 w 2865"/>
                <a:gd name="T3" fmla="*/ 189 h 1244"/>
                <a:gd name="T4" fmla="*/ 942 w 2865"/>
                <a:gd name="T5" fmla="*/ 295 h 1244"/>
                <a:gd name="T6" fmla="*/ 966 w 2865"/>
                <a:gd name="T7" fmla="*/ 381 h 1244"/>
                <a:gd name="T8" fmla="*/ 985 w 2865"/>
                <a:gd name="T9" fmla="*/ 432 h 1244"/>
                <a:gd name="T10" fmla="*/ 1010 w 2865"/>
                <a:gd name="T11" fmla="*/ 405 h 1244"/>
                <a:gd name="T12" fmla="*/ 1088 w 2865"/>
                <a:gd name="T13" fmla="*/ 316 h 1244"/>
                <a:gd name="T14" fmla="*/ 1183 w 2865"/>
                <a:gd name="T15" fmla="*/ 255 h 1244"/>
                <a:gd name="T16" fmla="*/ 1282 w 2865"/>
                <a:gd name="T17" fmla="*/ 218 h 1244"/>
                <a:gd name="T18" fmla="*/ 1367 w 2865"/>
                <a:gd name="T19" fmla="*/ 198 h 1244"/>
                <a:gd name="T20" fmla="*/ 1420 w 2865"/>
                <a:gd name="T21" fmla="*/ 190 h 1244"/>
                <a:gd name="T22" fmla="*/ 1436 w 2865"/>
                <a:gd name="T23" fmla="*/ 189 h 1244"/>
                <a:gd name="T24" fmla="*/ 1476 w 2865"/>
                <a:gd name="T25" fmla="*/ 194 h 1244"/>
                <a:gd name="T26" fmla="*/ 1552 w 2865"/>
                <a:gd name="T27" fmla="*/ 209 h 1244"/>
                <a:gd name="T28" fmla="*/ 1647 w 2865"/>
                <a:gd name="T29" fmla="*/ 241 h 1244"/>
                <a:gd name="T30" fmla="*/ 1746 w 2865"/>
                <a:gd name="T31" fmla="*/ 293 h 1244"/>
                <a:gd name="T32" fmla="*/ 1831 w 2865"/>
                <a:gd name="T33" fmla="*/ 372 h 1244"/>
                <a:gd name="T34" fmla="*/ 1873 w 2865"/>
                <a:gd name="T35" fmla="*/ 440 h 1244"/>
                <a:gd name="T36" fmla="*/ 1889 w 2865"/>
                <a:gd name="T37" fmla="*/ 402 h 1244"/>
                <a:gd name="T38" fmla="*/ 1914 w 2865"/>
                <a:gd name="T39" fmla="*/ 327 h 1244"/>
                <a:gd name="T40" fmla="*/ 1937 w 2865"/>
                <a:gd name="T41" fmla="*/ 226 h 1244"/>
                <a:gd name="T42" fmla="*/ 1953 w 2865"/>
                <a:gd name="T43" fmla="*/ 112 h 1244"/>
                <a:gd name="T44" fmla="*/ 1950 w 2865"/>
                <a:gd name="T45" fmla="*/ 0 h 1244"/>
                <a:gd name="T46" fmla="*/ 2139 w 2865"/>
                <a:gd name="T47" fmla="*/ 57 h 1244"/>
                <a:gd name="T48" fmla="*/ 2335 w 2865"/>
                <a:gd name="T49" fmla="*/ 139 h 1244"/>
                <a:gd name="T50" fmla="*/ 2528 w 2865"/>
                <a:gd name="T51" fmla="*/ 246 h 1244"/>
                <a:gd name="T52" fmla="*/ 2708 w 2865"/>
                <a:gd name="T53" fmla="*/ 386 h 1244"/>
                <a:gd name="T54" fmla="*/ 2865 w 2865"/>
                <a:gd name="T55" fmla="*/ 561 h 1244"/>
                <a:gd name="T56" fmla="*/ 2643 w 2865"/>
                <a:gd name="T57" fmla="*/ 792 h 1244"/>
                <a:gd name="T58" fmla="*/ 2382 w 2865"/>
                <a:gd name="T59" fmla="*/ 981 h 1244"/>
                <a:gd name="T60" fmla="*/ 2089 w 2865"/>
                <a:gd name="T61" fmla="*/ 1123 h 1244"/>
                <a:gd name="T62" fmla="*/ 1771 w 2865"/>
                <a:gd name="T63" fmla="*/ 1213 h 1244"/>
                <a:gd name="T64" fmla="*/ 1431 w 2865"/>
                <a:gd name="T65" fmla="*/ 1244 h 1244"/>
                <a:gd name="T66" fmla="*/ 1094 w 2865"/>
                <a:gd name="T67" fmla="*/ 1213 h 1244"/>
                <a:gd name="T68" fmla="*/ 776 w 2865"/>
                <a:gd name="T69" fmla="*/ 1123 h 1244"/>
                <a:gd name="T70" fmla="*/ 483 w 2865"/>
                <a:gd name="T71" fmla="*/ 981 h 1244"/>
                <a:gd name="T72" fmla="*/ 222 w 2865"/>
                <a:gd name="T73" fmla="*/ 792 h 1244"/>
                <a:gd name="T74" fmla="*/ 0 w 2865"/>
                <a:gd name="T75" fmla="*/ 561 h 1244"/>
                <a:gd name="T76" fmla="*/ 171 w 2865"/>
                <a:gd name="T77" fmla="*/ 375 h 1244"/>
                <a:gd name="T78" fmla="*/ 365 w 2865"/>
                <a:gd name="T79" fmla="*/ 230 h 1244"/>
                <a:gd name="T80" fmla="*/ 571 w 2865"/>
                <a:gd name="T81" fmla="*/ 119 h 1244"/>
                <a:gd name="T82" fmla="*/ 779 w 2865"/>
                <a:gd name="T83" fmla="*/ 39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65" h="1244">
                  <a:moveTo>
                    <a:pt x="912" y="0"/>
                  </a:moveTo>
                  <a:lnTo>
                    <a:pt x="909" y="37"/>
                  </a:lnTo>
                  <a:lnTo>
                    <a:pt x="909" y="74"/>
                  </a:lnTo>
                  <a:lnTo>
                    <a:pt x="910" y="112"/>
                  </a:lnTo>
                  <a:lnTo>
                    <a:pt x="915" y="151"/>
                  </a:lnTo>
                  <a:lnTo>
                    <a:pt x="919" y="189"/>
                  </a:lnTo>
                  <a:lnTo>
                    <a:pt x="926" y="226"/>
                  </a:lnTo>
                  <a:lnTo>
                    <a:pt x="934" y="261"/>
                  </a:lnTo>
                  <a:lnTo>
                    <a:pt x="942" y="295"/>
                  </a:lnTo>
                  <a:lnTo>
                    <a:pt x="950" y="327"/>
                  </a:lnTo>
                  <a:lnTo>
                    <a:pt x="958" y="355"/>
                  </a:lnTo>
                  <a:lnTo>
                    <a:pt x="966" y="381"/>
                  </a:lnTo>
                  <a:lnTo>
                    <a:pt x="974" y="402"/>
                  </a:lnTo>
                  <a:lnTo>
                    <a:pt x="981" y="420"/>
                  </a:lnTo>
                  <a:lnTo>
                    <a:pt x="985" y="432"/>
                  </a:lnTo>
                  <a:lnTo>
                    <a:pt x="990" y="440"/>
                  </a:lnTo>
                  <a:lnTo>
                    <a:pt x="991" y="442"/>
                  </a:lnTo>
                  <a:lnTo>
                    <a:pt x="1010" y="405"/>
                  </a:lnTo>
                  <a:lnTo>
                    <a:pt x="1033" y="372"/>
                  </a:lnTo>
                  <a:lnTo>
                    <a:pt x="1059" y="342"/>
                  </a:lnTo>
                  <a:lnTo>
                    <a:pt x="1088" y="316"/>
                  </a:lnTo>
                  <a:lnTo>
                    <a:pt x="1118" y="293"/>
                  </a:lnTo>
                  <a:lnTo>
                    <a:pt x="1151" y="273"/>
                  </a:lnTo>
                  <a:lnTo>
                    <a:pt x="1183" y="255"/>
                  </a:lnTo>
                  <a:lnTo>
                    <a:pt x="1217" y="241"/>
                  </a:lnTo>
                  <a:lnTo>
                    <a:pt x="1250" y="228"/>
                  </a:lnTo>
                  <a:lnTo>
                    <a:pt x="1282" y="218"/>
                  </a:lnTo>
                  <a:lnTo>
                    <a:pt x="1312" y="209"/>
                  </a:lnTo>
                  <a:lnTo>
                    <a:pt x="1341" y="203"/>
                  </a:lnTo>
                  <a:lnTo>
                    <a:pt x="1367" y="198"/>
                  </a:lnTo>
                  <a:lnTo>
                    <a:pt x="1389" y="194"/>
                  </a:lnTo>
                  <a:lnTo>
                    <a:pt x="1407" y="191"/>
                  </a:lnTo>
                  <a:lnTo>
                    <a:pt x="1420" y="190"/>
                  </a:lnTo>
                  <a:lnTo>
                    <a:pt x="1429" y="189"/>
                  </a:lnTo>
                  <a:lnTo>
                    <a:pt x="1431" y="189"/>
                  </a:lnTo>
                  <a:lnTo>
                    <a:pt x="1436" y="189"/>
                  </a:lnTo>
                  <a:lnTo>
                    <a:pt x="1445" y="190"/>
                  </a:lnTo>
                  <a:lnTo>
                    <a:pt x="1458" y="191"/>
                  </a:lnTo>
                  <a:lnTo>
                    <a:pt x="1476" y="194"/>
                  </a:lnTo>
                  <a:lnTo>
                    <a:pt x="1499" y="198"/>
                  </a:lnTo>
                  <a:lnTo>
                    <a:pt x="1524" y="203"/>
                  </a:lnTo>
                  <a:lnTo>
                    <a:pt x="1552" y="209"/>
                  </a:lnTo>
                  <a:lnTo>
                    <a:pt x="1584" y="218"/>
                  </a:lnTo>
                  <a:lnTo>
                    <a:pt x="1615" y="228"/>
                  </a:lnTo>
                  <a:lnTo>
                    <a:pt x="1647" y="241"/>
                  </a:lnTo>
                  <a:lnTo>
                    <a:pt x="1681" y="255"/>
                  </a:lnTo>
                  <a:lnTo>
                    <a:pt x="1713" y="273"/>
                  </a:lnTo>
                  <a:lnTo>
                    <a:pt x="1746" y="293"/>
                  </a:lnTo>
                  <a:lnTo>
                    <a:pt x="1776" y="316"/>
                  </a:lnTo>
                  <a:lnTo>
                    <a:pt x="1805" y="342"/>
                  </a:lnTo>
                  <a:lnTo>
                    <a:pt x="1831" y="372"/>
                  </a:lnTo>
                  <a:lnTo>
                    <a:pt x="1853" y="405"/>
                  </a:lnTo>
                  <a:lnTo>
                    <a:pt x="1871" y="442"/>
                  </a:lnTo>
                  <a:lnTo>
                    <a:pt x="1873" y="440"/>
                  </a:lnTo>
                  <a:lnTo>
                    <a:pt x="1877" y="432"/>
                  </a:lnTo>
                  <a:lnTo>
                    <a:pt x="1882" y="420"/>
                  </a:lnTo>
                  <a:lnTo>
                    <a:pt x="1889" y="402"/>
                  </a:lnTo>
                  <a:lnTo>
                    <a:pt x="1896" y="381"/>
                  </a:lnTo>
                  <a:lnTo>
                    <a:pt x="1905" y="355"/>
                  </a:lnTo>
                  <a:lnTo>
                    <a:pt x="1914" y="327"/>
                  </a:lnTo>
                  <a:lnTo>
                    <a:pt x="1921" y="295"/>
                  </a:lnTo>
                  <a:lnTo>
                    <a:pt x="1930" y="261"/>
                  </a:lnTo>
                  <a:lnTo>
                    <a:pt x="1937" y="226"/>
                  </a:lnTo>
                  <a:lnTo>
                    <a:pt x="1944" y="189"/>
                  </a:lnTo>
                  <a:lnTo>
                    <a:pt x="1949" y="151"/>
                  </a:lnTo>
                  <a:lnTo>
                    <a:pt x="1953" y="112"/>
                  </a:lnTo>
                  <a:lnTo>
                    <a:pt x="1954" y="74"/>
                  </a:lnTo>
                  <a:lnTo>
                    <a:pt x="1954" y="37"/>
                  </a:lnTo>
                  <a:lnTo>
                    <a:pt x="1950" y="0"/>
                  </a:lnTo>
                  <a:lnTo>
                    <a:pt x="2012" y="17"/>
                  </a:lnTo>
                  <a:lnTo>
                    <a:pt x="2075" y="36"/>
                  </a:lnTo>
                  <a:lnTo>
                    <a:pt x="2139" y="57"/>
                  </a:lnTo>
                  <a:lnTo>
                    <a:pt x="2204" y="82"/>
                  </a:lnTo>
                  <a:lnTo>
                    <a:pt x="2270" y="109"/>
                  </a:lnTo>
                  <a:lnTo>
                    <a:pt x="2335" y="139"/>
                  </a:lnTo>
                  <a:lnTo>
                    <a:pt x="2400" y="171"/>
                  </a:lnTo>
                  <a:lnTo>
                    <a:pt x="2465" y="207"/>
                  </a:lnTo>
                  <a:lnTo>
                    <a:pt x="2528" y="246"/>
                  </a:lnTo>
                  <a:lnTo>
                    <a:pt x="2590" y="290"/>
                  </a:lnTo>
                  <a:lnTo>
                    <a:pt x="2650" y="336"/>
                  </a:lnTo>
                  <a:lnTo>
                    <a:pt x="2708" y="386"/>
                  </a:lnTo>
                  <a:lnTo>
                    <a:pt x="2764" y="441"/>
                  </a:lnTo>
                  <a:lnTo>
                    <a:pt x="2816" y="499"/>
                  </a:lnTo>
                  <a:lnTo>
                    <a:pt x="2865" y="561"/>
                  </a:lnTo>
                  <a:lnTo>
                    <a:pt x="2796" y="642"/>
                  </a:lnTo>
                  <a:lnTo>
                    <a:pt x="2721" y="719"/>
                  </a:lnTo>
                  <a:lnTo>
                    <a:pt x="2643" y="792"/>
                  </a:lnTo>
                  <a:lnTo>
                    <a:pt x="2560" y="859"/>
                  </a:lnTo>
                  <a:lnTo>
                    <a:pt x="2473" y="923"/>
                  </a:lnTo>
                  <a:lnTo>
                    <a:pt x="2382" y="981"/>
                  </a:lnTo>
                  <a:lnTo>
                    <a:pt x="2288" y="1034"/>
                  </a:lnTo>
                  <a:lnTo>
                    <a:pt x="2190" y="1082"/>
                  </a:lnTo>
                  <a:lnTo>
                    <a:pt x="2089" y="1123"/>
                  </a:lnTo>
                  <a:lnTo>
                    <a:pt x="1986" y="1159"/>
                  </a:lnTo>
                  <a:lnTo>
                    <a:pt x="1880" y="1189"/>
                  </a:lnTo>
                  <a:lnTo>
                    <a:pt x="1771" y="1213"/>
                  </a:lnTo>
                  <a:lnTo>
                    <a:pt x="1661" y="1231"/>
                  </a:lnTo>
                  <a:lnTo>
                    <a:pt x="1548" y="1241"/>
                  </a:lnTo>
                  <a:lnTo>
                    <a:pt x="1431" y="1244"/>
                  </a:lnTo>
                  <a:lnTo>
                    <a:pt x="1317" y="1241"/>
                  </a:lnTo>
                  <a:lnTo>
                    <a:pt x="1204" y="1231"/>
                  </a:lnTo>
                  <a:lnTo>
                    <a:pt x="1094" y="1213"/>
                  </a:lnTo>
                  <a:lnTo>
                    <a:pt x="985" y="1189"/>
                  </a:lnTo>
                  <a:lnTo>
                    <a:pt x="879" y="1159"/>
                  </a:lnTo>
                  <a:lnTo>
                    <a:pt x="776" y="1123"/>
                  </a:lnTo>
                  <a:lnTo>
                    <a:pt x="675" y="1082"/>
                  </a:lnTo>
                  <a:lnTo>
                    <a:pt x="577" y="1034"/>
                  </a:lnTo>
                  <a:lnTo>
                    <a:pt x="483" y="981"/>
                  </a:lnTo>
                  <a:lnTo>
                    <a:pt x="392" y="923"/>
                  </a:lnTo>
                  <a:lnTo>
                    <a:pt x="305" y="859"/>
                  </a:lnTo>
                  <a:lnTo>
                    <a:pt x="222" y="792"/>
                  </a:lnTo>
                  <a:lnTo>
                    <a:pt x="144" y="719"/>
                  </a:lnTo>
                  <a:lnTo>
                    <a:pt x="69" y="642"/>
                  </a:lnTo>
                  <a:lnTo>
                    <a:pt x="0" y="561"/>
                  </a:lnTo>
                  <a:lnTo>
                    <a:pt x="53" y="495"/>
                  </a:lnTo>
                  <a:lnTo>
                    <a:pt x="110" y="432"/>
                  </a:lnTo>
                  <a:lnTo>
                    <a:pt x="171" y="375"/>
                  </a:lnTo>
                  <a:lnTo>
                    <a:pt x="234" y="322"/>
                  </a:lnTo>
                  <a:lnTo>
                    <a:pt x="298" y="274"/>
                  </a:lnTo>
                  <a:lnTo>
                    <a:pt x="365" y="230"/>
                  </a:lnTo>
                  <a:lnTo>
                    <a:pt x="433" y="189"/>
                  </a:lnTo>
                  <a:lnTo>
                    <a:pt x="502" y="152"/>
                  </a:lnTo>
                  <a:lnTo>
                    <a:pt x="571" y="119"/>
                  </a:lnTo>
                  <a:lnTo>
                    <a:pt x="642" y="90"/>
                  </a:lnTo>
                  <a:lnTo>
                    <a:pt x="711" y="63"/>
                  </a:lnTo>
                  <a:lnTo>
                    <a:pt x="779" y="39"/>
                  </a:lnTo>
                  <a:lnTo>
                    <a:pt x="846" y="18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D9D9D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976514" y="2726617"/>
              <a:ext cx="145405" cy="83766"/>
            </a:xfrm>
            <a:custGeom>
              <a:avLst/>
              <a:gdLst>
                <a:gd name="T0" fmla="*/ 18 w 833"/>
                <a:gd name="T1" fmla="*/ 0 h 480"/>
                <a:gd name="T2" fmla="*/ 58 w 833"/>
                <a:gd name="T3" fmla="*/ 46 h 480"/>
                <a:gd name="T4" fmla="*/ 98 w 833"/>
                <a:gd name="T5" fmla="*/ 88 h 480"/>
                <a:gd name="T6" fmla="*/ 139 w 833"/>
                <a:gd name="T7" fmla="*/ 125 h 480"/>
                <a:gd name="T8" fmla="*/ 183 w 833"/>
                <a:gd name="T9" fmla="*/ 159 h 480"/>
                <a:gd name="T10" fmla="*/ 226 w 833"/>
                <a:gd name="T11" fmla="*/ 187 h 480"/>
                <a:gd name="T12" fmla="*/ 272 w 833"/>
                <a:gd name="T13" fmla="*/ 209 h 480"/>
                <a:gd name="T14" fmla="*/ 319 w 833"/>
                <a:gd name="T15" fmla="*/ 225 h 480"/>
                <a:gd name="T16" fmla="*/ 367 w 833"/>
                <a:gd name="T17" fmla="*/ 235 h 480"/>
                <a:gd name="T18" fmla="*/ 415 w 833"/>
                <a:gd name="T19" fmla="*/ 239 h 480"/>
                <a:gd name="T20" fmla="*/ 466 w 833"/>
                <a:gd name="T21" fmla="*/ 235 h 480"/>
                <a:gd name="T22" fmla="*/ 514 w 833"/>
                <a:gd name="T23" fmla="*/ 225 h 480"/>
                <a:gd name="T24" fmla="*/ 561 w 833"/>
                <a:gd name="T25" fmla="*/ 209 h 480"/>
                <a:gd name="T26" fmla="*/ 607 w 833"/>
                <a:gd name="T27" fmla="*/ 187 h 480"/>
                <a:gd name="T28" fmla="*/ 650 w 833"/>
                <a:gd name="T29" fmla="*/ 159 h 480"/>
                <a:gd name="T30" fmla="*/ 694 w 833"/>
                <a:gd name="T31" fmla="*/ 125 h 480"/>
                <a:gd name="T32" fmla="*/ 735 w 833"/>
                <a:gd name="T33" fmla="*/ 88 h 480"/>
                <a:gd name="T34" fmla="*/ 776 w 833"/>
                <a:gd name="T35" fmla="*/ 46 h 480"/>
                <a:gd name="T36" fmla="*/ 815 w 833"/>
                <a:gd name="T37" fmla="*/ 0 h 480"/>
                <a:gd name="T38" fmla="*/ 823 w 833"/>
                <a:gd name="T39" fmla="*/ 38 h 480"/>
                <a:gd name="T40" fmla="*/ 829 w 833"/>
                <a:gd name="T41" fmla="*/ 76 h 480"/>
                <a:gd name="T42" fmla="*/ 833 w 833"/>
                <a:gd name="T43" fmla="*/ 114 h 480"/>
                <a:gd name="T44" fmla="*/ 833 w 833"/>
                <a:gd name="T45" fmla="*/ 116 h 480"/>
                <a:gd name="T46" fmla="*/ 832 w 833"/>
                <a:gd name="T47" fmla="*/ 123 h 480"/>
                <a:gd name="T48" fmla="*/ 832 w 833"/>
                <a:gd name="T49" fmla="*/ 133 h 480"/>
                <a:gd name="T50" fmla="*/ 829 w 833"/>
                <a:gd name="T51" fmla="*/ 145 h 480"/>
                <a:gd name="T52" fmla="*/ 825 w 833"/>
                <a:gd name="T53" fmla="*/ 161 h 480"/>
                <a:gd name="T54" fmla="*/ 819 w 833"/>
                <a:gd name="T55" fmla="*/ 178 h 480"/>
                <a:gd name="T56" fmla="*/ 810 w 833"/>
                <a:gd name="T57" fmla="*/ 198 h 480"/>
                <a:gd name="T58" fmla="*/ 799 w 833"/>
                <a:gd name="T59" fmla="*/ 219 h 480"/>
                <a:gd name="T60" fmla="*/ 785 w 833"/>
                <a:gd name="T61" fmla="*/ 242 h 480"/>
                <a:gd name="T62" fmla="*/ 766 w 833"/>
                <a:gd name="T63" fmla="*/ 266 h 480"/>
                <a:gd name="T64" fmla="*/ 743 w 833"/>
                <a:gd name="T65" fmla="*/ 291 h 480"/>
                <a:gd name="T66" fmla="*/ 715 w 833"/>
                <a:gd name="T67" fmla="*/ 318 h 480"/>
                <a:gd name="T68" fmla="*/ 683 w 833"/>
                <a:gd name="T69" fmla="*/ 345 h 480"/>
                <a:gd name="T70" fmla="*/ 645 w 833"/>
                <a:gd name="T71" fmla="*/ 371 h 480"/>
                <a:gd name="T72" fmla="*/ 600 w 833"/>
                <a:gd name="T73" fmla="*/ 399 h 480"/>
                <a:gd name="T74" fmla="*/ 549 w 833"/>
                <a:gd name="T75" fmla="*/ 426 h 480"/>
                <a:gd name="T76" fmla="*/ 490 w 833"/>
                <a:gd name="T77" fmla="*/ 453 h 480"/>
                <a:gd name="T78" fmla="*/ 426 w 833"/>
                <a:gd name="T79" fmla="*/ 480 h 480"/>
                <a:gd name="T80" fmla="*/ 408 w 833"/>
                <a:gd name="T81" fmla="*/ 480 h 480"/>
                <a:gd name="T82" fmla="*/ 343 w 833"/>
                <a:gd name="T83" fmla="*/ 453 h 480"/>
                <a:gd name="T84" fmla="*/ 285 w 833"/>
                <a:gd name="T85" fmla="*/ 426 h 480"/>
                <a:gd name="T86" fmla="*/ 233 w 833"/>
                <a:gd name="T87" fmla="*/ 399 h 480"/>
                <a:gd name="T88" fmla="*/ 188 w 833"/>
                <a:gd name="T89" fmla="*/ 371 h 480"/>
                <a:gd name="T90" fmla="*/ 150 w 833"/>
                <a:gd name="T91" fmla="*/ 345 h 480"/>
                <a:gd name="T92" fmla="*/ 118 w 833"/>
                <a:gd name="T93" fmla="*/ 318 h 480"/>
                <a:gd name="T94" fmla="*/ 90 w 833"/>
                <a:gd name="T95" fmla="*/ 291 h 480"/>
                <a:gd name="T96" fmla="*/ 68 w 833"/>
                <a:gd name="T97" fmla="*/ 266 h 480"/>
                <a:gd name="T98" fmla="*/ 49 w 833"/>
                <a:gd name="T99" fmla="*/ 242 h 480"/>
                <a:gd name="T100" fmla="*/ 34 w 833"/>
                <a:gd name="T101" fmla="*/ 219 h 480"/>
                <a:gd name="T102" fmla="*/ 23 w 833"/>
                <a:gd name="T103" fmla="*/ 198 h 480"/>
                <a:gd name="T104" fmla="*/ 14 w 833"/>
                <a:gd name="T105" fmla="*/ 178 h 480"/>
                <a:gd name="T106" fmla="*/ 8 w 833"/>
                <a:gd name="T107" fmla="*/ 161 h 480"/>
                <a:gd name="T108" fmla="*/ 4 w 833"/>
                <a:gd name="T109" fmla="*/ 145 h 480"/>
                <a:gd name="T110" fmla="*/ 2 w 833"/>
                <a:gd name="T111" fmla="*/ 133 h 480"/>
                <a:gd name="T112" fmla="*/ 2 w 833"/>
                <a:gd name="T113" fmla="*/ 123 h 480"/>
                <a:gd name="T114" fmla="*/ 0 w 833"/>
                <a:gd name="T115" fmla="*/ 116 h 480"/>
                <a:gd name="T116" fmla="*/ 0 w 833"/>
                <a:gd name="T117" fmla="*/ 114 h 480"/>
                <a:gd name="T118" fmla="*/ 4 w 833"/>
                <a:gd name="T119" fmla="*/ 76 h 480"/>
                <a:gd name="T120" fmla="*/ 11 w 833"/>
                <a:gd name="T121" fmla="*/ 38 h 480"/>
                <a:gd name="T122" fmla="*/ 18 w 833"/>
                <a:gd name="T123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33" h="480">
                  <a:moveTo>
                    <a:pt x="18" y="0"/>
                  </a:moveTo>
                  <a:lnTo>
                    <a:pt x="58" y="46"/>
                  </a:lnTo>
                  <a:lnTo>
                    <a:pt x="98" y="88"/>
                  </a:lnTo>
                  <a:lnTo>
                    <a:pt x="139" y="125"/>
                  </a:lnTo>
                  <a:lnTo>
                    <a:pt x="183" y="159"/>
                  </a:lnTo>
                  <a:lnTo>
                    <a:pt x="226" y="187"/>
                  </a:lnTo>
                  <a:lnTo>
                    <a:pt x="272" y="209"/>
                  </a:lnTo>
                  <a:lnTo>
                    <a:pt x="319" y="225"/>
                  </a:lnTo>
                  <a:lnTo>
                    <a:pt x="367" y="235"/>
                  </a:lnTo>
                  <a:lnTo>
                    <a:pt x="415" y="239"/>
                  </a:lnTo>
                  <a:lnTo>
                    <a:pt x="466" y="235"/>
                  </a:lnTo>
                  <a:lnTo>
                    <a:pt x="514" y="225"/>
                  </a:lnTo>
                  <a:lnTo>
                    <a:pt x="561" y="209"/>
                  </a:lnTo>
                  <a:lnTo>
                    <a:pt x="607" y="187"/>
                  </a:lnTo>
                  <a:lnTo>
                    <a:pt x="650" y="159"/>
                  </a:lnTo>
                  <a:lnTo>
                    <a:pt x="694" y="125"/>
                  </a:lnTo>
                  <a:lnTo>
                    <a:pt x="735" y="88"/>
                  </a:lnTo>
                  <a:lnTo>
                    <a:pt x="776" y="46"/>
                  </a:lnTo>
                  <a:lnTo>
                    <a:pt x="815" y="0"/>
                  </a:lnTo>
                  <a:lnTo>
                    <a:pt x="823" y="38"/>
                  </a:lnTo>
                  <a:lnTo>
                    <a:pt x="829" y="76"/>
                  </a:lnTo>
                  <a:lnTo>
                    <a:pt x="833" y="114"/>
                  </a:lnTo>
                  <a:lnTo>
                    <a:pt x="833" y="116"/>
                  </a:lnTo>
                  <a:lnTo>
                    <a:pt x="832" y="123"/>
                  </a:lnTo>
                  <a:lnTo>
                    <a:pt x="832" y="133"/>
                  </a:lnTo>
                  <a:lnTo>
                    <a:pt x="829" y="145"/>
                  </a:lnTo>
                  <a:lnTo>
                    <a:pt x="825" y="161"/>
                  </a:lnTo>
                  <a:lnTo>
                    <a:pt x="819" y="178"/>
                  </a:lnTo>
                  <a:lnTo>
                    <a:pt x="810" y="198"/>
                  </a:lnTo>
                  <a:lnTo>
                    <a:pt x="799" y="219"/>
                  </a:lnTo>
                  <a:lnTo>
                    <a:pt x="785" y="242"/>
                  </a:lnTo>
                  <a:lnTo>
                    <a:pt x="766" y="266"/>
                  </a:lnTo>
                  <a:lnTo>
                    <a:pt x="743" y="291"/>
                  </a:lnTo>
                  <a:lnTo>
                    <a:pt x="715" y="318"/>
                  </a:lnTo>
                  <a:lnTo>
                    <a:pt x="683" y="345"/>
                  </a:lnTo>
                  <a:lnTo>
                    <a:pt x="645" y="371"/>
                  </a:lnTo>
                  <a:lnTo>
                    <a:pt x="600" y="399"/>
                  </a:lnTo>
                  <a:lnTo>
                    <a:pt x="549" y="426"/>
                  </a:lnTo>
                  <a:lnTo>
                    <a:pt x="490" y="453"/>
                  </a:lnTo>
                  <a:lnTo>
                    <a:pt x="426" y="480"/>
                  </a:lnTo>
                  <a:lnTo>
                    <a:pt x="408" y="480"/>
                  </a:lnTo>
                  <a:lnTo>
                    <a:pt x="343" y="453"/>
                  </a:lnTo>
                  <a:lnTo>
                    <a:pt x="285" y="426"/>
                  </a:lnTo>
                  <a:lnTo>
                    <a:pt x="233" y="399"/>
                  </a:lnTo>
                  <a:lnTo>
                    <a:pt x="188" y="371"/>
                  </a:lnTo>
                  <a:lnTo>
                    <a:pt x="150" y="345"/>
                  </a:lnTo>
                  <a:lnTo>
                    <a:pt x="118" y="318"/>
                  </a:lnTo>
                  <a:lnTo>
                    <a:pt x="90" y="291"/>
                  </a:lnTo>
                  <a:lnTo>
                    <a:pt x="68" y="266"/>
                  </a:lnTo>
                  <a:lnTo>
                    <a:pt x="49" y="242"/>
                  </a:lnTo>
                  <a:lnTo>
                    <a:pt x="34" y="219"/>
                  </a:lnTo>
                  <a:lnTo>
                    <a:pt x="23" y="198"/>
                  </a:lnTo>
                  <a:lnTo>
                    <a:pt x="14" y="178"/>
                  </a:lnTo>
                  <a:lnTo>
                    <a:pt x="8" y="161"/>
                  </a:lnTo>
                  <a:lnTo>
                    <a:pt x="4" y="145"/>
                  </a:lnTo>
                  <a:lnTo>
                    <a:pt x="2" y="133"/>
                  </a:lnTo>
                  <a:lnTo>
                    <a:pt x="2" y="123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4" y="76"/>
                  </a:lnTo>
                  <a:lnTo>
                    <a:pt x="11" y="3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049217" y="2747163"/>
              <a:ext cx="91668" cy="109054"/>
            </a:xfrm>
            <a:custGeom>
              <a:avLst/>
              <a:gdLst>
                <a:gd name="T0" fmla="*/ 418 w 524"/>
                <a:gd name="T1" fmla="*/ 0 h 624"/>
                <a:gd name="T2" fmla="*/ 443 w 524"/>
                <a:gd name="T3" fmla="*/ 17 h 624"/>
                <a:gd name="T4" fmla="*/ 465 w 524"/>
                <a:gd name="T5" fmla="*/ 38 h 624"/>
                <a:gd name="T6" fmla="*/ 483 w 524"/>
                <a:gd name="T7" fmla="*/ 63 h 624"/>
                <a:gd name="T8" fmla="*/ 497 w 524"/>
                <a:gd name="T9" fmla="*/ 90 h 624"/>
                <a:gd name="T10" fmla="*/ 508 w 524"/>
                <a:gd name="T11" fmla="*/ 120 h 624"/>
                <a:gd name="T12" fmla="*/ 516 w 524"/>
                <a:gd name="T13" fmla="*/ 151 h 624"/>
                <a:gd name="T14" fmla="*/ 522 w 524"/>
                <a:gd name="T15" fmla="*/ 185 h 624"/>
                <a:gd name="T16" fmla="*/ 524 w 524"/>
                <a:gd name="T17" fmla="*/ 218 h 624"/>
                <a:gd name="T18" fmla="*/ 524 w 524"/>
                <a:gd name="T19" fmla="*/ 254 h 624"/>
                <a:gd name="T20" fmla="*/ 523 w 524"/>
                <a:gd name="T21" fmla="*/ 290 h 624"/>
                <a:gd name="T22" fmla="*/ 519 w 524"/>
                <a:gd name="T23" fmla="*/ 326 h 624"/>
                <a:gd name="T24" fmla="*/ 515 w 524"/>
                <a:gd name="T25" fmla="*/ 361 h 624"/>
                <a:gd name="T26" fmla="*/ 509 w 524"/>
                <a:gd name="T27" fmla="*/ 396 h 624"/>
                <a:gd name="T28" fmla="*/ 503 w 524"/>
                <a:gd name="T29" fmla="*/ 430 h 624"/>
                <a:gd name="T30" fmla="*/ 495 w 524"/>
                <a:gd name="T31" fmla="*/ 462 h 624"/>
                <a:gd name="T32" fmla="*/ 487 w 524"/>
                <a:gd name="T33" fmla="*/ 493 h 624"/>
                <a:gd name="T34" fmla="*/ 479 w 524"/>
                <a:gd name="T35" fmla="*/ 521 h 624"/>
                <a:gd name="T36" fmla="*/ 470 w 524"/>
                <a:gd name="T37" fmla="*/ 547 h 624"/>
                <a:gd name="T38" fmla="*/ 464 w 524"/>
                <a:gd name="T39" fmla="*/ 569 h 624"/>
                <a:gd name="T40" fmla="*/ 457 w 524"/>
                <a:gd name="T41" fmla="*/ 590 h 624"/>
                <a:gd name="T42" fmla="*/ 450 w 524"/>
                <a:gd name="T43" fmla="*/ 605 h 624"/>
                <a:gd name="T44" fmla="*/ 446 w 524"/>
                <a:gd name="T45" fmla="*/ 616 h 624"/>
                <a:gd name="T46" fmla="*/ 442 w 524"/>
                <a:gd name="T47" fmla="*/ 623 h 624"/>
                <a:gd name="T48" fmla="*/ 440 w 524"/>
                <a:gd name="T49" fmla="*/ 624 h 624"/>
                <a:gd name="T50" fmla="*/ 422 w 524"/>
                <a:gd name="T51" fmla="*/ 588 h 624"/>
                <a:gd name="T52" fmla="*/ 400 w 524"/>
                <a:gd name="T53" fmla="*/ 555 h 624"/>
                <a:gd name="T54" fmla="*/ 374 w 524"/>
                <a:gd name="T55" fmla="*/ 526 h 624"/>
                <a:gd name="T56" fmla="*/ 345 w 524"/>
                <a:gd name="T57" fmla="*/ 499 h 624"/>
                <a:gd name="T58" fmla="*/ 315 w 524"/>
                <a:gd name="T59" fmla="*/ 475 h 624"/>
                <a:gd name="T60" fmla="*/ 282 w 524"/>
                <a:gd name="T61" fmla="*/ 455 h 624"/>
                <a:gd name="T62" fmla="*/ 250 w 524"/>
                <a:gd name="T63" fmla="*/ 439 h 624"/>
                <a:gd name="T64" fmla="*/ 216 w 524"/>
                <a:gd name="T65" fmla="*/ 424 h 624"/>
                <a:gd name="T66" fmla="*/ 184 w 524"/>
                <a:gd name="T67" fmla="*/ 411 h 624"/>
                <a:gd name="T68" fmla="*/ 153 w 524"/>
                <a:gd name="T69" fmla="*/ 401 h 624"/>
                <a:gd name="T70" fmla="*/ 121 w 524"/>
                <a:gd name="T71" fmla="*/ 393 h 624"/>
                <a:gd name="T72" fmla="*/ 93 w 524"/>
                <a:gd name="T73" fmla="*/ 386 h 624"/>
                <a:gd name="T74" fmla="*/ 68 w 524"/>
                <a:gd name="T75" fmla="*/ 380 h 624"/>
                <a:gd name="T76" fmla="*/ 45 w 524"/>
                <a:gd name="T77" fmla="*/ 377 h 624"/>
                <a:gd name="T78" fmla="*/ 27 w 524"/>
                <a:gd name="T79" fmla="*/ 375 h 624"/>
                <a:gd name="T80" fmla="*/ 14 w 524"/>
                <a:gd name="T81" fmla="*/ 373 h 624"/>
                <a:gd name="T82" fmla="*/ 5 w 524"/>
                <a:gd name="T83" fmla="*/ 373 h 624"/>
                <a:gd name="T84" fmla="*/ 0 w 524"/>
                <a:gd name="T85" fmla="*/ 371 h 624"/>
                <a:gd name="T86" fmla="*/ 66 w 524"/>
                <a:gd name="T87" fmla="*/ 346 h 624"/>
                <a:gd name="T88" fmla="*/ 125 w 524"/>
                <a:gd name="T89" fmla="*/ 319 h 624"/>
                <a:gd name="T90" fmla="*/ 176 w 524"/>
                <a:gd name="T91" fmla="*/ 292 h 624"/>
                <a:gd name="T92" fmla="*/ 221 w 524"/>
                <a:gd name="T93" fmla="*/ 265 h 624"/>
                <a:gd name="T94" fmla="*/ 260 w 524"/>
                <a:gd name="T95" fmla="*/ 238 h 624"/>
                <a:gd name="T96" fmla="*/ 293 w 524"/>
                <a:gd name="T97" fmla="*/ 212 h 624"/>
                <a:gd name="T98" fmla="*/ 321 w 524"/>
                <a:gd name="T99" fmla="*/ 186 h 624"/>
                <a:gd name="T100" fmla="*/ 345 w 524"/>
                <a:gd name="T101" fmla="*/ 161 h 624"/>
                <a:gd name="T102" fmla="*/ 365 w 524"/>
                <a:gd name="T103" fmla="*/ 137 h 624"/>
                <a:gd name="T104" fmla="*/ 381 w 524"/>
                <a:gd name="T105" fmla="*/ 113 h 624"/>
                <a:gd name="T106" fmla="*/ 392 w 524"/>
                <a:gd name="T107" fmla="*/ 92 h 624"/>
                <a:gd name="T108" fmla="*/ 402 w 524"/>
                <a:gd name="T109" fmla="*/ 73 h 624"/>
                <a:gd name="T110" fmla="*/ 409 w 524"/>
                <a:gd name="T111" fmla="*/ 55 h 624"/>
                <a:gd name="T112" fmla="*/ 413 w 524"/>
                <a:gd name="T113" fmla="*/ 38 h 624"/>
                <a:gd name="T114" fmla="*/ 415 w 524"/>
                <a:gd name="T115" fmla="*/ 26 h 624"/>
                <a:gd name="T116" fmla="*/ 417 w 524"/>
                <a:gd name="T117" fmla="*/ 15 h 624"/>
                <a:gd name="T118" fmla="*/ 418 w 524"/>
                <a:gd name="T119" fmla="*/ 7 h 624"/>
                <a:gd name="T120" fmla="*/ 418 w 524"/>
                <a:gd name="T121" fmla="*/ 1 h 624"/>
                <a:gd name="T122" fmla="*/ 418 w 524"/>
                <a:gd name="T123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4" h="624">
                  <a:moveTo>
                    <a:pt x="418" y="0"/>
                  </a:moveTo>
                  <a:lnTo>
                    <a:pt x="443" y="17"/>
                  </a:lnTo>
                  <a:lnTo>
                    <a:pt x="465" y="38"/>
                  </a:lnTo>
                  <a:lnTo>
                    <a:pt x="483" y="63"/>
                  </a:lnTo>
                  <a:lnTo>
                    <a:pt x="497" y="90"/>
                  </a:lnTo>
                  <a:lnTo>
                    <a:pt x="508" y="120"/>
                  </a:lnTo>
                  <a:lnTo>
                    <a:pt x="516" y="151"/>
                  </a:lnTo>
                  <a:lnTo>
                    <a:pt x="522" y="185"/>
                  </a:lnTo>
                  <a:lnTo>
                    <a:pt x="524" y="218"/>
                  </a:lnTo>
                  <a:lnTo>
                    <a:pt x="524" y="254"/>
                  </a:lnTo>
                  <a:lnTo>
                    <a:pt x="523" y="290"/>
                  </a:lnTo>
                  <a:lnTo>
                    <a:pt x="519" y="326"/>
                  </a:lnTo>
                  <a:lnTo>
                    <a:pt x="515" y="361"/>
                  </a:lnTo>
                  <a:lnTo>
                    <a:pt x="509" y="396"/>
                  </a:lnTo>
                  <a:lnTo>
                    <a:pt x="503" y="430"/>
                  </a:lnTo>
                  <a:lnTo>
                    <a:pt x="495" y="462"/>
                  </a:lnTo>
                  <a:lnTo>
                    <a:pt x="487" y="493"/>
                  </a:lnTo>
                  <a:lnTo>
                    <a:pt x="479" y="521"/>
                  </a:lnTo>
                  <a:lnTo>
                    <a:pt x="470" y="547"/>
                  </a:lnTo>
                  <a:lnTo>
                    <a:pt x="464" y="569"/>
                  </a:lnTo>
                  <a:lnTo>
                    <a:pt x="457" y="590"/>
                  </a:lnTo>
                  <a:lnTo>
                    <a:pt x="450" y="605"/>
                  </a:lnTo>
                  <a:lnTo>
                    <a:pt x="446" y="616"/>
                  </a:lnTo>
                  <a:lnTo>
                    <a:pt x="442" y="623"/>
                  </a:lnTo>
                  <a:lnTo>
                    <a:pt x="440" y="624"/>
                  </a:lnTo>
                  <a:lnTo>
                    <a:pt x="422" y="588"/>
                  </a:lnTo>
                  <a:lnTo>
                    <a:pt x="400" y="555"/>
                  </a:lnTo>
                  <a:lnTo>
                    <a:pt x="374" y="526"/>
                  </a:lnTo>
                  <a:lnTo>
                    <a:pt x="345" y="499"/>
                  </a:lnTo>
                  <a:lnTo>
                    <a:pt x="315" y="475"/>
                  </a:lnTo>
                  <a:lnTo>
                    <a:pt x="282" y="455"/>
                  </a:lnTo>
                  <a:lnTo>
                    <a:pt x="250" y="439"/>
                  </a:lnTo>
                  <a:lnTo>
                    <a:pt x="216" y="424"/>
                  </a:lnTo>
                  <a:lnTo>
                    <a:pt x="184" y="411"/>
                  </a:lnTo>
                  <a:lnTo>
                    <a:pt x="153" y="401"/>
                  </a:lnTo>
                  <a:lnTo>
                    <a:pt x="121" y="393"/>
                  </a:lnTo>
                  <a:lnTo>
                    <a:pt x="93" y="386"/>
                  </a:lnTo>
                  <a:lnTo>
                    <a:pt x="68" y="380"/>
                  </a:lnTo>
                  <a:lnTo>
                    <a:pt x="45" y="377"/>
                  </a:lnTo>
                  <a:lnTo>
                    <a:pt x="27" y="375"/>
                  </a:lnTo>
                  <a:lnTo>
                    <a:pt x="14" y="373"/>
                  </a:lnTo>
                  <a:lnTo>
                    <a:pt x="5" y="373"/>
                  </a:lnTo>
                  <a:lnTo>
                    <a:pt x="0" y="371"/>
                  </a:lnTo>
                  <a:lnTo>
                    <a:pt x="66" y="346"/>
                  </a:lnTo>
                  <a:lnTo>
                    <a:pt x="125" y="319"/>
                  </a:lnTo>
                  <a:lnTo>
                    <a:pt x="176" y="292"/>
                  </a:lnTo>
                  <a:lnTo>
                    <a:pt x="221" y="265"/>
                  </a:lnTo>
                  <a:lnTo>
                    <a:pt x="260" y="238"/>
                  </a:lnTo>
                  <a:lnTo>
                    <a:pt x="293" y="212"/>
                  </a:lnTo>
                  <a:lnTo>
                    <a:pt x="321" y="186"/>
                  </a:lnTo>
                  <a:lnTo>
                    <a:pt x="345" y="161"/>
                  </a:lnTo>
                  <a:lnTo>
                    <a:pt x="365" y="137"/>
                  </a:lnTo>
                  <a:lnTo>
                    <a:pt x="381" y="113"/>
                  </a:lnTo>
                  <a:lnTo>
                    <a:pt x="392" y="92"/>
                  </a:lnTo>
                  <a:lnTo>
                    <a:pt x="402" y="73"/>
                  </a:lnTo>
                  <a:lnTo>
                    <a:pt x="409" y="55"/>
                  </a:lnTo>
                  <a:lnTo>
                    <a:pt x="413" y="38"/>
                  </a:lnTo>
                  <a:lnTo>
                    <a:pt x="415" y="26"/>
                  </a:lnTo>
                  <a:lnTo>
                    <a:pt x="417" y="15"/>
                  </a:lnTo>
                  <a:lnTo>
                    <a:pt x="418" y="7"/>
                  </a:lnTo>
                  <a:lnTo>
                    <a:pt x="418" y="1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BFBFB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957548" y="2747163"/>
              <a:ext cx="91668" cy="109054"/>
            </a:xfrm>
            <a:custGeom>
              <a:avLst/>
              <a:gdLst>
                <a:gd name="T0" fmla="*/ 106 w 521"/>
                <a:gd name="T1" fmla="*/ 0 h 622"/>
                <a:gd name="T2" fmla="*/ 106 w 521"/>
                <a:gd name="T3" fmla="*/ 1 h 622"/>
                <a:gd name="T4" fmla="*/ 106 w 521"/>
                <a:gd name="T5" fmla="*/ 7 h 622"/>
                <a:gd name="T6" fmla="*/ 108 w 521"/>
                <a:gd name="T7" fmla="*/ 15 h 622"/>
                <a:gd name="T8" fmla="*/ 109 w 521"/>
                <a:gd name="T9" fmla="*/ 25 h 622"/>
                <a:gd name="T10" fmla="*/ 111 w 521"/>
                <a:gd name="T11" fmla="*/ 38 h 622"/>
                <a:gd name="T12" fmla="*/ 115 w 521"/>
                <a:gd name="T13" fmla="*/ 54 h 622"/>
                <a:gd name="T14" fmla="*/ 122 w 521"/>
                <a:gd name="T15" fmla="*/ 72 h 622"/>
                <a:gd name="T16" fmla="*/ 132 w 521"/>
                <a:gd name="T17" fmla="*/ 92 h 622"/>
                <a:gd name="T18" fmla="*/ 143 w 521"/>
                <a:gd name="T19" fmla="*/ 113 h 622"/>
                <a:gd name="T20" fmla="*/ 159 w 521"/>
                <a:gd name="T21" fmla="*/ 137 h 622"/>
                <a:gd name="T22" fmla="*/ 179 w 521"/>
                <a:gd name="T23" fmla="*/ 160 h 622"/>
                <a:gd name="T24" fmla="*/ 203 w 521"/>
                <a:gd name="T25" fmla="*/ 185 h 622"/>
                <a:gd name="T26" fmla="*/ 231 w 521"/>
                <a:gd name="T27" fmla="*/ 210 h 622"/>
                <a:gd name="T28" fmla="*/ 264 w 521"/>
                <a:gd name="T29" fmla="*/ 237 h 622"/>
                <a:gd name="T30" fmla="*/ 303 w 521"/>
                <a:gd name="T31" fmla="*/ 264 h 622"/>
                <a:gd name="T32" fmla="*/ 348 w 521"/>
                <a:gd name="T33" fmla="*/ 291 h 622"/>
                <a:gd name="T34" fmla="*/ 400 w 521"/>
                <a:gd name="T35" fmla="*/ 317 h 622"/>
                <a:gd name="T36" fmla="*/ 458 w 521"/>
                <a:gd name="T37" fmla="*/ 344 h 622"/>
                <a:gd name="T38" fmla="*/ 521 w 521"/>
                <a:gd name="T39" fmla="*/ 369 h 622"/>
                <a:gd name="T40" fmla="*/ 519 w 521"/>
                <a:gd name="T41" fmla="*/ 369 h 622"/>
                <a:gd name="T42" fmla="*/ 511 w 521"/>
                <a:gd name="T43" fmla="*/ 370 h 622"/>
                <a:gd name="T44" fmla="*/ 497 w 521"/>
                <a:gd name="T45" fmla="*/ 371 h 622"/>
                <a:gd name="T46" fmla="*/ 479 w 521"/>
                <a:gd name="T47" fmla="*/ 374 h 622"/>
                <a:gd name="T48" fmla="*/ 457 w 521"/>
                <a:gd name="T49" fmla="*/ 378 h 622"/>
                <a:gd name="T50" fmla="*/ 431 w 521"/>
                <a:gd name="T51" fmla="*/ 383 h 622"/>
                <a:gd name="T52" fmla="*/ 403 w 521"/>
                <a:gd name="T53" fmla="*/ 389 h 622"/>
                <a:gd name="T54" fmla="*/ 373 w 521"/>
                <a:gd name="T55" fmla="*/ 398 h 622"/>
                <a:gd name="T56" fmla="*/ 341 w 521"/>
                <a:gd name="T57" fmla="*/ 408 h 622"/>
                <a:gd name="T58" fmla="*/ 309 w 521"/>
                <a:gd name="T59" fmla="*/ 421 h 622"/>
                <a:gd name="T60" fmla="*/ 275 w 521"/>
                <a:gd name="T61" fmla="*/ 435 h 622"/>
                <a:gd name="T62" fmla="*/ 243 w 521"/>
                <a:gd name="T63" fmla="*/ 453 h 622"/>
                <a:gd name="T64" fmla="*/ 210 w 521"/>
                <a:gd name="T65" fmla="*/ 473 h 622"/>
                <a:gd name="T66" fmla="*/ 180 w 521"/>
                <a:gd name="T67" fmla="*/ 496 h 622"/>
                <a:gd name="T68" fmla="*/ 151 w 521"/>
                <a:gd name="T69" fmla="*/ 522 h 622"/>
                <a:gd name="T70" fmla="*/ 125 w 521"/>
                <a:gd name="T71" fmla="*/ 552 h 622"/>
                <a:gd name="T72" fmla="*/ 103 w 521"/>
                <a:gd name="T73" fmla="*/ 585 h 622"/>
                <a:gd name="T74" fmla="*/ 84 w 521"/>
                <a:gd name="T75" fmla="*/ 622 h 622"/>
                <a:gd name="T76" fmla="*/ 82 w 521"/>
                <a:gd name="T77" fmla="*/ 620 h 622"/>
                <a:gd name="T78" fmla="*/ 79 w 521"/>
                <a:gd name="T79" fmla="*/ 614 h 622"/>
                <a:gd name="T80" fmla="*/ 74 w 521"/>
                <a:gd name="T81" fmla="*/ 603 h 622"/>
                <a:gd name="T82" fmla="*/ 67 w 521"/>
                <a:gd name="T83" fmla="*/ 587 h 622"/>
                <a:gd name="T84" fmla="*/ 61 w 521"/>
                <a:gd name="T85" fmla="*/ 568 h 622"/>
                <a:gd name="T86" fmla="*/ 54 w 521"/>
                <a:gd name="T87" fmla="*/ 546 h 622"/>
                <a:gd name="T88" fmla="*/ 45 w 521"/>
                <a:gd name="T89" fmla="*/ 520 h 622"/>
                <a:gd name="T90" fmla="*/ 37 w 521"/>
                <a:gd name="T91" fmla="*/ 492 h 622"/>
                <a:gd name="T92" fmla="*/ 29 w 521"/>
                <a:gd name="T93" fmla="*/ 462 h 622"/>
                <a:gd name="T94" fmla="*/ 21 w 521"/>
                <a:gd name="T95" fmla="*/ 430 h 622"/>
                <a:gd name="T96" fmla="*/ 15 w 521"/>
                <a:gd name="T97" fmla="*/ 396 h 622"/>
                <a:gd name="T98" fmla="*/ 9 w 521"/>
                <a:gd name="T99" fmla="*/ 361 h 622"/>
                <a:gd name="T100" fmla="*/ 5 w 521"/>
                <a:gd name="T101" fmla="*/ 326 h 622"/>
                <a:gd name="T102" fmla="*/ 1 w 521"/>
                <a:gd name="T103" fmla="*/ 290 h 622"/>
                <a:gd name="T104" fmla="*/ 0 w 521"/>
                <a:gd name="T105" fmla="*/ 254 h 622"/>
                <a:gd name="T106" fmla="*/ 0 w 521"/>
                <a:gd name="T107" fmla="*/ 218 h 622"/>
                <a:gd name="T108" fmla="*/ 2 w 521"/>
                <a:gd name="T109" fmla="*/ 185 h 622"/>
                <a:gd name="T110" fmla="*/ 8 w 521"/>
                <a:gd name="T111" fmla="*/ 151 h 622"/>
                <a:gd name="T112" fmla="*/ 16 w 521"/>
                <a:gd name="T113" fmla="*/ 120 h 622"/>
                <a:gd name="T114" fmla="*/ 27 w 521"/>
                <a:gd name="T115" fmla="*/ 90 h 622"/>
                <a:gd name="T116" fmla="*/ 42 w 521"/>
                <a:gd name="T117" fmla="*/ 63 h 622"/>
                <a:gd name="T118" fmla="*/ 59 w 521"/>
                <a:gd name="T119" fmla="*/ 38 h 622"/>
                <a:gd name="T120" fmla="*/ 81 w 521"/>
                <a:gd name="T121" fmla="*/ 17 h 622"/>
                <a:gd name="T122" fmla="*/ 106 w 521"/>
                <a:gd name="T123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1" h="622">
                  <a:moveTo>
                    <a:pt x="106" y="0"/>
                  </a:moveTo>
                  <a:lnTo>
                    <a:pt x="106" y="1"/>
                  </a:lnTo>
                  <a:lnTo>
                    <a:pt x="106" y="7"/>
                  </a:lnTo>
                  <a:lnTo>
                    <a:pt x="108" y="15"/>
                  </a:lnTo>
                  <a:lnTo>
                    <a:pt x="109" y="25"/>
                  </a:lnTo>
                  <a:lnTo>
                    <a:pt x="111" y="38"/>
                  </a:lnTo>
                  <a:lnTo>
                    <a:pt x="115" y="54"/>
                  </a:lnTo>
                  <a:lnTo>
                    <a:pt x="122" y="72"/>
                  </a:lnTo>
                  <a:lnTo>
                    <a:pt x="132" y="92"/>
                  </a:lnTo>
                  <a:lnTo>
                    <a:pt x="143" y="113"/>
                  </a:lnTo>
                  <a:lnTo>
                    <a:pt x="159" y="137"/>
                  </a:lnTo>
                  <a:lnTo>
                    <a:pt x="179" y="160"/>
                  </a:lnTo>
                  <a:lnTo>
                    <a:pt x="203" y="185"/>
                  </a:lnTo>
                  <a:lnTo>
                    <a:pt x="231" y="210"/>
                  </a:lnTo>
                  <a:lnTo>
                    <a:pt x="264" y="237"/>
                  </a:lnTo>
                  <a:lnTo>
                    <a:pt x="303" y="264"/>
                  </a:lnTo>
                  <a:lnTo>
                    <a:pt x="348" y="291"/>
                  </a:lnTo>
                  <a:lnTo>
                    <a:pt x="400" y="317"/>
                  </a:lnTo>
                  <a:lnTo>
                    <a:pt x="458" y="344"/>
                  </a:lnTo>
                  <a:lnTo>
                    <a:pt x="521" y="369"/>
                  </a:lnTo>
                  <a:lnTo>
                    <a:pt x="519" y="369"/>
                  </a:lnTo>
                  <a:lnTo>
                    <a:pt x="511" y="370"/>
                  </a:lnTo>
                  <a:lnTo>
                    <a:pt x="497" y="371"/>
                  </a:lnTo>
                  <a:lnTo>
                    <a:pt x="479" y="374"/>
                  </a:lnTo>
                  <a:lnTo>
                    <a:pt x="457" y="378"/>
                  </a:lnTo>
                  <a:lnTo>
                    <a:pt x="431" y="383"/>
                  </a:lnTo>
                  <a:lnTo>
                    <a:pt x="403" y="389"/>
                  </a:lnTo>
                  <a:lnTo>
                    <a:pt x="373" y="398"/>
                  </a:lnTo>
                  <a:lnTo>
                    <a:pt x="341" y="408"/>
                  </a:lnTo>
                  <a:lnTo>
                    <a:pt x="309" y="421"/>
                  </a:lnTo>
                  <a:lnTo>
                    <a:pt x="275" y="435"/>
                  </a:lnTo>
                  <a:lnTo>
                    <a:pt x="243" y="453"/>
                  </a:lnTo>
                  <a:lnTo>
                    <a:pt x="210" y="473"/>
                  </a:lnTo>
                  <a:lnTo>
                    <a:pt x="180" y="496"/>
                  </a:lnTo>
                  <a:lnTo>
                    <a:pt x="151" y="522"/>
                  </a:lnTo>
                  <a:lnTo>
                    <a:pt x="125" y="552"/>
                  </a:lnTo>
                  <a:lnTo>
                    <a:pt x="103" y="585"/>
                  </a:lnTo>
                  <a:lnTo>
                    <a:pt x="84" y="622"/>
                  </a:lnTo>
                  <a:lnTo>
                    <a:pt x="82" y="620"/>
                  </a:lnTo>
                  <a:lnTo>
                    <a:pt x="79" y="614"/>
                  </a:lnTo>
                  <a:lnTo>
                    <a:pt x="74" y="603"/>
                  </a:lnTo>
                  <a:lnTo>
                    <a:pt x="67" y="587"/>
                  </a:lnTo>
                  <a:lnTo>
                    <a:pt x="61" y="568"/>
                  </a:lnTo>
                  <a:lnTo>
                    <a:pt x="54" y="546"/>
                  </a:lnTo>
                  <a:lnTo>
                    <a:pt x="45" y="520"/>
                  </a:lnTo>
                  <a:lnTo>
                    <a:pt x="37" y="492"/>
                  </a:lnTo>
                  <a:lnTo>
                    <a:pt x="29" y="462"/>
                  </a:lnTo>
                  <a:lnTo>
                    <a:pt x="21" y="430"/>
                  </a:lnTo>
                  <a:lnTo>
                    <a:pt x="15" y="396"/>
                  </a:lnTo>
                  <a:lnTo>
                    <a:pt x="9" y="361"/>
                  </a:lnTo>
                  <a:lnTo>
                    <a:pt x="5" y="326"/>
                  </a:lnTo>
                  <a:lnTo>
                    <a:pt x="1" y="290"/>
                  </a:lnTo>
                  <a:lnTo>
                    <a:pt x="0" y="254"/>
                  </a:lnTo>
                  <a:lnTo>
                    <a:pt x="0" y="218"/>
                  </a:lnTo>
                  <a:lnTo>
                    <a:pt x="2" y="185"/>
                  </a:lnTo>
                  <a:lnTo>
                    <a:pt x="8" y="151"/>
                  </a:lnTo>
                  <a:lnTo>
                    <a:pt x="16" y="120"/>
                  </a:lnTo>
                  <a:lnTo>
                    <a:pt x="27" y="90"/>
                  </a:lnTo>
                  <a:lnTo>
                    <a:pt x="42" y="63"/>
                  </a:lnTo>
                  <a:lnTo>
                    <a:pt x="59" y="38"/>
                  </a:lnTo>
                  <a:lnTo>
                    <a:pt x="81" y="17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BFBFB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944904" y="2486383"/>
              <a:ext cx="214946" cy="226010"/>
            </a:xfrm>
            <a:custGeom>
              <a:avLst/>
              <a:gdLst>
                <a:gd name="T0" fmla="*/ 588 w 1221"/>
                <a:gd name="T1" fmla="*/ 1 h 1290"/>
                <a:gd name="T2" fmla="*/ 633 w 1221"/>
                <a:gd name="T3" fmla="*/ 5 h 1290"/>
                <a:gd name="T4" fmla="*/ 670 w 1221"/>
                <a:gd name="T5" fmla="*/ 9 h 1290"/>
                <a:gd name="T6" fmla="*/ 699 w 1221"/>
                <a:gd name="T7" fmla="*/ 15 h 1290"/>
                <a:gd name="T8" fmla="*/ 717 w 1221"/>
                <a:gd name="T9" fmla="*/ 18 h 1290"/>
                <a:gd name="T10" fmla="*/ 723 w 1221"/>
                <a:gd name="T11" fmla="*/ 20 h 1290"/>
                <a:gd name="T12" fmla="*/ 834 w 1221"/>
                <a:gd name="T13" fmla="*/ 20 h 1290"/>
                <a:gd name="T14" fmla="*/ 927 w 1221"/>
                <a:gd name="T15" fmla="*/ 35 h 1290"/>
                <a:gd name="T16" fmla="*/ 1005 w 1221"/>
                <a:gd name="T17" fmla="*/ 63 h 1290"/>
                <a:gd name="T18" fmla="*/ 1069 w 1221"/>
                <a:gd name="T19" fmla="*/ 103 h 1290"/>
                <a:gd name="T20" fmla="*/ 1119 w 1221"/>
                <a:gd name="T21" fmla="*/ 153 h 1290"/>
                <a:gd name="T22" fmla="*/ 1159 w 1221"/>
                <a:gd name="T23" fmla="*/ 211 h 1290"/>
                <a:gd name="T24" fmla="*/ 1186 w 1221"/>
                <a:gd name="T25" fmla="*/ 277 h 1290"/>
                <a:gd name="T26" fmla="*/ 1206 w 1221"/>
                <a:gd name="T27" fmla="*/ 347 h 1290"/>
                <a:gd name="T28" fmla="*/ 1217 w 1221"/>
                <a:gd name="T29" fmla="*/ 421 h 1290"/>
                <a:gd name="T30" fmla="*/ 1220 w 1221"/>
                <a:gd name="T31" fmla="*/ 496 h 1290"/>
                <a:gd name="T32" fmla="*/ 1220 w 1221"/>
                <a:gd name="T33" fmla="*/ 571 h 1290"/>
                <a:gd name="T34" fmla="*/ 1214 w 1221"/>
                <a:gd name="T35" fmla="*/ 644 h 1290"/>
                <a:gd name="T36" fmla="*/ 1208 w 1221"/>
                <a:gd name="T37" fmla="*/ 714 h 1290"/>
                <a:gd name="T38" fmla="*/ 1191 w 1221"/>
                <a:gd name="T39" fmla="*/ 813 h 1290"/>
                <a:gd name="T40" fmla="*/ 1152 w 1221"/>
                <a:gd name="T41" fmla="*/ 943 h 1290"/>
                <a:gd name="T42" fmla="*/ 1093 w 1221"/>
                <a:gd name="T43" fmla="*/ 1064 h 1290"/>
                <a:gd name="T44" fmla="*/ 1014 w 1221"/>
                <a:gd name="T45" fmla="*/ 1173 h 1290"/>
                <a:gd name="T46" fmla="*/ 942 w 1221"/>
                <a:gd name="T47" fmla="*/ 1247 h 1290"/>
                <a:gd name="T48" fmla="*/ 889 w 1221"/>
                <a:gd name="T49" fmla="*/ 1290 h 1290"/>
                <a:gd name="T50" fmla="*/ 343 w 1221"/>
                <a:gd name="T51" fmla="*/ 1142 h 1290"/>
                <a:gd name="T52" fmla="*/ 273 w 1221"/>
                <a:gd name="T53" fmla="*/ 1272 h 1290"/>
                <a:gd name="T54" fmla="*/ 219 w 1221"/>
                <a:gd name="T55" fmla="*/ 1224 h 1290"/>
                <a:gd name="T56" fmla="*/ 161 w 1221"/>
                <a:gd name="T57" fmla="*/ 1162 h 1290"/>
                <a:gd name="T58" fmla="*/ 104 w 1221"/>
                <a:gd name="T59" fmla="*/ 1090 h 1290"/>
                <a:gd name="T60" fmla="*/ 55 w 1221"/>
                <a:gd name="T61" fmla="*/ 1011 h 1290"/>
                <a:gd name="T62" fmla="*/ 20 w 1221"/>
                <a:gd name="T63" fmla="*/ 927 h 1290"/>
                <a:gd name="T64" fmla="*/ 5 w 1221"/>
                <a:gd name="T65" fmla="*/ 842 h 1290"/>
                <a:gd name="T66" fmla="*/ 0 w 1221"/>
                <a:gd name="T67" fmla="*/ 688 h 1290"/>
                <a:gd name="T68" fmla="*/ 8 w 1221"/>
                <a:gd name="T69" fmla="*/ 554 h 1290"/>
                <a:gd name="T70" fmla="*/ 27 w 1221"/>
                <a:gd name="T71" fmla="*/ 437 h 1290"/>
                <a:gd name="T72" fmla="*/ 56 w 1221"/>
                <a:gd name="T73" fmla="*/ 338 h 1290"/>
                <a:gd name="T74" fmla="*/ 94 w 1221"/>
                <a:gd name="T75" fmla="*/ 254 h 1290"/>
                <a:gd name="T76" fmla="*/ 138 w 1221"/>
                <a:gd name="T77" fmla="*/ 186 h 1290"/>
                <a:gd name="T78" fmla="*/ 190 w 1221"/>
                <a:gd name="T79" fmla="*/ 130 h 1290"/>
                <a:gd name="T80" fmla="*/ 246 w 1221"/>
                <a:gd name="T81" fmla="*/ 86 h 1290"/>
                <a:gd name="T82" fmla="*/ 304 w 1221"/>
                <a:gd name="T83" fmla="*/ 53 h 1290"/>
                <a:gd name="T84" fmla="*/ 364 w 1221"/>
                <a:gd name="T85" fmla="*/ 29 h 1290"/>
                <a:gd name="T86" fmla="*/ 424 w 1221"/>
                <a:gd name="T87" fmla="*/ 14 h 1290"/>
                <a:gd name="T88" fmla="*/ 482 w 1221"/>
                <a:gd name="T89" fmla="*/ 5 h 1290"/>
                <a:gd name="T90" fmla="*/ 537 w 1221"/>
                <a:gd name="T91" fmla="*/ 0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21" h="1290">
                  <a:moveTo>
                    <a:pt x="563" y="0"/>
                  </a:moveTo>
                  <a:lnTo>
                    <a:pt x="588" y="1"/>
                  </a:lnTo>
                  <a:lnTo>
                    <a:pt x="612" y="2"/>
                  </a:lnTo>
                  <a:lnTo>
                    <a:pt x="633" y="5"/>
                  </a:lnTo>
                  <a:lnTo>
                    <a:pt x="653" y="7"/>
                  </a:lnTo>
                  <a:lnTo>
                    <a:pt x="670" y="9"/>
                  </a:lnTo>
                  <a:lnTo>
                    <a:pt x="685" y="12"/>
                  </a:lnTo>
                  <a:lnTo>
                    <a:pt x="699" y="15"/>
                  </a:lnTo>
                  <a:lnTo>
                    <a:pt x="709" y="17"/>
                  </a:lnTo>
                  <a:lnTo>
                    <a:pt x="717" y="18"/>
                  </a:lnTo>
                  <a:lnTo>
                    <a:pt x="721" y="19"/>
                  </a:lnTo>
                  <a:lnTo>
                    <a:pt x="723" y="20"/>
                  </a:lnTo>
                  <a:lnTo>
                    <a:pt x="780" y="18"/>
                  </a:lnTo>
                  <a:lnTo>
                    <a:pt x="834" y="20"/>
                  </a:lnTo>
                  <a:lnTo>
                    <a:pt x="882" y="26"/>
                  </a:lnTo>
                  <a:lnTo>
                    <a:pt x="927" y="35"/>
                  </a:lnTo>
                  <a:lnTo>
                    <a:pt x="968" y="47"/>
                  </a:lnTo>
                  <a:lnTo>
                    <a:pt x="1005" y="63"/>
                  </a:lnTo>
                  <a:lnTo>
                    <a:pt x="1039" y="82"/>
                  </a:lnTo>
                  <a:lnTo>
                    <a:pt x="1069" y="103"/>
                  </a:lnTo>
                  <a:lnTo>
                    <a:pt x="1096" y="126"/>
                  </a:lnTo>
                  <a:lnTo>
                    <a:pt x="1119" y="153"/>
                  </a:lnTo>
                  <a:lnTo>
                    <a:pt x="1140" y="181"/>
                  </a:lnTo>
                  <a:lnTo>
                    <a:pt x="1159" y="211"/>
                  </a:lnTo>
                  <a:lnTo>
                    <a:pt x="1173" y="244"/>
                  </a:lnTo>
                  <a:lnTo>
                    <a:pt x="1186" y="277"/>
                  </a:lnTo>
                  <a:lnTo>
                    <a:pt x="1197" y="311"/>
                  </a:lnTo>
                  <a:lnTo>
                    <a:pt x="1206" y="347"/>
                  </a:lnTo>
                  <a:lnTo>
                    <a:pt x="1211" y="384"/>
                  </a:lnTo>
                  <a:lnTo>
                    <a:pt x="1217" y="421"/>
                  </a:lnTo>
                  <a:lnTo>
                    <a:pt x="1219" y="458"/>
                  </a:lnTo>
                  <a:lnTo>
                    <a:pt x="1220" y="496"/>
                  </a:lnTo>
                  <a:lnTo>
                    <a:pt x="1221" y="534"/>
                  </a:lnTo>
                  <a:lnTo>
                    <a:pt x="1220" y="571"/>
                  </a:lnTo>
                  <a:lnTo>
                    <a:pt x="1218" y="607"/>
                  </a:lnTo>
                  <a:lnTo>
                    <a:pt x="1214" y="644"/>
                  </a:lnTo>
                  <a:lnTo>
                    <a:pt x="1211" y="679"/>
                  </a:lnTo>
                  <a:lnTo>
                    <a:pt x="1208" y="714"/>
                  </a:lnTo>
                  <a:lnTo>
                    <a:pt x="1203" y="746"/>
                  </a:lnTo>
                  <a:lnTo>
                    <a:pt x="1191" y="813"/>
                  </a:lnTo>
                  <a:lnTo>
                    <a:pt x="1173" y="879"/>
                  </a:lnTo>
                  <a:lnTo>
                    <a:pt x="1152" y="943"/>
                  </a:lnTo>
                  <a:lnTo>
                    <a:pt x="1125" y="1005"/>
                  </a:lnTo>
                  <a:lnTo>
                    <a:pt x="1093" y="1064"/>
                  </a:lnTo>
                  <a:lnTo>
                    <a:pt x="1056" y="1120"/>
                  </a:lnTo>
                  <a:lnTo>
                    <a:pt x="1014" y="1173"/>
                  </a:lnTo>
                  <a:lnTo>
                    <a:pt x="967" y="1224"/>
                  </a:lnTo>
                  <a:lnTo>
                    <a:pt x="942" y="1247"/>
                  </a:lnTo>
                  <a:lnTo>
                    <a:pt x="917" y="1270"/>
                  </a:lnTo>
                  <a:lnTo>
                    <a:pt x="889" y="1290"/>
                  </a:lnTo>
                  <a:lnTo>
                    <a:pt x="842" y="1142"/>
                  </a:lnTo>
                  <a:lnTo>
                    <a:pt x="343" y="1142"/>
                  </a:lnTo>
                  <a:lnTo>
                    <a:pt x="296" y="1290"/>
                  </a:lnTo>
                  <a:lnTo>
                    <a:pt x="273" y="1272"/>
                  </a:lnTo>
                  <a:lnTo>
                    <a:pt x="247" y="1249"/>
                  </a:lnTo>
                  <a:lnTo>
                    <a:pt x="219" y="1224"/>
                  </a:lnTo>
                  <a:lnTo>
                    <a:pt x="190" y="1195"/>
                  </a:lnTo>
                  <a:lnTo>
                    <a:pt x="161" y="1162"/>
                  </a:lnTo>
                  <a:lnTo>
                    <a:pt x="132" y="1128"/>
                  </a:lnTo>
                  <a:lnTo>
                    <a:pt x="104" y="1090"/>
                  </a:lnTo>
                  <a:lnTo>
                    <a:pt x="77" y="1051"/>
                  </a:lnTo>
                  <a:lnTo>
                    <a:pt x="55" y="1011"/>
                  </a:lnTo>
                  <a:lnTo>
                    <a:pt x="34" y="970"/>
                  </a:lnTo>
                  <a:lnTo>
                    <a:pt x="20" y="927"/>
                  </a:lnTo>
                  <a:lnTo>
                    <a:pt x="10" y="885"/>
                  </a:lnTo>
                  <a:lnTo>
                    <a:pt x="5" y="842"/>
                  </a:lnTo>
                  <a:lnTo>
                    <a:pt x="1" y="763"/>
                  </a:lnTo>
                  <a:lnTo>
                    <a:pt x="0" y="688"/>
                  </a:lnTo>
                  <a:lnTo>
                    <a:pt x="2" y="619"/>
                  </a:lnTo>
                  <a:lnTo>
                    <a:pt x="8" y="554"/>
                  </a:lnTo>
                  <a:lnTo>
                    <a:pt x="15" y="493"/>
                  </a:lnTo>
                  <a:lnTo>
                    <a:pt x="27" y="437"/>
                  </a:lnTo>
                  <a:lnTo>
                    <a:pt x="40" y="385"/>
                  </a:lnTo>
                  <a:lnTo>
                    <a:pt x="56" y="338"/>
                  </a:lnTo>
                  <a:lnTo>
                    <a:pt x="74" y="294"/>
                  </a:lnTo>
                  <a:lnTo>
                    <a:pt x="94" y="254"/>
                  </a:lnTo>
                  <a:lnTo>
                    <a:pt x="115" y="218"/>
                  </a:lnTo>
                  <a:lnTo>
                    <a:pt x="138" y="186"/>
                  </a:lnTo>
                  <a:lnTo>
                    <a:pt x="164" y="156"/>
                  </a:lnTo>
                  <a:lnTo>
                    <a:pt x="190" y="130"/>
                  </a:lnTo>
                  <a:lnTo>
                    <a:pt x="218" y="106"/>
                  </a:lnTo>
                  <a:lnTo>
                    <a:pt x="246" y="86"/>
                  </a:lnTo>
                  <a:lnTo>
                    <a:pt x="275" y="68"/>
                  </a:lnTo>
                  <a:lnTo>
                    <a:pt x="304" y="53"/>
                  </a:lnTo>
                  <a:lnTo>
                    <a:pt x="334" y="40"/>
                  </a:lnTo>
                  <a:lnTo>
                    <a:pt x="364" y="29"/>
                  </a:lnTo>
                  <a:lnTo>
                    <a:pt x="393" y="20"/>
                  </a:lnTo>
                  <a:lnTo>
                    <a:pt x="424" y="14"/>
                  </a:lnTo>
                  <a:lnTo>
                    <a:pt x="453" y="8"/>
                  </a:lnTo>
                  <a:lnTo>
                    <a:pt x="482" y="5"/>
                  </a:lnTo>
                  <a:lnTo>
                    <a:pt x="510" y="2"/>
                  </a:lnTo>
                  <a:lnTo>
                    <a:pt x="537" y="0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1148788" y="2601758"/>
              <a:ext cx="34771" cy="72702"/>
            </a:xfrm>
            <a:custGeom>
              <a:avLst/>
              <a:gdLst>
                <a:gd name="T0" fmla="*/ 116 w 198"/>
                <a:gd name="T1" fmla="*/ 0 h 409"/>
                <a:gd name="T2" fmla="*/ 134 w 198"/>
                <a:gd name="T3" fmla="*/ 3 h 409"/>
                <a:gd name="T4" fmla="*/ 151 w 198"/>
                <a:gd name="T5" fmla="*/ 11 h 409"/>
                <a:gd name="T6" fmla="*/ 169 w 198"/>
                <a:gd name="T7" fmla="*/ 25 h 409"/>
                <a:gd name="T8" fmla="*/ 182 w 198"/>
                <a:gd name="T9" fmla="*/ 44 h 409"/>
                <a:gd name="T10" fmla="*/ 191 w 198"/>
                <a:gd name="T11" fmla="*/ 67 h 409"/>
                <a:gd name="T12" fmla="*/ 197 w 198"/>
                <a:gd name="T13" fmla="*/ 91 h 409"/>
                <a:gd name="T14" fmla="*/ 198 w 198"/>
                <a:gd name="T15" fmla="*/ 119 h 409"/>
                <a:gd name="T16" fmla="*/ 196 w 198"/>
                <a:gd name="T17" fmla="*/ 150 h 409"/>
                <a:gd name="T18" fmla="*/ 189 w 198"/>
                <a:gd name="T19" fmla="*/ 181 h 409"/>
                <a:gd name="T20" fmla="*/ 180 w 198"/>
                <a:gd name="T21" fmla="*/ 213 h 409"/>
                <a:gd name="T22" fmla="*/ 165 w 198"/>
                <a:gd name="T23" fmla="*/ 246 h 409"/>
                <a:gd name="T24" fmla="*/ 149 w 198"/>
                <a:gd name="T25" fmla="*/ 278 h 409"/>
                <a:gd name="T26" fmla="*/ 123 w 198"/>
                <a:gd name="T27" fmla="*/ 316 h 409"/>
                <a:gd name="T28" fmla="*/ 94 w 198"/>
                <a:gd name="T29" fmla="*/ 349 h 409"/>
                <a:gd name="T30" fmla="*/ 64 w 198"/>
                <a:gd name="T31" fmla="*/ 375 h 409"/>
                <a:gd name="T32" fmla="*/ 32 w 198"/>
                <a:gd name="T33" fmla="*/ 396 h 409"/>
                <a:gd name="T34" fmla="*/ 0 w 198"/>
                <a:gd name="T35" fmla="*/ 409 h 409"/>
                <a:gd name="T36" fmla="*/ 29 w 198"/>
                <a:gd name="T37" fmla="*/ 337 h 409"/>
                <a:gd name="T38" fmla="*/ 52 w 198"/>
                <a:gd name="T39" fmla="*/ 264 h 409"/>
                <a:gd name="T40" fmla="*/ 52 w 198"/>
                <a:gd name="T41" fmla="*/ 261 h 409"/>
                <a:gd name="T42" fmla="*/ 87 w 198"/>
                <a:gd name="T43" fmla="*/ 131 h 409"/>
                <a:gd name="T44" fmla="*/ 85 w 198"/>
                <a:gd name="T45" fmla="*/ 131 h 409"/>
                <a:gd name="T46" fmla="*/ 102 w 198"/>
                <a:gd name="T47" fmla="*/ 65 h 409"/>
                <a:gd name="T48" fmla="*/ 116 w 198"/>
                <a:gd name="T4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8" h="409">
                  <a:moveTo>
                    <a:pt x="116" y="0"/>
                  </a:moveTo>
                  <a:lnTo>
                    <a:pt x="134" y="3"/>
                  </a:lnTo>
                  <a:lnTo>
                    <a:pt x="151" y="11"/>
                  </a:lnTo>
                  <a:lnTo>
                    <a:pt x="169" y="25"/>
                  </a:lnTo>
                  <a:lnTo>
                    <a:pt x="182" y="44"/>
                  </a:lnTo>
                  <a:lnTo>
                    <a:pt x="191" y="67"/>
                  </a:lnTo>
                  <a:lnTo>
                    <a:pt x="197" y="91"/>
                  </a:lnTo>
                  <a:lnTo>
                    <a:pt x="198" y="119"/>
                  </a:lnTo>
                  <a:lnTo>
                    <a:pt x="196" y="150"/>
                  </a:lnTo>
                  <a:lnTo>
                    <a:pt x="189" y="181"/>
                  </a:lnTo>
                  <a:lnTo>
                    <a:pt x="180" y="213"/>
                  </a:lnTo>
                  <a:lnTo>
                    <a:pt x="165" y="246"/>
                  </a:lnTo>
                  <a:lnTo>
                    <a:pt x="149" y="278"/>
                  </a:lnTo>
                  <a:lnTo>
                    <a:pt x="123" y="316"/>
                  </a:lnTo>
                  <a:lnTo>
                    <a:pt x="94" y="349"/>
                  </a:lnTo>
                  <a:lnTo>
                    <a:pt x="64" y="375"/>
                  </a:lnTo>
                  <a:lnTo>
                    <a:pt x="32" y="396"/>
                  </a:lnTo>
                  <a:lnTo>
                    <a:pt x="0" y="409"/>
                  </a:lnTo>
                  <a:lnTo>
                    <a:pt x="29" y="337"/>
                  </a:lnTo>
                  <a:lnTo>
                    <a:pt x="52" y="264"/>
                  </a:lnTo>
                  <a:lnTo>
                    <a:pt x="52" y="261"/>
                  </a:lnTo>
                  <a:lnTo>
                    <a:pt x="87" y="131"/>
                  </a:lnTo>
                  <a:lnTo>
                    <a:pt x="85" y="131"/>
                  </a:lnTo>
                  <a:lnTo>
                    <a:pt x="102" y="65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914876" y="2603339"/>
              <a:ext cx="34771" cy="71122"/>
            </a:xfrm>
            <a:custGeom>
              <a:avLst/>
              <a:gdLst>
                <a:gd name="T0" fmla="*/ 63 w 199"/>
                <a:gd name="T1" fmla="*/ 0 h 400"/>
                <a:gd name="T2" fmla="*/ 74 w 199"/>
                <a:gd name="T3" fmla="*/ 43 h 400"/>
                <a:gd name="T4" fmla="*/ 86 w 199"/>
                <a:gd name="T5" fmla="*/ 85 h 400"/>
                <a:gd name="T6" fmla="*/ 97 w 199"/>
                <a:gd name="T7" fmla="*/ 123 h 400"/>
                <a:gd name="T8" fmla="*/ 109 w 199"/>
                <a:gd name="T9" fmla="*/ 156 h 400"/>
                <a:gd name="T10" fmla="*/ 120 w 199"/>
                <a:gd name="T11" fmla="*/ 186 h 400"/>
                <a:gd name="T12" fmla="*/ 129 w 199"/>
                <a:gd name="T13" fmla="*/ 212 h 400"/>
                <a:gd name="T14" fmla="*/ 137 w 199"/>
                <a:gd name="T15" fmla="*/ 232 h 400"/>
                <a:gd name="T16" fmla="*/ 142 w 199"/>
                <a:gd name="T17" fmla="*/ 248 h 400"/>
                <a:gd name="T18" fmla="*/ 147 w 199"/>
                <a:gd name="T19" fmla="*/ 258 h 400"/>
                <a:gd name="T20" fmla="*/ 170 w 199"/>
                <a:gd name="T21" fmla="*/ 330 h 400"/>
                <a:gd name="T22" fmla="*/ 199 w 199"/>
                <a:gd name="T23" fmla="*/ 400 h 400"/>
                <a:gd name="T24" fmla="*/ 167 w 199"/>
                <a:gd name="T25" fmla="*/ 387 h 400"/>
                <a:gd name="T26" fmla="*/ 135 w 199"/>
                <a:gd name="T27" fmla="*/ 366 h 400"/>
                <a:gd name="T28" fmla="*/ 105 w 199"/>
                <a:gd name="T29" fmla="*/ 340 h 400"/>
                <a:gd name="T30" fmla="*/ 76 w 199"/>
                <a:gd name="T31" fmla="*/ 307 h 400"/>
                <a:gd name="T32" fmla="*/ 50 w 199"/>
                <a:gd name="T33" fmla="*/ 269 h 400"/>
                <a:gd name="T34" fmla="*/ 33 w 199"/>
                <a:gd name="T35" fmla="*/ 237 h 400"/>
                <a:gd name="T36" fmla="*/ 18 w 199"/>
                <a:gd name="T37" fmla="*/ 204 h 400"/>
                <a:gd name="T38" fmla="*/ 8 w 199"/>
                <a:gd name="T39" fmla="*/ 172 h 400"/>
                <a:gd name="T40" fmla="*/ 2 w 199"/>
                <a:gd name="T41" fmla="*/ 141 h 400"/>
                <a:gd name="T42" fmla="*/ 0 w 199"/>
                <a:gd name="T43" fmla="*/ 111 h 400"/>
                <a:gd name="T44" fmla="*/ 2 w 199"/>
                <a:gd name="T45" fmla="*/ 83 h 400"/>
                <a:gd name="T46" fmla="*/ 8 w 199"/>
                <a:gd name="T47" fmla="*/ 59 h 400"/>
                <a:gd name="T48" fmla="*/ 17 w 199"/>
                <a:gd name="T49" fmla="*/ 37 h 400"/>
                <a:gd name="T50" fmla="*/ 30 w 199"/>
                <a:gd name="T51" fmla="*/ 19 h 400"/>
                <a:gd name="T52" fmla="*/ 48 w 199"/>
                <a:gd name="T53" fmla="*/ 5 h 400"/>
                <a:gd name="T54" fmla="*/ 52 w 199"/>
                <a:gd name="T55" fmla="*/ 3 h 400"/>
                <a:gd name="T56" fmla="*/ 55 w 199"/>
                <a:gd name="T57" fmla="*/ 1 h 400"/>
                <a:gd name="T58" fmla="*/ 58 w 199"/>
                <a:gd name="T59" fmla="*/ 0 h 400"/>
                <a:gd name="T60" fmla="*/ 63 w 199"/>
                <a:gd name="T6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9" h="400">
                  <a:moveTo>
                    <a:pt x="63" y="0"/>
                  </a:moveTo>
                  <a:lnTo>
                    <a:pt x="74" y="43"/>
                  </a:lnTo>
                  <a:lnTo>
                    <a:pt x="86" y="85"/>
                  </a:lnTo>
                  <a:lnTo>
                    <a:pt x="97" y="123"/>
                  </a:lnTo>
                  <a:lnTo>
                    <a:pt x="109" y="156"/>
                  </a:lnTo>
                  <a:lnTo>
                    <a:pt x="120" y="186"/>
                  </a:lnTo>
                  <a:lnTo>
                    <a:pt x="129" y="212"/>
                  </a:lnTo>
                  <a:lnTo>
                    <a:pt x="137" y="232"/>
                  </a:lnTo>
                  <a:lnTo>
                    <a:pt x="142" y="248"/>
                  </a:lnTo>
                  <a:lnTo>
                    <a:pt x="147" y="258"/>
                  </a:lnTo>
                  <a:lnTo>
                    <a:pt x="170" y="330"/>
                  </a:lnTo>
                  <a:lnTo>
                    <a:pt x="199" y="400"/>
                  </a:lnTo>
                  <a:lnTo>
                    <a:pt x="167" y="387"/>
                  </a:lnTo>
                  <a:lnTo>
                    <a:pt x="135" y="366"/>
                  </a:lnTo>
                  <a:lnTo>
                    <a:pt x="105" y="340"/>
                  </a:lnTo>
                  <a:lnTo>
                    <a:pt x="76" y="307"/>
                  </a:lnTo>
                  <a:lnTo>
                    <a:pt x="50" y="269"/>
                  </a:lnTo>
                  <a:lnTo>
                    <a:pt x="33" y="237"/>
                  </a:lnTo>
                  <a:lnTo>
                    <a:pt x="18" y="204"/>
                  </a:lnTo>
                  <a:lnTo>
                    <a:pt x="8" y="172"/>
                  </a:lnTo>
                  <a:lnTo>
                    <a:pt x="2" y="141"/>
                  </a:lnTo>
                  <a:lnTo>
                    <a:pt x="0" y="111"/>
                  </a:lnTo>
                  <a:lnTo>
                    <a:pt x="2" y="83"/>
                  </a:lnTo>
                  <a:lnTo>
                    <a:pt x="8" y="59"/>
                  </a:lnTo>
                  <a:lnTo>
                    <a:pt x="17" y="37"/>
                  </a:lnTo>
                  <a:lnTo>
                    <a:pt x="30" y="19"/>
                  </a:lnTo>
                  <a:lnTo>
                    <a:pt x="48" y="5"/>
                  </a:lnTo>
                  <a:lnTo>
                    <a:pt x="52" y="3"/>
                  </a:lnTo>
                  <a:lnTo>
                    <a:pt x="55" y="1"/>
                  </a:lnTo>
                  <a:lnTo>
                    <a:pt x="58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41"/>
            <p:cNvSpPr>
              <a:spLocks noEditPoints="1"/>
            </p:cNvSpPr>
            <p:nvPr/>
          </p:nvSpPr>
          <p:spPr bwMode="auto">
            <a:xfrm>
              <a:off x="910134" y="2394715"/>
              <a:ext cx="279747" cy="374576"/>
            </a:xfrm>
            <a:custGeom>
              <a:avLst/>
              <a:gdLst>
                <a:gd name="T0" fmla="*/ 686 w 1597"/>
                <a:gd name="T1" fmla="*/ 528 h 2128"/>
                <a:gd name="T2" fmla="*/ 568 w 1597"/>
                <a:gd name="T3" fmla="*/ 554 h 2128"/>
                <a:gd name="T4" fmla="*/ 450 w 1597"/>
                <a:gd name="T5" fmla="*/ 609 h 2128"/>
                <a:gd name="T6" fmla="*/ 342 w 1597"/>
                <a:gd name="T7" fmla="*/ 709 h 2128"/>
                <a:gd name="T8" fmla="*/ 260 w 1597"/>
                <a:gd name="T9" fmla="*/ 861 h 2128"/>
                <a:gd name="T10" fmla="*/ 212 w 1597"/>
                <a:gd name="T11" fmla="*/ 1077 h 2128"/>
                <a:gd name="T12" fmla="*/ 209 w 1597"/>
                <a:gd name="T13" fmla="*/ 1367 h 2128"/>
                <a:gd name="T14" fmla="*/ 264 w 1597"/>
                <a:gd name="T15" fmla="*/ 1538 h 2128"/>
                <a:gd name="T16" fmla="*/ 412 w 1597"/>
                <a:gd name="T17" fmla="*/ 1736 h 2128"/>
                <a:gd name="T18" fmla="*/ 1046 w 1597"/>
                <a:gd name="T19" fmla="*/ 1665 h 2128"/>
                <a:gd name="T20" fmla="*/ 1218 w 1597"/>
                <a:gd name="T21" fmla="*/ 1694 h 2128"/>
                <a:gd name="T22" fmla="*/ 1356 w 1597"/>
                <a:gd name="T23" fmla="*/ 1464 h 2128"/>
                <a:gd name="T24" fmla="*/ 1412 w 1597"/>
                <a:gd name="T25" fmla="*/ 1235 h 2128"/>
                <a:gd name="T26" fmla="*/ 1424 w 1597"/>
                <a:gd name="T27" fmla="*/ 1092 h 2128"/>
                <a:gd name="T28" fmla="*/ 1421 w 1597"/>
                <a:gd name="T29" fmla="*/ 942 h 2128"/>
                <a:gd name="T30" fmla="*/ 1390 w 1597"/>
                <a:gd name="T31" fmla="*/ 798 h 2128"/>
                <a:gd name="T32" fmla="*/ 1323 w 1597"/>
                <a:gd name="T33" fmla="*/ 675 h 2128"/>
                <a:gd name="T34" fmla="*/ 1209 w 1597"/>
                <a:gd name="T35" fmla="*/ 585 h 2128"/>
                <a:gd name="T36" fmla="*/ 1038 w 1597"/>
                <a:gd name="T37" fmla="*/ 543 h 2128"/>
                <a:gd name="T38" fmla="*/ 921 w 1597"/>
                <a:gd name="T39" fmla="*/ 542 h 2128"/>
                <a:gd name="T40" fmla="*/ 874 w 1597"/>
                <a:gd name="T41" fmla="*/ 533 h 2128"/>
                <a:gd name="T42" fmla="*/ 792 w 1597"/>
                <a:gd name="T43" fmla="*/ 526 h 2128"/>
                <a:gd name="T44" fmla="*/ 763 w 1597"/>
                <a:gd name="T45" fmla="*/ 1 h 2128"/>
                <a:gd name="T46" fmla="*/ 855 w 1597"/>
                <a:gd name="T47" fmla="*/ 10 h 2128"/>
                <a:gd name="T48" fmla="*/ 961 w 1597"/>
                <a:gd name="T49" fmla="*/ 38 h 2128"/>
                <a:gd name="T50" fmla="*/ 1056 w 1597"/>
                <a:gd name="T51" fmla="*/ 94 h 2128"/>
                <a:gd name="T52" fmla="*/ 1110 w 1597"/>
                <a:gd name="T53" fmla="*/ 187 h 2128"/>
                <a:gd name="T54" fmla="*/ 1119 w 1597"/>
                <a:gd name="T55" fmla="*/ 248 h 2128"/>
                <a:gd name="T56" fmla="*/ 1159 w 1597"/>
                <a:gd name="T57" fmla="*/ 236 h 2128"/>
                <a:gd name="T58" fmla="*/ 1227 w 1597"/>
                <a:gd name="T59" fmla="*/ 222 h 2128"/>
                <a:gd name="T60" fmla="*/ 1312 w 1597"/>
                <a:gd name="T61" fmla="*/ 217 h 2128"/>
                <a:gd name="T62" fmla="*/ 1404 w 1597"/>
                <a:gd name="T63" fmla="*/ 233 h 2128"/>
                <a:gd name="T64" fmla="*/ 1489 w 1597"/>
                <a:gd name="T65" fmla="*/ 278 h 2128"/>
                <a:gd name="T66" fmla="*/ 1556 w 1597"/>
                <a:gd name="T67" fmla="*/ 367 h 2128"/>
                <a:gd name="T68" fmla="*/ 1593 w 1597"/>
                <a:gd name="T69" fmla="*/ 507 h 2128"/>
                <a:gd name="T70" fmla="*/ 1591 w 1597"/>
                <a:gd name="T71" fmla="*/ 711 h 2128"/>
                <a:gd name="T72" fmla="*/ 1566 w 1597"/>
                <a:gd name="T73" fmla="*/ 852 h 2128"/>
                <a:gd name="T74" fmla="*/ 1544 w 1597"/>
                <a:gd name="T75" fmla="*/ 938 h 2128"/>
                <a:gd name="T76" fmla="*/ 1505 w 1597"/>
                <a:gd name="T77" fmla="*/ 1084 h 2128"/>
                <a:gd name="T78" fmla="*/ 1459 w 1597"/>
                <a:gd name="T79" fmla="*/ 1262 h 2128"/>
                <a:gd name="T80" fmla="*/ 1418 w 1597"/>
                <a:gd name="T81" fmla="*/ 1439 h 2128"/>
                <a:gd name="T82" fmla="*/ 1345 w 1597"/>
                <a:gd name="T83" fmla="*/ 1638 h 2128"/>
                <a:gd name="T84" fmla="*/ 1210 w 1597"/>
                <a:gd name="T85" fmla="*/ 1869 h 2128"/>
                <a:gd name="T86" fmla="*/ 1042 w 1597"/>
                <a:gd name="T87" fmla="*/ 2041 h 2128"/>
                <a:gd name="T88" fmla="*/ 848 w 1597"/>
                <a:gd name="T89" fmla="*/ 2124 h 2128"/>
                <a:gd name="T90" fmla="*/ 646 w 1597"/>
                <a:gd name="T91" fmla="*/ 2095 h 2128"/>
                <a:gd name="T92" fmla="*/ 463 w 1597"/>
                <a:gd name="T93" fmla="*/ 1964 h 2128"/>
                <a:gd name="T94" fmla="*/ 311 w 1597"/>
                <a:gd name="T95" fmla="*/ 1759 h 2128"/>
                <a:gd name="T96" fmla="*/ 196 w 1597"/>
                <a:gd name="T97" fmla="*/ 1509 h 2128"/>
                <a:gd name="T98" fmla="*/ 158 w 1597"/>
                <a:gd name="T99" fmla="*/ 1400 h 2128"/>
                <a:gd name="T100" fmla="*/ 118 w 1597"/>
                <a:gd name="T101" fmla="*/ 1282 h 2128"/>
                <a:gd name="T102" fmla="*/ 73 w 1597"/>
                <a:gd name="T103" fmla="*/ 1112 h 2128"/>
                <a:gd name="T104" fmla="*/ 44 w 1597"/>
                <a:gd name="T105" fmla="*/ 916 h 2128"/>
                <a:gd name="T106" fmla="*/ 49 w 1597"/>
                <a:gd name="T107" fmla="*/ 720 h 2128"/>
                <a:gd name="T108" fmla="*/ 0 w 1597"/>
                <a:gd name="T109" fmla="*/ 692 h 2128"/>
                <a:gd name="T110" fmla="*/ 7 w 1597"/>
                <a:gd name="T111" fmla="*/ 656 h 2128"/>
                <a:gd name="T112" fmla="*/ 31 w 1597"/>
                <a:gd name="T113" fmla="*/ 564 h 2128"/>
                <a:gd name="T114" fmla="*/ 85 w 1597"/>
                <a:gd name="T115" fmla="*/ 434 h 2128"/>
                <a:gd name="T116" fmla="*/ 178 w 1597"/>
                <a:gd name="T117" fmla="*/ 291 h 2128"/>
                <a:gd name="T118" fmla="*/ 319 w 1597"/>
                <a:gd name="T119" fmla="*/ 155 h 2128"/>
                <a:gd name="T120" fmla="*/ 519 w 1597"/>
                <a:gd name="T121" fmla="*/ 49 h 2128"/>
                <a:gd name="T122" fmla="*/ 715 w 1597"/>
                <a:gd name="T123" fmla="*/ 0 h 2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2128">
                  <a:moveTo>
                    <a:pt x="767" y="524"/>
                  </a:moveTo>
                  <a:lnTo>
                    <a:pt x="741" y="524"/>
                  </a:lnTo>
                  <a:lnTo>
                    <a:pt x="714" y="526"/>
                  </a:lnTo>
                  <a:lnTo>
                    <a:pt x="686" y="528"/>
                  </a:lnTo>
                  <a:lnTo>
                    <a:pt x="657" y="532"/>
                  </a:lnTo>
                  <a:lnTo>
                    <a:pt x="628" y="537"/>
                  </a:lnTo>
                  <a:lnTo>
                    <a:pt x="597" y="545"/>
                  </a:lnTo>
                  <a:lnTo>
                    <a:pt x="568" y="554"/>
                  </a:lnTo>
                  <a:lnTo>
                    <a:pt x="538" y="564"/>
                  </a:lnTo>
                  <a:lnTo>
                    <a:pt x="508" y="577"/>
                  </a:lnTo>
                  <a:lnTo>
                    <a:pt x="479" y="593"/>
                  </a:lnTo>
                  <a:lnTo>
                    <a:pt x="450" y="609"/>
                  </a:lnTo>
                  <a:lnTo>
                    <a:pt x="422" y="631"/>
                  </a:lnTo>
                  <a:lnTo>
                    <a:pt x="394" y="654"/>
                  </a:lnTo>
                  <a:lnTo>
                    <a:pt x="368" y="680"/>
                  </a:lnTo>
                  <a:lnTo>
                    <a:pt x="342" y="709"/>
                  </a:lnTo>
                  <a:lnTo>
                    <a:pt x="319" y="743"/>
                  </a:lnTo>
                  <a:lnTo>
                    <a:pt x="298" y="778"/>
                  </a:lnTo>
                  <a:lnTo>
                    <a:pt x="278" y="817"/>
                  </a:lnTo>
                  <a:lnTo>
                    <a:pt x="260" y="861"/>
                  </a:lnTo>
                  <a:lnTo>
                    <a:pt x="244" y="909"/>
                  </a:lnTo>
                  <a:lnTo>
                    <a:pt x="231" y="961"/>
                  </a:lnTo>
                  <a:lnTo>
                    <a:pt x="219" y="1017"/>
                  </a:lnTo>
                  <a:lnTo>
                    <a:pt x="212" y="1077"/>
                  </a:lnTo>
                  <a:lnTo>
                    <a:pt x="206" y="1142"/>
                  </a:lnTo>
                  <a:lnTo>
                    <a:pt x="204" y="1212"/>
                  </a:lnTo>
                  <a:lnTo>
                    <a:pt x="205" y="1286"/>
                  </a:lnTo>
                  <a:lnTo>
                    <a:pt x="209" y="1367"/>
                  </a:lnTo>
                  <a:lnTo>
                    <a:pt x="217" y="1407"/>
                  </a:lnTo>
                  <a:lnTo>
                    <a:pt x="229" y="1449"/>
                  </a:lnTo>
                  <a:lnTo>
                    <a:pt x="245" y="1494"/>
                  </a:lnTo>
                  <a:lnTo>
                    <a:pt x="264" y="1538"/>
                  </a:lnTo>
                  <a:lnTo>
                    <a:pt x="298" y="1592"/>
                  </a:lnTo>
                  <a:lnTo>
                    <a:pt x="333" y="1643"/>
                  </a:lnTo>
                  <a:lnTo>
                    <a:pt x="372" y="1691"/>
                  </a:lnTo>
                  <a:lnTo>
                    <a:pt x="412" y="1736"/>
                  </a:lnTo>
                  <a:lnTo>
                    <a:pt x="454" y="1777"/>
                  </a:lnTo>
                  <a:lnTo>
                    <a:pt x="500" y="1814"/>
                  </a:lnTo>
                  <a:lnTo>
                    <a:pt x="547" y="1665"/>
                  </a:lnTo>
                  <a:lnTo>
                    <a:pt x="1046" y="1665"/>
                  </a:lnTo>
                  <a:lnTo>
                    <a:pt x="1093" y="1811"/>
                  </a:lnTo>
                  <a:lnTo>
                    <a:pt x="1132" y="1779"/>
                  </a:lnTo>
                  <a:lnTo>
                    <a:pt x="1171" y="1745"/>
                  </a:lnTo>
                  <a:lnTo>
                    <a:pt x="1218" y="1694"/>
                  </a:lnTo>
                  <a:lnTo>
                    <a:pt x="1260" y="1641"/>
                  </a:lnTo>
                  <a:lnTo>
                    <a:pt x="1297" y="1585"/>
                  </a:lnTo>
                  <a:lnTo>
                    <a:pt x="1329" y="1526"/>
                  </a:lnTo>
                  <a:lnTo>
                    <a:pt x="1356" y="1464"/>
                  </a:lnTo>
                  <a:lnTo>
                    <a:pt x="1377" y="1400"/>
                  </a:lnTo>
                  <a:lnTo>
                    <a:pt x="1395" y="1334"/>
                  </a:lnTo>
                  <a:lnTo>
                    <a:pt x="1407" y="1267"/>
                  </a:lnTo>
                  <a:lnTo>
                    <a:pt x="1412" y="1235"/>
                  </a:lnTo>
                  <a:lnTo>
                    <a:pt x="1415" y="1200"/>
                  </a:lnTo>
                  <a:lnTo>
                    <a:pt x="1418" y="1165"/>
                  </a:lnTo>
                  <a:lnTo>
                    <a:pt x="1422" y="1128"/>
                  </a:lnTo>
                  <a:lnTo>
                    <a:pt x="1424" y="1092"/>
                  </a:lnTo>
                  <a:lnTo>
                    <a:pt x="1425" y="1055"/>
                  </a:lnTo>
                  <a:lnTo>
                    <a:pt x="1424" y="1017"/>
                  </a:lnTo>
                  <a:lnTo>
                    <a:pt x="1423" y="980"/>
                  </a:lnTo>
                  <a:lnTo>
                    <a:pt x="1421" y="942"/>
                  </a:lnTo>
                  <a:lnTo>
                    <a:pt x="1415" y="905"/>
                  </a:lnTo>
                  <a:lnTo>
                    <a:pt x="1410" y="868"/>
                  </a:lnTo>
                  <a:lnTo>
                    <a:pt x="1401" y="833"/>
                  </a:lnTo>
                  <a:lnTo>
                    <a:pt x="1390" y="798"/>
                  </a:lnTo>
                  <a:lnTo>
                    <a:pt x="1377" y="765"/>
                  </a:lnTo>
                  <a:lnTo>
                    <a:pt x="1363" y="734"/>
                  </a:lnTo>
                  <a:lnTo>
                    <a:pt x="1344" y="703"/>
                  </a:lnTo>
                  <a:lnTo>
                    <a:pt x="1323" y="675"/>
                  </a:lnTo>
                  <a:lnTo>
                    <a:pt x="1300" y="649"/>
                  </a:lnTo>
                  <a:lnTo>
                    <a:pt x="1273" y="625"/>
                  </a:lnTo>
                  <a:lnTo>
                    <a:pt x="1243" y="604"/>
                  </a:lnTo>
                  <a:lnTo>
                    <a:pt x="1209" y="585"/>
                  </a:lnTo>
                  <a:lnTo>
                    <a:pt x="1172" y="570"/>
                  </a:lnTo>
                  <a:lnTo>
                    <a:pt x="1131" y="557"/>
                  </a:lnTo>
                  <a:lnTo>
                    <a:pt x="1086" y="548"/>
                  </a:lnTo>
                  <a:lnTo>
                    <a:pt x="1038" y="543"/>
                  </a:lnTo>
                  <a:lnTo>
                    <a:pt x="984" y="541"/>
                  </a:lnTo>
                  <a:lnTo>
                    <a:pt x="927" y="543"/>
                  </a:lnTo>
                  <a:lnTo>
                    <a:pt x="925" y="543"/>
                  </a:lnTo>
                  <a:lnTo>
                    <a:pt x="921" y="542"/>
                  </a:lnTo>
                  <a:lnTo>
                    <a:pt x="913" y="540"/>
                  </a:lnTo>
                  <a:lnTo>
                    <a:pt x="903" y="538"/>
                  </a:lnTo>
                  <a:lnTo>
                    <a:pt x="889" y="536"/>
                  </a:lnTo>
                  <a:lnTo>
                    <a:pt x="874" y="533"/>
                  </a:lnTo>
                  <a:lnTo>
                    <a:pt x="857" y="531"/>
                  </a:lnTo>
                  <a:lnTo>
                    <a:pt x="837" y="528"/>
                  </a:lnTo>
                  <a:lnTo>
                    <a:pt x="816" y="527"/>
                  </a:lnTo>
                  <a:lnTo>
                    <a:pt x="792" y="526"/>
                  </a:lnTo>
                  <a:lnTo>
                    <a:pt x="767" y="524"/>
                  </a:lnTo>
                  <a:close/>
                  <a:moveTo>
                    <a:pt x="732" y="0"/>
                  </a:moveTo>
                  <a:lnTo>
                    <a:pt x="746" y="0"/>
                  </a:lnTo>
                  <a:lnTo>
                    <a:pt x="763" y="1"/>
                  </a:lnTo>
                  <a:lnTo>
                    <a:pt x="783" y="2"/>
                  </a:lnTo>
                  <a:lnTo>
                    <a:pt x="806" y="4"/>
                  </a:lnTo>
                  <a:lnTo>
                    <a:pt x="830" y="7"/>
                  </a:lnTo>
                  <a:lnTo>
                    <a:pt x="855" y="10"/>
                  </a:lnTo>
                  <a:lnTo>
                    <a:pt x="882" y="16"/>
                  </a:lnTo>
                  <a:lnTo>
                    <a:pt x="908" y="21"/>
                  </a:lnTo>
                  <a:lnTo>
                    <a:pt x="935" y="29"/>
                  </a:lnTo>
                  <a:lnTo>
                    <a:pt x="961" y="38"/>
                  </a:lnTo>
                  <a:lnTo>
                    <a:pt x="988" y="49"/>
                  </a:lnTo>
                  <a:lnTo>
                    <a:pt x="1011" y="62"/>
                  </a:lnTo>
                  <a:lnTo>
                    <a:pt x="1035" y="77"/>
                  </a:lnTo>
                  <a:lnTo>
                    <a:pt x="1056" y="94"/>
                  </a:lnTo>
                  <a:lnTo>
                    <a:pt x="1074" y="113"/>
                  </a:lnTo>
                  <a:lnTo>
                    <a:pt x="1090" y="135"/>
                  </a:lnTo>
                  <a:lnTo>
                    <a:pt x="1102" y="160"/>
                  </a:lnTo>
                  <a:lnTo>
                    <a:pt x="1110" y="187"/>
                  </a:lnTo>
                  <a:lnTo>
                    <a:pt x="1114" y="217"/>
                  </a:lnTo>
                  <a:lnTo>
                    <a:pt x="1113" y="250"/>
                  </a:lnTo>
                  <a:lnTo>
                    <a:pt x="1114" y="249"/>
                  </a:lnTo>
                  <a:lnTo>
                    <a:pt x="1119" y="248"/>
                  </a:lnTo>
                  <a:lnTo>
                    <a:pt x="1125" y="246"/>
                  </a:lnTo>
                  <a:lnTo>
                    <a:pt x="1134" y="243"/>
                  </a:lnTo>
                  <a:lnTo>
                    <a:pt x="1146" y="239"/>
                  </a:lnTo>
                  <a:lnTo>
                    <a:pt x="1159" y="236"/>
                  </a:lnTo>
                  <a:lnTo>
                    <a:pt x="1174" y="233"/>
                  </a:lnTo>
                  <a:lnTo>
                    <a:pt x="1190" y="229"/>
                  </a:lnTo>
                  <a:lnTo>
                    <a:pt x="1208" y="225"/>
                  </a:lnTo>
                  <a:lnTo>
                    <a:pt x="1227" y="222"/>
                  </a:lnTo>
                  <a:lnTo>
                    <a:pt x="1247" y="220"/>
                  </a:lnTo>
                  <a:lnTo>
                    <a:pt x="1269" y="218"/>
                  </a:lnTo>
                  <a:lnTo>
                    <a:pt x="1290" y="217"/>
                  </a:lnTo>
                  <a:lnTo>
                    <a:pt x="1312" y="217"/>
                  </a:lnTo>
                  <a:lnTo>
                    <a:pt x="1336" y="219"/>
                  </a:lnTo>
                  <a:lnTo>
                    <a:pt x="1358" y="221"/>
                  </a:lnTo>
                  <a:lnTo>
                    <a:pt x="1382" y="226"/>
                  </a:lnTo>
                  <a:lnTo>
                    <a:pt x="1404" y="233"/>
                  </a:lnTo>
                  <a:lnTo>
                    <a:pt x="1426" y="240"/>
                  </a:lnTo>
                  <a:lnTo>
                    <a:pt x="1448" y="252"/>
                  </a:lnTo>
                  <a:lnTo>
                    <a:pt x="1469" y="264"/>
                  </a:lnTo>
                  <a:lnTo>
                    <a:pt x="1489" y="278"/>
                  </a:lnTo>
                  <a:lnTo>
                    <a:pt x="1508" y="296"/>
                  </a:lnTo>
                  <a:lnTo>
                    <a:pt x="1525" y="316"/>
                  </a:lnTo>
                  <a:lnTo>
                    <a:pt x="1541" y="340"/>
                  </a:lnTo>
                  <a:lnTo>
                    <a:pt x="1556" y="367"/>
                  </a:lnTo>
                  <a:lnTo>
                    <a:pt x="1568" y="396"/>
                  </a:lnTo>
                  <a:lnTo>
                    <a:pt x="1578" y="429"/>
                  </a:lnTo>
                  <a:lnTo>
                    <a:pt x="1587" y="466"/>
                  </a:lnTo>
                  <a:lnTo>
                    <a:pt x="1593" y="507"/>
                  </a:lnTo>
                  <a:lnTo>
                    <a:pt x="1597" y="551"/>
                  </a:lnTo>
                  <a:lnTo>
                    <a:pt x="1597" y="600"/>
                  </a:lnTo>
                  <a:lnTo>
                    <a:pt x="1595" y="653"/>
                  </a:lnTo>
                  <a:lnTo>
                    <a:pt x="1591" y="711"/>
                  </a:lnTo>
                  <a:lnTo>
                    <a:pt x="1582" y="773"/>
                  </a:lnTo>
                  <a:lnTo>
                    <a:pt x="1569" y="840"/>
                  </a:lnTo>
                  <a:lnTo>
                    <a:pt x="1568" y="843"/>
                  </a:lnTo>
                  <a:lnTo>
                    <a:pt x="1566" y="852"/>
                  </a:lnTo>
                  <a:lnTo>
                    <a:pt x="1563" y="867"/>
                  </a:lnTo>
                  <a:lnTo>
                    <a:pt x="1557" y="886"/>
                  </a:lnTo>
                  <a:lnTo>
                    <a:pt x="1550" y="910"/>
                  </a:lnTo>
                  <a:lnTo>
                    <a:pt x="1544" y="938"/>
                  </a:lnTo>
                  <a:lnTo>
                    <a:pt x="1535" y="970"/>
                  </a:lnTo>
                  <a:lnTo>
                    <a:pt x="1526" y="1005"/>
                  </a:lnTo>
                  <a:lnTo>
                    <a:pt x="1516" y="1043"/>
                  </a:lnTo>
                  <a:lnTo>
                    <a:pt x="1505" y="1084"/>
                  </a:lnTo>
                  <a:lnTo>
                    <a:pt x="1495" y="1126"/>
                  </a:lnTo>
                  <a:lnTo>
                    <a:pt x="1482" y="1170"/>
                  </a:lnTo>
                  <a:lnTo>
                    <a:pt x="1471" y="1216"/>
                  </a:lnTo>
                  <a:lnTo>
                    <a:pt x="1459" y="1262"/>
                  </a:lnTo>
                  <a:lnTo>
                    <a:pt x="1448" y="1309"/>
                  </a:lnTo>
                  <a:lnTo>
                    <a:pt x="1451" y="1309"/>
                  </a:lnTo>
                  <a:lnTo>
                    <a:pt x="1435" y="1373"/>
                  </a:lnTo>
                  <a:lnTo>
                    <a:pt x="1418" y="1439"/>
                  </a:lnTo>
                  <a:lnTo>
                    <a:pt x="1418" y="1442"/>
                  </a:lnTo>
                  <a:lnTo>
                    <a:pt x="1397" y="1509"/>
                  </a:lnTo>
                  <a:lnTo>
                    <a:pt x="1373" y="1574"/>
                  </a:lnTo>
                  <a:lnTo>
                    <a:pt x="1345" y="1638"/>
                  </a:lnTo>
                  <a:lnTo>
                    <a:pt x="1314" y="1700"/>
                  </a:lnTo>
                  <a:lnTo>
                    <a:pt x="1282" y="1759"/>
                  </a:lnTo>
                  <a:lnTo>
                    <a:pt x="1247" y="1816"/>
                  </a:lnTo>
                  <a:lnTo>
                    <a:pt x="1210" y="1869"/>
                  </a:lnTo>
                  <a:lnTo>
                    <a:pt x="1171" y="1919"/>
                  </a:lnTo>
                  <a:lnTo>
                    <a:pt x="1130" y="1964"/>
                  </a:lnTo>
                  <a:lnTo>
                    <a:pt x="1086" y="2005"/>
                  </a:lnTo>
                  <a:lnTo>
                    <a:pt x="1042" y="2041"/>
                  </a:lnTo>
                  <a:lnTo>
                    <a:pt x="996" y="2071"/>
                  </a:lnTo>
                  <a:lnTo>
                    <a:pt x="948" y="2095"/>
                  </a:lnTo>
                  <a:lnTo>
                    <a:pt x="898" y="2113"/>
                  </a:lnTo>
                  <a:lnTo>
                    <a:pt x="848" y="2124"/>
                  </a:lnTo>
                  <a:lnTo>
                    <a:pt x="795" y="2128"/>
                  </a:lnTo>
                  <a:lnTo>
                    <a:pt x="745" y="2124"/>
                  </a:lnTo>
                  <a:lnTo>
                    <a:pt x="695" y="2113"/>
                  </a:lnTo>
                  <a:lnTo>
                    <a:pt x="646" y="2095"/>
                  </a:lnTo>
                  <a:lnTo>
                    <a:pt x="597" y="2071"/>
                  </a:lnTo>
                  <a:lnTo>
                    <a:pt x="552" y="2041"/>
                  </a:lnTo>
                  <a:lnTo>
                    <a:pt x="507" y="2005"/>
                  </a:lnTo>
                  <a:lnTo>
                    <a:pt x="463" y="1964"/>
                  </a:lnTo>
                  <a:lnTo>
                    <a:pt x="422" y="1919"/>
                  </a:lnTo>
                  <a:lnTo>
                    <a:pt x="383" y="1869"/>
                  </a:lnTo>
                  <a:lnTo>
                    <a:pt x="346" y="1816"/>
                  </a:lnTo>
                  <a:lnTo>
                    <a:pt x="311" y="1759"/>
                  </a:lnTo>
                  <a:lnTo>
                    <a:pt x="279" y="1700"/>
                  </a:lnTo>
                  <a:lnTo>
                    <a:pt x="248" y="1638"/>
                  </a:lnTo>
                  <a:lnTo>
                    <a:pt x="221" y="1574"/>
                  </a:lnTo>
                  <a:lnTo>
                    <a:pt x="196" y="1509"/>
                  </a:lnTo>
                  <a:lnTo>
                    <a:pt x="175" y="1442"/>
                  </a:lnTo>
                  <a:lnTo>
                    <a:pt x="171" y="1434"/>
                  </a:lnTo>
                  <a:lnTo>
                    <a:pt x="166" y="1419"/>
                  </a:lnTo>
                  <a:lnTo>
                    <a:pt x="158" y="1400"/>
                  </a:lnTo>
                  <a:lnTo>
                    <a:pt x="150" y="1377"/>
                  </a:lnTo>
                  <a:lnTo>
                    <a:pt x="140" y="1349"/>
                  </a:lnTo>
                  <a:lnTo>
                    <a:pt x="129" y="1316"/>
                  </a:lnTo>
                  <a:lnTo>
                    <a:pt x="118" y="1282"/>
                  </a:lnTo>
                  <a:lnTo>
                    <a:pt x="106" y="1243"/>
                  </a:lnTo>
                  <a:lnTo>
                    <a:pt x="95" y="1201"/>
                  </a:lnTo>
                  <a:lnTo>
                    <a:pt x="84" y="1158"/>
                  </a:lnTo>
                  <a:lnTo>
                    <a:pt x="73" y="1112"/>
                  </a:lnTo>
                  <a:lnTo>
                    <a:pt x="64" y="1065"/>
                  </a:lnTo>
                  <a:lnTo>
                    <a:pt x="55" y="1015"/>
                  </a:lnTo>
                  <a:lnTo>
                    <a:pt x="49" y="966"/>
                  </a:lnTo>
                  <a:lnTo>
                    <a:pt x="44" y="916"/>
                  </a:lnTo>
                  <a:lnTo>
                    <a:pt x="42" y="867"/>
                  </a:lnTo>
                  <a:lnTo>
                    <a:pt x="42" y="816"/>
                  </a:lnTo>
                  <a:lnTo>
                    <a:pt x="44" y="768"/>
                  </a:lnTo>
                  <a:lnTo>
                    <a:pt x="49" y="720"/>
                  </a:lnTo>
                  <a:lnTo>
                    <a:pt x="58" y="674"/>
                  </a:lnTo>
                  <a:lnTo>
                    <a:pt x="71" y="630"/>
                  </a:lnTo>
                  <a:lnTo>
                    <a:pt x="87" y="587"/>
                  </a:lnTo>
                  <a:lnTo>
                    <a:pt x="0" y="692"/>
                  </a:lnTo>
                  <a:lnTo>
                    <a:pt x="0" y="690"/>
                  </a:lnTo>
                  <a:lnTo>
                    <a:pt x="1" y="682"/>
                  </a:lnTo>
                  <a:lnTo>
                    <a:pt x="4" y="671"/>
                  </a:lnTo>
                  <a:lnTo>
                    <a:pt x="7" y="656"/>
                  </a:lnTo>
                  <a:lnTo>
                    <a:pt x="10" y="637"/>
                  </a:lnTo>
                  <a:lnTo>
                    <a:pt x="16" y="615"/>
                  </a:lnTo>
                  <a:lnTo>
                    <a:pt x="23" y="590"/>
                  </a:lnTo>
                  <a:lnTo>
                    <a:pt x="31" y="564"/>
                  </a:lnTo>
                  <a:lnTo>
                    <a:pt x="42" y="533"/>
                  </a:lnTo>
                  <a:lnTo>
                    <a:pt x="55" y="502"/>
                  </a:lnTo>
                  <a:lnTo>
                    <a:pt x="68" y="469"/>
                  </a:lnTo>
                  <a:lnTo>
                    <a:pt x="85" y="434"/>
                  </a:lnTo>
                  <a:lnTo>
                    <a:pt x="105" y="399"/>
                  </a:lnTo>
                  <a:lnTo>
                    <a:pt x="127" y="363"/>
                  </a:lnTo>
                  <a:lnTo>
                    <a:pt x="151" y="328"/>
                  </a:lnTo>
                  <a:lnTo>
                    <a:pt x="178" y="291"/>
                  </a:lnTo>
                  <a:lnTo>
                    <a:pt x="208" y="256"/>
                  </a:lnTo>
                  <a:lnTo>
                    <a:pt x="242" y="221"/>
                  </a:lnTo>
                  <a:lnTo>
                    <a:pt x="279" y="188"/>
                  </a:lnTo>
                  <a:lnTo>
                    <a:pt x="319" y="155"/>
                  </a:lnTo>
                  <a:lnTo>
                    <a:pt x="364" y="125"/>
                  </a:lnTo>
                  <a:lnTo>
                    <a:pt x="411" y="97"/>
                  </a:lnTo>
                  <a:lnTo>
                    <a:pt x="463" y="71"/>
                  </a:lnTo>
                  <a:lnTo>
                    <a:pt x="519" y="49"/>
                  </a:lnTo>
                  <a:lnTo>
                    <a:pt x="578" y="29"/>
                  </a:lnTo>
                  <a:lnTo>
                    <a:pt x="643" y="13"/>
                  </a:lnTo>
                  <a:lnTo>
                    <a:pt x="713" y="0"/>
                  </a:lnTo>
                  <a:lnTo>
                    <a:pt x="715" y="0"/>
                  </a:lnTo>
                  <a:lnTo>
                    <a:pt x="722" y="0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000F4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42"/>
            <p:cNvSpPr>
              <a:spLocks noEditPoints="1"/>
            </p:cNvSpPr>
            <p:nvPr/>
          </p:nvSpPr>
          <p:spPr bwMode="auto">
            <a:xfrm>
              <a:off x="910134" y="2394715"/>
              <a:ext cx="279747" cy="374576"/>
            </a:xfrm>
            <a:custGeom>
              <a:avLst/>
              <a:gdLst>
                <a:gd name="T0" fmla="*/ 686 w 1597"/>
                <a:gd name="T1" fmla="*/ 528 h 2128"/>
                <a:gd name="T2" fmla="*/ 568 w 1597"/>
                <a:gd name="T3" fmla="*/ 554 h 2128"/>
                <a:gd name="T4" fmla="*/ 450 w 1597"/>
                <a:gd name="T5" fmla="*/ 609 h 2128"/>
                <a:gd name="T6" fmla="*/ 342 w 1597"/>
                <a:gd name="T7" fmla="*/ 709 h 2128"/>
                <a:gd name="T8" fmla="*/ 260 w 1597"/>
                <a:gd name="T9" fmla="*/ 861 h 2128"/>
                <a:gd name="T10" fmla="*/ 212 w 1597"/>
                <a:gd name="T11" fmla="*/ 1077 h 2128"/>
                <a:gd name="T12" fmla="*/ 209 w 1597"/>
                <a:gd name="T13" fmla="*/ 1367 h 2128"/>
                <a:gd name="T14" fmla="*/ 264 w 1597"/>
                <a:gd name="T15" fmla="*/ 1538 h 2128"/>
                <a:gd name="T16" fmla="*/ 412 w 1597"/>
                <a:gd name="T17" fmla="*/ 1736 h 2128"/>
                <a:gd name="T18" fmla="*/ 1046 w 1597"/>
                <a:gd name="T19" fmla="*/ 1665 h 2128"/>
                <a:gd name="T20" fmla="*/ 1218 w 1597"/>
                <a:gd name="T21" fmla="*/ 1694 h 2128"/>
                <a:gd name="T22" fmla="*/ 1356 w 1597"/>
                <a:gd name="T23" fmla="*/ 1464 h 2128"/>
                <a:gd name="T24" fmla="*/ 1412 w 1597"/>
                <a:gd name="T25" fmla="*/ 1235 h 2128"/>
                <a:gd name="T26" fmla="*/ 1424 w 1597"/>
                <a:gd name="T27" fmla="*/ 1092 h 2128"/>
                <a:gd name="T28" fmla="*/ 1421 w 1597"/>
                <a:gd name="T29" fmla="*/ 942 h 2128"/>
                <a:gd name="T30" fmla="*/ 1390 w 1597"/>
                <a:gd name="T31" fmla="*/ 798 h 2128"/>
                <a:gd name="T32" fmla="*/ 1323 w 1597"/>
                <a:gd name="T33" fmla="*/ 675 h 2128"/>
                <a:gd name="T34" fmla="*/ 1209 w 1597"/>
                <a:gd name="T35" fmla="*/ 585 h 2128"/>
                <a:gd name="T36" fmla="*/ 1038 w 1597"/>
                <a:gd name="T37" fmla="*/ 543 h 2128"/>
                <a:gd name="T38" fmla="*/ 921 w 1597"/>
                <a:gd name="T39" fmla="*/ 542 h 2128"/>
                <a:gd name="T40" fmla="*/ 874 w 1597"/>
                <a:gd name="T41" fmla="*/ 533 h 2128"/>
                <a:gd name="T42" fmla="*/ 792 w 1597"/>
                <a:gd name="T43" fmla="*/ 526 h 2128"/>
                <a:gd name="T44" fmla="*/ 763 w 1597"/>
                <a:gd name="T45" fmla="*/ 1 h 2128"/>
                <a:gd name="T46" fmla="*/ 855 w 1597"/>
                <a:gd name="T47" fmla="*/ 10 h 2128"/>
                <a:gd name="T48" fmla="*/ 961 w 1597"/>
                <a:gd name="T49" fmla="*/ 38 h 2128"/>
                <a:gd name="T50" fmla="*/ 1056 w 1597"/>
                <a:gd name="T51" fmla="*/ 94 h 2128"/>
                <a:gd name="T52" fmla="*/ 1110 w 1597"/>
                <a:gd name="T53" fmla="*/ 187 h 2128"/>
                <a:gd name="T54" fmla="*/ 1119 w 1597"/>
                <a:gd name="T55" fmla="*/ 248 h 2128"/>
                <a:gd name="T56" fmla="*/ 1159 w 1597"/>
                <a:gd name="T57" fmla="*/ 236 h 2128"/>
                <a:gd name="T58" fmla="*/ 1227 w 1597"/>
                <a:gd name="T59" fmla="*/ 222 h 2128"/>
                <a:gd name="T60" fmla="*/ 1312 w 1597"/>
                <a:gd name="T61" fmla="*/ 217 h 2128"/>
                <a:gd name="T62" fmla="*/ 1404 w 1597"/>
                <a:gd name="T63" fmla="*/ 233 h 2128"/>
                <a:gd name="T64" fmla="*/ 1489 w 1597"/>
                <a:gd name="T65" fmla="*/ 278 h 2128"/>
                <a:gd name="T66" fmla="*/ 1556 w 1597"/>
                <a:gd name="T67" fmla="*/ 367 h 2128"/>
                <a:gd name="T68" fmla="*/ 1593 w 1597"/>
                <a:gd name="T69" fmla="*/ 507 h 2128"/>
                <a:gd name="T70" fmla="*/ 1591 w 1597"/>
                <a:gd name="T71" fmla="*/ 711 h 2128"/>
                <a:gd name="T72" fmla="*/ 1566 w 1597"/>
                <a:gd name="T73" fmla="*/ 852 h 2128"/>
                <a:gd name="T74" fmla="*/ 1544 w 1597"/>
                <a:gd name="T75" fmla="*/ 938 h 2128"/>
                <a:gd name="T76" fmla="*/ 1505 w 1597"/>
                <a:gd name="T77" fmla="*/ 1084 h 2128"/>
                <a:gd name="T78" fmla="*/ 1459 w 1597"/>
                <a:gd name="T79" fmla="*/ 1262 h 2128"/>
                <a:gd name="T80" fmla="*/ 1418 w 1597"/>
                <a:gd name="T81" fmla="*/ 1439 h 2128"/>
                <a:gd name="T82" fmla="*/ 1345 w 1597"/>
                <a:gd name="T83" fmla="*/ 1638 h 2128"/>
                <a:gd name="T84" fmla="*/ 1210 w 1597"/>
                <a:gd name="T85" fmla="*/ 1869 h 2128"/>
                <a:gd name="T86" fmla="*/ 1042 w 1597"/>
                <a:gd name="T87" fmla="*/ 2041 h 2128"/>
                <a:gd name="T88" fmla="*/ 848 w 1597"/>
                <a:gd name="T89" fmla="*/ 2124 h 2128"/>
                <a:gd name="T90" fmla="*/ 646 w 1597"/>
                <a:gd name="T91" fmla="*/ 2095 h 2128"/>
                <a:gd name="T92" fmla="*/ 463 w 1597"/>
                <a:gd name="T93" fmla="*/ 1964 h 2128"/>
                <a:gd name="T94" fmla="*/ 311 w 1597"/>
                <a:gd name="T95" fmla="*/ 1759 h 2128"/>
                <a:gd name="T96" fmla="*/ 196 w 1597"/>
                <a:gd name="T97" fmla="*/ 1509 h 2128"/>
                <a:gd name="T98" fmla="*/ 158 w 1597"/>
                <a:gd name="T99" fmla="*/ 1400 h 2128"/>
                <a:gd name="T100" fmla="*/ 118 w 1597"/>
                <a:gd name="T101" fmla="*/ 1282 h 2128"/>
                <a:gd name="T102" fmla="*/ 73 w 1597"/>
                <a:gd name="T103" fmla="*/ 1112 h 2128"/>
                <a:gd name="T104" fmla="*/ 44 w 1597"/>
                <a:gd name="T105" fmla="*/ 916 h 2128"/>
                <a:gd name="T106" fmla="*/ 49 w 1597"/>
                <a:gd name="T107" fmla="*/ 720 h 2128"/>
                <a:gd name="T108" fmla="*/ 0 w 1597"/>
                <a:gd name="T109" fmla="*/ 692 h 2128"/>
                <a:gd name="T110" fmla="*/ 7 w 1597"/>
                <a:gd name="T111" fmla="*/ 656 h 2128"/>
                <a:gd name="T112" fmla="*/ 31 w 1597"/>
                <a:gd name="T113" fmla="*/ 564 h 2128"/>
                <a:gd name="T114" fmla="*/ 85 w 1597"/>
                <a:gd name="T115" fmla="*/ 434 h 2128"/>
                <a:gd name="T116" fmla="*/ 178 w 1597"/>
                <a:gd name="T117" fmla="*/ 291 h 2128"/>
                <a:gd name="T118" fmla="*/ 319 w 1597"/>
                <a:gd name="T119" fmla="*/ 155 h 2128"/>
                <a:gd name="T120" fmla="*/ 519 w 1597"/>
                <a:gd name="T121" fmla="*/ 49 h 2128"/>
                <a:gd name="T122" fmla="*/ 715 w 1597"/>
                <a:gd name="T123" fmla="*/ 0 h 2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2128">
                  <a:moveTo>
                    <a:pt x="767" y="524"/>
                  </a:moveTo>
                  <a:lnTo>
                    <a:pt x="741" y="524"/>
                  </a:lnTo>
                  <a:lnTo>
                    <a:pt x="714" y="526"/>
                  </a:lnTo>
                  <a:lnTo>
                    <a:pt x="686" y="528"/>
                  </a:lnTo>
                  <a:lnTo>
                    <a:pt x="657" y="532"/>
                  </a:lnTo>
                  <a:lnTo>
                    <a:pt x="628" y="537"/>
                  </a:lnTo>
                  <a:lnTo>
                    <a:pt x="597" y="545"/>
                  </a:lnTo>
                  <a:lnTo>
                    <a:pt x="568" y="554"/>
                  </a:lnTo>
                  <a:lnTo>
                    <a:pt x="538" y="564"/>
                  </a:lnTo>
                  <a:lnTo>
                    <a:pt x="508" y="577"/>
                  </a:lnTo>
                  <a:lnTo>
                    <a:pt x="479" y="593"/>
                  </a:lnTo>
                  <a:lnTo>
                    <a:pt x="450" y="609"/>
                  </a:lnTo>
                  <a:lnTo>
                    <a:pt x="422" y="631"/>
                  </a:lnTo>
                  <a:lnTo>
                    <a:pt x="394" y="654"/>
                  </a:lnTo>
                  <a:lnTo>
                    <a:pt x="368" y="680"/>
                  </a:lnTo>
                  <a:lnTo>
                    <a:pt x="342" y="709"/>
                  </a:lnTo>
                  <a:lnTo>
                    <a:pt x="319" y="743"/>
                  </a:lnTo>
                  <a:lnTo>
                    <a:pt x="298" y="778"/>
                  </a:lnTo>
                  <a:lnTo>
                    <a:pt x="278" y="817"/>
                  </a:lnTo>
                  <a:lnTo>
                    <a:pt x="260" y="861"/>
                  </a:lnTo>
                  <a:lnTo>
                    <a:pt x="244" y="909"/>
                  </a:lnTo>
                  <a:lnTo>
                    <a:pt x="231" y="961"/>
                  </a:lnTo>
                  <a:lnTo>
                    <a:pt x="219" y="1017"/>
                  </a:lnTo>
                  <a:lnTo>
                    <a:pt x="212" y="1077"/>
                  </a:lnTo>
                  <a:lnTo>
                    <a:pt x="206" y="1142"/>
                  </a:lnTo>
                  <a:lnTo>
                    <a:pt x="204" y="1212"/>
                  </a:lnTo>
                  <a:lnTo>
                    <a:pt x="205" y="1286"/>
                  </a:lnTo>
                  <a:lnTo>
                    <a:pt x="209" y="1367"/>
                  </a:lnTo>
                  <a:lnTo>
                    <a:pt x="217" y="1407"/>
                  </a:lnTo>
                  <a:lnTo>
                    <a:pt x="229" y="1449"/>
                  </a:lnTo>
                  <a:lnTo>
                    <a:pt x="245" y="1494"/>
                  </a:lnTo>
                  <a:lnTo>
                    <a:pt x="264" y="1538"/>
                  </a:lnTo>
                  <a:lnTo>
                    <a:pt x="298" y="1592"/>
                  </a:lnTo>
                  <a:lnTo>
                    <a:pt x="333" y="1643"/>
                  </a:lnTo>
                  <a:lnTo>
                    <a:pt x="372" y="1691"/>
                  </a:lnTo>
                  <a:lnTo>
                    <a:pt x="412" y="1736"/>
                  </a:lnTo>
                  <a:lnTo>
                    <a:pt x="454" y="1777"/>
                  </a:lnTo>
                  <a:lnTo>
                    <a:pt x="500" y="1814"/>
                  </a:lnTo>
                  <a:lnTo>
                    <a:pt x="547" y="1665"/>
                  </a:lnTo>
                  <a:lnTo>
                    <a:pt x="1046" y="1665"/>
                  </a:lnTo>
                  <a:lnTo>
                    <a:pt x="1093" y="1811"/>
                  </a:lnTo>
                  <a:lnTo>
                    <a:pt x="1132" y="1779"/>
                  </a:lnTo>
                  <a:lnTo>
                    <a:pt x="1171" y="1745"/>
                  </a:lnTo>
                  <a:lnTo>
                    <a:pt x="1218" y="1694"/>
                  </a:lnTo>
                  <a:lnTo>
                    <a:pt x="1260" y="1641"/>
                  </a:lnTo>
                  <a:lnTo>
                    <a:pt x="1297" y="1585"/>
                  </a:lnTo>
                  <a:lnTo>
                    <a:pt x="1329" y="1526"/>
                  </a:lnTo>
                  <a:lnTo>
                    <a:pt x="1356" y="1464"/>
                  </a:lnTo>
                  <a:lnTo>
                    <a:pt x="1377" y="1400"/>
                  </a:lnTo>
                  <a:lnTo>
                    <a:pt x="1395" y="1334"/>
                  </a:lnTo>
                  <a:lnTo>
                    <a:pt x="1407" y="1267"/>
                  </a:lnTo>
                  <a:lnTo>
                    <a:pt x="1412" y="1235"/>
                  </a:lnTo>
                  <a:lnTo>
                    <a:pt x="1415" y="1200"/>
                  </a:lnTo>
                  <a:lnTo>
                    <a:pt x="1418" y="1165"/>
                  </a:lnTo>
                  <a:lnTo>
                    <a:pt x="1422" y="1128"/>
                  </a:lnTo>
                  <a:lnTo>
                    <a:pt x="1424" y="1092"/>
                  </a:lnTo>
                  <a:lnTo>
                    <a:pt x="1425" y="1055"/>
                  </a:lnTo>
                  <a:lnTo>
                    <a:pt x="1424" y="1017"/>
                  </a:lnTo>
                  <a:lnTo>
                    <a:pt x="1423" y="980"/>
                  </a:lnTo>
                  <a:lnTo>
                    <a:pt x="1421" y="942"/>
                  </a:lnTo>
                  <a:lnTo>
                    <a:pt x="1415" y="905"/>
                  </a:lnTo>
                  <a:lnTo>
                    <a:pt x="1410" y="868"/>
                  </a:lnTo>
                  <a:lnTo>
                    <a:pt x="1401" y="833"/>
                  </a:lnTo>
                  <a:lnTo>
                    <a:pt x="1390" y="798"/>
                  </a:lnTo>
                  <a:lnTo>
                    <a:pt x="1377" y="765"/>
                  </a:lnTo>
                  <a:lnTo>
                    <a:pt x="1363" y="734"/>
                  </a:lnTo>
                  <a:lnTo>
                    <a:pt x="1344" y="703"/>
                  </a:lnTo>
                  <a:lnTo>
                    <a:pt x="1323" y="675"/>
                  </a:lnTo>
                  <a:lnTo>
                    <a:pt x="1300" y="649"/>
                  </a:lnTo>
                  <a:lnTo>
                    <a:pt x="1273" y="625"/>
                  </a:lnTo>
                  <a:lnTo>
                    <a:pt x="1243" y="604"/>
                  </a:lnTo>
                  <a:lnTo>
                    <a:pt x="1209" y="585"/>
                  </a:lnTo>
                  <a:lnTo>
                    <a:pt x="1172" y="570"/>
                  </a:lnTo>
                  <a:lnTo>
                    <a:pt x="1131" y="557"/>
                  </a:lnTo>
                  <a:lnTo>
                    <a:pt x="1086" y="548"/>
                  </a:lnTo>
                  <a:lnTo>
                    <a:pt x="1038" y="543"/>
                  </a:lnTo>
                  <a:lnTo>
                    <a:pt x="984" y="541"/>
                  </a:lnTo>
                  <a:lnTo>
                    <a:pt x="927" y="543"/>
                  </a:lnTo>
                  <a:lnTo>
                    <a:pt x="925" y="543"/>
                  </a:lnTo>
                  <a:lnTo>
                    <a:pt x="921" y="542"/>
                  </a:lnTo>
                  <a:lnTo>
                    <a:pt x="913" y="540"/>
                  </a:lnTo>
                  <a:lnTo>
                    <a:pt x="903" y="538"/>
                  </a:lnTo>
                  <a:lnTo>
                    <a:pt x="889" y="536"/>
                  </a:lnTo>
                  <a:lnTo>
                    <a:pt x="874" y="533"/>
                  </a:lnTo>
                  <a:lnTo>
                    <a:pt x="857" y="531"/>
                  </a:lnTo>
                  <a:lnTo>
                    <a:pt x="837" y="528"/>
                  </a:lnTo>
                  <a:lnTo>
                    <a:pt x="816" y="527"/>
                  </a:lnTo>
                  <a:lnTo>
                    <a:pt x="792" y="526"/>
                  </a:lnTo>
                  <a:lnTo>
                    <a:pt x="767" y="524"/>
                  </a:lnTo>
                  <a:close/>
                  <a:moveTo>
                    <a:pt x="732" y="0"/>
                  </a:moveTo>
                  <a:lnTo>
                    <a:pt x="746" y="0"/>
                  </a:lnTo>
                  <a:lnTo>
                    <a:pt x="763" y="1"/>
                  </a:lnTo>
                  <a:lnTo>
                    <a:pt x="783" y="2"/>
                  </a:lnTo>
                  <a:lnTo>
                    <a:pt x="806" y="4"/>
                  </a:lnTo>
                  <a:lnTo>
                    <a:pt x="830" y="7"/>
                  </a:lnTo>
                  <a:lnTo>
                    <a:pt x="855" y="10"/>
                  </a:lnTo>
                  <a:lnTo>
                    <a:pt x="882" y="16"/>
                  </a:lnTo>
                  <a:lnTo>
                    <a:pt x="908" y="21"/>
                  </a:lnTo>
                  <a:lnTo>
                    <a:pt x="935" y="29"/>
                  </a:lnTo>
                  <a:lnTo>
                    <a:pt x="961" y="38"/>
                  </a:lnTo>
                  <a:lnTo>
                    <a:pt x="988" y="49"/>
                  </a:lnTo>
                  <a:lnTo>
                    <a:pt x="1011" y="62"/>
                  </a:lnTo>
                  <a:lnTo>
                    <a:pt x="1035" y="77"/>
                  </a:lnTo>
                  <a:lnTo>
                    <a:pt x="1056" y="94"/>
                  </a:lnTo>
                  <a:lnTo>
                    <a:pt x="1074" y="113"/>
                  </a:lnTo>
                  <a:lnTo>
                    <a:pt x="1090" y="135"/>
                  </a:lnTo>
                  <a:lnTo>
                    <a:pt x="1102" y="160"/>
                  </a:lnTo>
                  <a:lnTo>
                    <a:pt x="1110" y="187"/>
                  </a:lnTo>
                  <a:lnTo>
                    <a:pt x="1114" y="217"/>
                  </a:lnTo>
                  <a:lnTo>
                    <a:pt x="1113" y="250"/>
                  </a:lnTo>
                  <a:lnTo>
                    <a:pt x="1114" y="249"/>
                  </a:lnTo>
                  <a:lnTo>
                    <a:pt x="1119" y="248"/>
                  </a:lnTo>
                  <a:lnTo>
                    <a:pt x="1125" y="246"/>
                  </a:lnTo>
                  <a:lnTo>
                    <a:pt x="1134" y="243"/>
                  </a:lnTo>
                  <a:lnTo>
                    <a:pt x="1146" y="239"/>
                  </a:lnTo>
                  <a:lnTo>
                    <a:pt x="1159" y="236"/>
                  </a:lnTo>
                  <a:lnTo>
                    <a:pt x="1174" y="233"/>
                  </a:lnTo>
                  <a:lnTo>
                    <a:pt x="1190" y="229"/>
                  </a:lnTo>
                  <a:lnTo>
                    <a:pt x="1208" y="225"/>
                  </a:lnTo>
                  <a:lnTo>
                    <a:pt x="1227" y="222"/>
                  </a:lnTo>
                  <a:lnTo>
                    <a:pt x="1247" y="220"/>
                  </a:lnTo>
                  <a:lnTo>
                    <a:pt x="1269" y="218"/>
                  </a:lnTo>
                  <a:lnTo>
                    <a:pt x="1290" y="217"/>
                  </a:lnTo>
                  <a:lnTo>
                    <a:pt x="1312" y="217"/>
                  </a:lnTo>
                  <a:lnTo>
                    <a:pt x="1336" y="219"/>
                  </a:lnTo>
                  <a:lnTo>
                    <a:pt x="1358" y="221"/>
                  </a:lnTo>
                  <a:lnTo>
                    <a:pt x="1382" y="226"/>
                  </a:lnTo>
                  <a:lnTo>
                    <a:pt x="1404" y="233"/>
                  </a:lnTo>
                  <a:lnTo>
                    <a:pt x="1426" y="240"/>
                  </a:lnTo>
                  <a:lnTo>
                    <a:pt x="1448" y="252"/>
                  </a:lnTo>
                  <a:lnTo>
                    <a:pt x="1469" y="264"/>
                  </a:lnTo>
                  <a:lnTo>
                    <a:pt x="1489" y="278"/>
                  </a:lnTo>
                  <a:lnTo>
                    <a:pt x="1508" y="296"/>
                  </a:lnTo>
                  <a:lnTo>
                    <a:pt x="1525" y="316"/>
                  </a:lnTo>
                  <a:lnTo>
                    <a:pt x="1541" y="340"/>
                  </a:lnTo>
                  <a:lnTo>
                    <a:pt x="1556" y="367"/>
                  </a:lnTo>
                  <a:lnTo>
                    <a:pt x="1568" y="396"/>
                  </a:lnTo>
                  <a:lnTo>
                    <a:pt x="1578" y="429"/>
                  </a:lnTo>
                  <a:lnTo>
                    <a:pt x="1587" y="466"/>
                  </a:lnTo>
                  <a:lnTo>
                    <a:pt x="1593" y="507"/>
                  </a:lnTo>
                  <a:lnTo>
                    <a:pt x="1597" y="551"/>
                  </a:lnTo>
                  <a:lnTo>
                    <a:pt x="1597" y="600"/>
                  </a:lnTo>
                  <a:lnTo>
                    <a:pt x="1595" y="653"/>
                  </a:lnTo>
                  <a:lnTo>
                    <a:pt x="1591" y="711"/>
                  </a:lnTo>
                  <a:lnTo>
                    <a:pt x="1582" y="773"/>
                  </a:lnTo>
                  <a:lnTo>
                    <a:pt x="1569" y="840"/>
                  </a:lnTo>
                  <a:lnTo>
                    <a:pt x="1568" y="843"/>
                  </a:lnTo>
                  <a:lnTo>
                    <a:pt x="1566" y="852"/>
                  </a:lnTo>
                  <a:lnTo>
                    <a:pt x="1563" y="867"/>
                  </a:lnTo>
                  <a:lnTo>
                    <a:pt x="1557" y="886"/>
                  </a:lnTo>
                  <a:lnTo>
                    <a:pt x="1550" y="910"/>
                  </a:lnTo>
                  <a:lnTo>
                    <a:pt x="1544" y="938"/>
                  </a:lnTo>
                  <a:lnTo>
                    <a:pt x="1535" y="970"/>
                  </a:lnTo>
                  <a:lnTo>
                    <a:pt x="1526" y="1005"/>
                  </a:lnTo>
                  <a:lnTo>
                    <a:pt x="1516" y="1043"/>
                  </a:lnTo>
                  <a:lnTo>
                    <a:pt x="1505" y="1084"/>
                  </a:lnTo>
                  <a:lnTo>
                    <a:pt x="1495" y="1126"/>
                  </a:lnTo>
                  <a:lnTo>
                    <a:pt x="1482" y="1170"/>
                  </a:lnTo>
                  <a:lnTo>
                    <a:pt x="1471" y="1216"/>
                  </a:lnTo>
                  <a:lnTo>
                    <a:pt x="1459" y="1262"/>
                  </a:lnTo>
                  <a:lnTo>
                    <a:pt x="1448" y="1309"/>
                  </a:lnTo>
                  <a:lnTo>
                    <a:pt x="1451" y="1309"/>
                  </a:lnTo>
                  <a:lnTo>
                    <a:pt x="1435" y="1373"/>
                  </a:lnTo>
                  <a:lnTo>
                    <a:pt x="1418" y="1439"/>
                  </a:lnTo>
                  <a:lnTo>
                    <a:pt x="1418" y="1442"/>
                  </a:lnTo>
                  <a:lnTo>
                    <a:pt x="1397" y="1509"/>
                  </a:lnTo>
                  <a:lnTo>
                    <a:pt x="1373" y="1574"/>
                  </a:lnTo>
                  <a:lnTo>
                    <a:pt x="1345" y="1638"/>
                  </a:lnTo>
                  <a:lnTo>
                    <a:pt x="1314" y="1700"/>
                  </a:lnTo>
                  <a:lnTo>
                    <a:pt x="1282" y="1759"/>
                  </a:lnTo>
                  <a:lnTo>
                    <a:pt x="1247" y="1816"/>
                  </a:lnTo>
                  <a:lnTo>
                    <a:pt x="1210" y="1869"/>
                  </a:lnTo>
                  <a:lnTo>
                    <a:pt x="1171" y="1919"/>
                  </a:lnTo>
                  <a:lnTo>
                    <a:pt x="1130" y="1964"/>
                  </a:lnTo>
                  <a:lnTo>
                    <a:pt x="1086" y="2005"/>
                  </a:lnTo>
                  <a:lnTo>
                    <a:pt x="1042" y="2041"/>
                  </a:lnTo>
                  <a:lnTo>
                    <a:pt x="996" y="2071"/>
                  </a:lnTo>
                  <a:lnTo>
                    <a:pt x="948" y="2095"/>
                  </a:lnTo>
                  <a:lnTo>
                    <a:pt x="898" y="2113"/>
                  </a:lnTo>
                  <a:lnTo>
                    <a:pt x="848" y="2124"/>
                  </a:lnTo>
                  <a:lnTo>
                    <a:pt x="795" y="2128"/>
                  </a:lnTo>
                  <a:lnTo>
                    <a:pt x="745" y="2124"/>
                  </a:lnTo>
                  <a:lnTo>
                    <a:pt x="695" y="2113"/>
                  </a:lnTo>
                  <a:lnTo>
                    <a:pt x="646" y="2095"/>
                  </a:lnTo>
                  <a:lnTo>
                    <a:pt x="597" y="2071"/>
                  </a:lnTo>
                  <a:lnTo>
                    <a:pt x="552" y="2041"/>
                  </a:lnTo>
                  <a:lnTo>
                    <a:pt x="507" y="2005"/>
                  </a:lnTo>
                  <a:lnTo>
                    <a:pt x="463" y="1964"/>
                  </a:lnTo>
                  <a:lnTo>
                    <a:pt x="422" y="1919"/>
                  </a:lnTo>
                  <a:lnTo>
                    <a:pt x="383" y="1869"/>
                  </a:lnTo>
                  <a:lnTo>
                    <a:pt x="346" y="1816"/>
                  </a:lnTo>
                  <a:lnTo>
                    <a:pt x="311" y="1759"/>
                  </a:lnTo>
                  <a:lnTo>
                    <a:pt x="279" y="1700"/>
                  </a:lnTo>
                  <a:lnTo>
                    <a:pt x="248" y="1638"/>
                  </a:lnTo>
                  <a:lnTo>
                    <a:pt x="221" y="1574"/>
                  </a:lnTo>
                  <a:lnTo>
                    <a:pt x="196" y="1509"/>
                  </a:lnTo>
                  <a:lnTo>
                    <a:pt x="175" y="1442"/>
                  </a:lnTo>
                  <a:lnTo>
                    <a:pt x="171" y="1434"/>
                  </a:lnTo>
                  <a:lnTo>
                    <a:pt x="166" y="1419"/>
                  </a:lnTo>
                  <a:lnTo>
                    <a:pt x="158" y="1400"/>
                  </a:lnTo>
                  <a:lnTo>
                    <a:pt x="150" y="1377"/>
                  </a:lnTo>
                  <a:lnTo>
                    <a:pt x="140" y="1349"/>
                  </a:lnTo>
                  <a:lnTo>
                    <a:pt x="129" y="1316"/>
                  </a:lnTo>
                  <a:lnTo>
                    <a:pt x="118" y="1282"/>
                  </a:lnTo>
                  <a:lnTo>
                    <a:pt x="106" y="1243"/>
                  </a:lnTo>
                  <a:lnTo>
                    <a:pt x="95" y="1201"/>
                  </a:lnTo>
                  <a:lnTo>
                    <a:pt x="84" y="1158"/>
                  </a:lnTo>
                  <a:lnTo>
                    <a:pt x="73" y="1112"/>
                  </a:lnTo>
                  <a:lnTo>
                    <a:pt x="64" y="1065"/>
                  </a:lnTo>
                  <a:lnTo>
                    <a:pt x="55" y="1015"/>
                  </a:lnTo>
                  <a:lnTo>
                    <a:pt x="49" y="966"/>
                  </a:lnTo>
                  <a:lnTo>
                    <a:pt x="44" y="916"/>
                  </a:lnTo>
                  <a:lnTo>
                    <a:pt x="42" y="867"/>
                  </a:lnTo>
                  <a:lnTo>
                    <a:pt x="42" y="816"/>
                  </a:lnTo>
                  <a:lnTo>
                    <a:pt x="44" y="768"/>
                  </a:lnTo>
                  <a:lnTo>
                    <a:pt x="49" y="720"/>
                  </a:lnTo>
                  <a:lnTo>
                    <a:pt x="58" y="674"/>
                  </a:lnTo>
                  <a:lnTo>
                    <a:pt x="71" y="630"/>
                  </a:lnTo>
                  <a:lnTo>
                    <a:pt x="87" y="587"/>
                  </a:lnTo>
                  <a:lnTo>
                    <a:pt x="0" y="692"/>
                  </a:lnTo>
                  <a:lnTo>
                    <a:pt x="0" y="690"/>
                  </a:lnTo>
                  <a:lnTo>
                    <a:pt x="1" y="682"/>
                  </a:lnTo>
                  <a:lnTo>
                    <a:pt x="4" y="671"/>
                  </a:lnTo>
                  <a:lnTo>
                    <a:pt x="7" y="656"/>
                  </a:lnTo>
                  <a:lnTo>
                    <a:pt x="10" y="637"/>
                  </a:lnTo>
                  <a:lnTo>
                    <a:pt x="16" y="615"/>
                  </a:lnTo>
                  <a:lnTo>
                    <a:pt x="23" y="590"/>
                  </a:lnTo>
                  <a:lnTo>
                    <a:pt x="31" y="564"/>
                  </a:lnTo>
                  <a:lnTo>
                    <a:pt x="42" y="533"/>
                  </a:lnTo>
                  <a:lnTo>
                    <a:pt x="55" y="502"/>
                  </a:lnTo>
                  <a:lnTo>
                    <a:pt x="68" y="469"/>
                  </a:lnTo>
                  <a:lnTo>
                    <a:pt x="85" y="434"/>
                  </a:lnTo>
                  <a:lnTo>
                    <a:pt x="105" y="399"/>
                  </a:lnTo>
                  <a:lnTo>
                    <a:pt x="127" y="363"/>
                  </a:lnTo>
                  <a:lnTo>
                    <a:pt x="151" y="328"/>
                  </a:lnTo>
                  <a:lnTo>
                    <a:pt x="178" y="291"/>
                  </a:lnTo>
                  <a:lnTo>
                    <a:pt x="208" y="256"/>
                  </a:lnTo>
                  <a:lnTo>
                    <a:pt x="242" y="221"/>
                  </a:lnTo>
                  <a:lnTo>
                    <a:pt x="279" y="188"/>
                  </a:lnTo>
                  <a:lnTo>
                    <a:pt x="319" y="155"/>
                  </a:lnTo>
                  <a:lnTo>
                    <a:pt x="364" y="125"/>
                  </a:lnTo>
                  <a:lnTo>
                    <a:pt x="411" y="97"/>
                  </a:lnTo>
                  <a:lnTo>
                    <a:pt x="463" y="71"/>
                  </a:lnTo>
                  <a:lnTo>
                    <a:pt x="519" y="49"/>
                  </a:lnTo>
                  <a:lnTo>
                    <a:pt x="578" y="29"/>
                  </a:lnTo>
                  <a:lnTo>
                    <a:pt x="643" y="13"/>
                  </a:lnTo>
                  <a:lnTo>
                    <a:pt x="713" y="0"/>
                  </a:lnTo>
                  <a:lnTo>
                    <a:pt x="715" y="0"/>
                  </a:lnTo>
                  <a:lnTo>
                    <a:pt x="722" y="0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000F4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43"/>
            <p:cNvSpPr>
              <a:spLocks noEditPoints="1"/>
            </p:cNvSpPr>
            <p:nvPr/>
          </p:nvSpPr>
          <p:spPr bwMode="auto">
            <a:xfrm>
              <a:off x="910134" y="2394715"/>
              <a:ext cx="279747" cy="374576"/>
            </a:xfrm>
            <a:custGeom>
              <a:avLst/>
              <a:gdLst>
                <a:gd name="T0" fmla="*/ 686 w 1597"/>
                <a:gd name="T1" fmla="*/ 528 h 2128"/>
                <a:gd name="T2" fmla="*/ 568 w 1597"/>
                <a:gd name="T3" fmla="*/ 554 h 2128"/>
                <a:gd name="T4" fmla="*/ 450 w 1597"/>
                <a:gd name="T5" fmla="*/ 609 h 2128"/>
                <a:gd name="T6" fmla="*/ 342 w 1597"/>
                <a:gd name="T7" fmla="*/ 709 h 2128"/>
                <a:gd name="T8" fmla="*/ 260 w 1597"/>
                <a:gd name="T9" fmla="*/ 861 h 2128"/>
                <a:gd name="T10" fmla="*/ 212 w 1597"/>
                <a:gd name="T11" fmla="*/ 1077 h 2128"/>
                <a:gd name="T12" fmla="*/ 209 w 1597"/>
                <a:gd name="T13" fmla="*/ 1367 h 2128"/>
                <a:gd name="T14" fmla="*/ 259 w 1597"/>
                <a:gd name="T15" fmla="*/ 1534 h 2128"/>
                <a:gd name="T16" fmla="*/ 365 w 1597"/>
                <a:gd name="T17" fmla="*/ 1685 h 2128"/>
                <a:gd name="T18" fmla="*/ 477 w 1597"/>
                <a:gd name="T19" fmla="*/ 1796 h 2128"/>
                <a:gd name="T20" fmla="*/ 1093 w 1597"/>
                <a:gd name="T21" fmla="*/ 1811 h 2128"/>
                <a:gd name="T22" fmla="*/ 1260 w 1597"/>
                <a:gd name="T23" fmla="*/ 1641 h 2128"/>
                <a:gd name="T24" fmla="*/ 1377 w 1597"/>
                <a:gd name="T25" fmla="*/ 1400 h 2128"/>
                <a:gd name="T26" fmla="*/ 1415 w 1597"/>
                <a:gd name="T27" fmla="*/ 1200 h 2128"/>
                <a:gd name="T28" fmla="*/ 1425 w 1597"/>
                <a:gd name="T29" fmla="*/ 1055 h 2128"/>
                <a:gd name="T30" fmla="*/ 1415 w 1597"/>
                <a:gd name="T31" fmla="*/ 905 h 2128"/>
                <a:gd name="T32" fmla="*/ 1377 w 1597"/>
                <a:gd name="T33" fmla="*/ 765 h 2128"/>
                <a:gd name="T34" fmla="*/ 1300 w 1597"/>
                <a:gd name="T35" fmla="*/ 649 h 2128"/>
                <a:gd name="T36" fmla="*/ 1172 w 1597"/>
                <a:gd name="T37" fmla="*/ 570 h 2128"/>
                <a:gd name="T38" fmla="*/ 984 w 1597"/>
                <a:gd name="T39" fmla="*/ 541 h 2128"/>
                <a:gd name="T40" fmla="*/ 913 w 1597"/>
                <a:gd name="T41" fmla="*/ 540 h 2128"/>
                <a:gd name="T42" fmla="*/ 857 w 1597"/>
                <a:gd name="T43" fmla="*/ 531 h 2128"/>
                <a:gd name="T44" fmla="*/ 767 w 1597"/>
                <a:gd name="T45" fmla="*/ 524 h 2128"/>
                <a:gd name="T46" fmla="*/ 783 w 1597"/>
                <a:gd name="T47" fmla="*/ 2 h 2128"/>
                <a:gd name="T48" fmla="*/ 882 w 1597"/>
                <a:gd name="T49" fmla="*/ 16 h 2128"/>
                <a:gd name="T50" fmla="*/ 988 w 1597"/>
                <a:gd name="T51" fmla="*/ 49 h 2128"/>
                <a:gd name="T52" fmla="*/ 1074 w 1597"/>
                <a:gd name="T53" fmla="*/ 113 h 2128"/>
                <a:gd name="T54" fmla="*/ 1114 w 1597"/>
                <a:gd name="T55" fmla="*/ 217 h 2128"/>
                <a:gd name="T56" fmla="*/ 1125 w 1597"/>
                <a:gd name="T57" fmla="*/ 246 h 2128"/>
                <a:gd name="T58" fmla="*/ 1174 w 1597"/>
                <a:gd name="T59" fmla="*/ 233 h 2128"/>
                <a:gd name="T60" fmla="*/ 1247 w 1597"/>
                <a:gd name="T61" fmla="*/ 220 h 2128"/>
                <a:gd name="T62" fmla="*/ 1336 w 1597"/>
                <a:gd name="T63" fmla="*/ 219 h 2128"/>
                <a:gd name="T64" fmla="*/ 1426 w 1597"/>
                <a:gd name="T65" fmla="*/ 240 h 2128"/>
                <a:gd name="T66" fmla="*/ 1508 w 1597"/>
                <a:gd name="T67" fmla="*/ 296 h 2128"/>
                <a:gd name="T68" fmla="*/ 1568 w 1597"/>
                <a:gd name="T69" fmla="*/ 396 h 2128"/>
                <a:gd name="T70" fmla="*/ 1597 w 1597"/>
                <a:gd name="T71" fmla="*/ 551 h 2128"/>
                <a:gd name="T72" fmla="*/ 1582 w 1597"/>
                <a:gd name="T73" fmla="*/ 773 h 2128"/>
                <a:gd name="T74" fmla="*/ 1563 w 1597"/>
                <a:gd name="T75" fmla="*/ 867 h 2128"/>
                <a:gd name="T76" fmla="*/ 1535 w 1597"/>
                <a:gd name="T77" fmla="*/ 970 h 2128"/>
                <a:gd name="T78" fmla="*/ 1495 w 1597"/>
                <a:gd name="T79" fmla="*/ 1126 h 2128"/>
                <a:gd name="T80" fmla="*/ 1448 w 1597"/>
                <a:gd name="T81" fmla="*/ 1309 h 2128"/>
                <a:gd name="T82" fmla="*/ 1418 w 1597"/>
                <a:gd name="T83" fmla="*/ 1442 h 2128"/>
                <a:gd name="T84" fmla="*/ 1314 w 1597"/>
                <a:gd name="T85" fmla="*/ 1700 h 2128"/>
                <a:gd name="T86" fmla="*/ 1171 w 1597"/>
                <a:gd name="T87" fmla="*/ 1919 h 2128"/>
                <a:gd name="T88" fmla="*/ 996 w 1597"/>
                <a:gd name="T89" fmla="*/ 2071 h 2128"/>
                <a:gd name="T90" fmla="*/ 795 w 1597"/>
                <a:gd name="T91" fmla="*/ 2128 h 2128"/>
                <a:gd name="T92" fmla="*/ 597 w 1597"/>
                <a:gd name="T93" fmla="*/ 2071 h 2128"/>
                <a:gd name="T94" fmla="*/ 422 w 1597"/>
                <a:gd name="T95" fmla="*/ 1919 h 2128"/>
                <a:gd name="T96" fmla="*/ 279 w 1597"/>
                <a:gd name="T97" fmla="*/ 1700 h 2128"/>
                <a:gd name="T98" fmla="*/ 175 w 1597"/>
                <a:gd name="T99" fmla="*/ 1442 h 2128"/>
                <a:gd name="T100" fmla="*/ 150 w 1597"/>
                <a:gd name="T101" fmla="*/ 1377 h 2128"/>
                <a:gd name="T102" fmla="*/ 106 w 1597"/>
                <a:gd name="T103" fmla="*/ 1243 h 2128"/>
                <a:gd name="T104" fmla="*/ 64 w 1597"/>
                <a:gd name="T105" fmla="*/ 1065 h 2128"/>
                <a:gd name="T106" fmla="*/ 42 w 1597"/>
                <a:gd name="T107" fmla="*/ 867 h 2128"/>
                <a:gd name="T108" fmla="*/ 58 w 1597"/>
                <a:gd name="T109" fmla="*/ 674 h 2128"/>
                <a:gd name="T110" fmla="*/ 0 w 1597"/>
                <a:gd name="T111" fmla="*/ 690 h 2128"/>
                <a:gd name="T112" fmla="*/ 10 w 1597"/>
                <a:gd name="T113" fmla="*/ 637 h 2128"/>
                <a:gd name="T114" fmla="*/ 42 w 1597"/>
                <a:gd name="T115" fmla="*/ 533 h 2128"/>
                <a:gd name="T116" fmla="*/ 105 w 1597"/>
                <a:gd name="T117" fmla="*/ 399 h 2128"/>
                <a:gd name="T118" fmla="*/ 208 w 1597"/>
                <a:gd name="T119" fmla="*/ 256 h 2128"/>
                <a:gd name="T120" fmla="*/ 364 w 1597"/>
                <a:gd name="T121" fmla="*/ 125 h 2128"/>
                <a:gd name="T122" fmla="*/ 578 w 1597"/>
                <a:gd name="T123" fmla="*/ 29 h 2128"/>
                <a:gd name="T124" fmla="*/ 722 w 1597"/>
                <a:gd name="T125" fmla="*/ 0 h 2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7" h="2128">
                  <a:moveTo>
                    <a:pt x="767" y="524"/>
                  </a:moveTo>
                  <a:lnTo>
                    <a:pt x="741" y="524"/>
                  </a:lnTo>
                  <a:lnTo>
                    <a:pt x="714" y="526"/>
                  </a:lnTo>
                  <a:lnTo>
                    <a:pt x="686" y="528"/>
                  </a:lnTo>
                  <a:lnTo>
                    <a:pt x="657" y="532"/>
                  </a:lnTo>
                  <a:lnTo>
                    <a:pt x="628" y="537"/>
                  </a:lnTo>
                  <a:lnTo>
                    <a:pt x="597" y="545"/>
                  </a:lnTo>
                  <a:lnTo>
                    <a:pt x="568" y="554"/>
                  </a:lnTo>
                  <a:lnTo>
                    <a:pt x="538" y="564"/>
                  </a:lnTo>
                  <a:lnTo>
                    <a:pt x="508" y="577"/>
                  </a:lnTo>
                  <a:lnTo>
                    <a:pt x="479" y="593"/>
                  </a:lnTo>
                  <a:lnTo>
                    <a:pt x="450" y="609"/>
                  </a:lnTo>
                  <a:lnTo>
                    <a:pt x="422" y="631"/>
                  </a:lnTo>
                  <a:lnTo>
                    <a:pt x="394" y="654"/>
                  </a:lnTo>
                  <a:lnTo>
                    <a:pt x="368" y="680"/>
                  </a:lnTo>
                  <a:lnTo>
                    <a:pt x="342" y="709"/>
                  </a:lnTo>
                  <a:lnTo>
                    <a:pt x="319" y="743"/>
                  </a:lnTo>
                  <a:lnTo>
                    <a:pt x="298" y="778"/>
                  </a:lnTo>
                  <a:lnTo>
                    <a:pt x="278" y="817"/>
                  </a:lnTo>
                  <a:lnTo>
                    <a:pt x="260" y="861"/>
                  </a:lnTo>
                  <a:lnTo>
                    <a:pt x="244" y="909"/>
                  </a:lnTo>
                  <a:lnTo>
                    <a:pt x="231" y="961"/>
                  </a:lnTo>
                  <a:lnTo>
                    <a:pt x="219" y="1017"/>
                  </a:lnTo>
                  <a:lnTo>
                    <a:pt x="212" y="1077"/>
                  </a:lnTo>
                  <a:lnTo>
                    <a:pt x="206" y="1142"/>
                  </a:lnTo>
                  <a:lnTo>
                    <a:pt x="204" y="1212"/>
                  </a:lnTo>
                  <a:lnTo>
                    <a:pt x="205" y="1286"/>
                  </a:lnTo>
                  <a:lnTo>
                    <a:pt x="209" y="1367"/>
                  </a:lnTo>
                  <a:lnTo>
                    <a:pt x="214" y="1409"/>
                  </a:lnTo>
                  <a:lnTo>
                    <a:pt x="224" y="1452"/>
                  </a:lnTo>
                  <a:lnTo>
                    <a:pt x="238" y="1493"/>
                  </a:lnTo>
                  <a:lnTo>
                    <a:pt x="259" y="1534"/>
                  </a:lnTo>
                  <a:lnTo>
                    <a:pt x="281" y="1575"/>
                  </a:lnTo>
                  <a:lnTo>
                    <a:pt x="308" y="1614"/>
                  </a:lnTo>
                  <a:lnTo>
                    <a:pt x="336" y="1651"/>
                  </a:lnTo>
                  <a:lnTo>
                    <a:pt x="365" y="1685"/>
                  </a:lnTo>
                  <a:lnTo>
                    <a:pt x="394" y="1718"/>
                  </a:lnTo>
                  <a:lnTo>
                    <a:pt x="423" y="1747"/>
                  </a:lnTo>
                  <a:lnTo>
                    <a:pt x="451" y="1774"/>
                  </a:lnTo>
                  <a:lnTo>
                    <a:pt x="477" y="1796"/>
                  </a:lnTo>
                  <a:lnTo>
                    <a:pt x="500" y="1814"/>
                  </a:lnTo>
                  <a:lnTo>
                    <a:pt x="547" y="1665"/>
                  </a:lnTo>
                  <a:lnTo>
                    <a:pt x="1046" y="1665"/>
                  </a:lnTo>
                  <a:lnTo>
                    <a:pt x="1093" y="1811"/>
                  </a:lnTo>
                  <a:lnTo>
                    <a:pt x="1132" y="1779"/>
                  </a:lnTo>
                  <a:lnTo>
                    <a:pt x="1171" y="1745"/>
                  </a:lnTo>
                  <a:lnTo>
                    <a:pt x="1218" y="1694"/>
                  </a:lnTo>
                  <a:lnTo>
                    <a:pt x="1260" y="1641"/>
                  </a:lnTo>
                  <a:lnTo>
                    <a:pt x="1297" y="1585"/>
                  </a:lnTo>
                  <a:lnTo>
                    <a:pt x="1329" y="1526"/>
                  </a:lnTo>
                  <a:lnTo>
                    <a:pt x="1356" y="1464"/>
                  </a:lnTo>
                  <a:lnTo>
                    <a:pt x="1377" y="1400"/>
                  </a:lnTo>
                  <a:lnTo>
                    <a:pt x="1395" y="1334"/>
                  </a:lnTo>
                  <a:lnTo>
                    <a:pt x="1407" y="1267"/>
                  </a:lnTo>
                  <a:lnTo>
                    <a:pt x="1412" y="1235"/>
                  </a:lnTo>
                  <a:lnTo>
                    <a:pt x="1415" y="1200"/>
                  </a:lnTo>
                  <a:lnTo>
                    <a:pt x="1418" y="1165"/>
                  </a:lnTo>
                  <a:lnTo>
                    <a:pt x="1422" y="1128"/>
                  </a:lnTo>
                  <a:lnTo>
                    <a:pt x="1424" y="1092"/>
                  </a:lnTo>
                  <a:lnTo>
                    <a:pt x="1425" y="1055"/>
                  </a:lnTo>
                  <a:lnTo>
                    <a:pt x="1424" y="1017"/>
                  </a:lnTo>
                  <a:lnTo>
                    <a:pt x="1423" y="980"/>
                  </a:lnTo>
                  <a:lnTo>
                    <a:pt x="1421" y="942"/>
                  </a:lnTo>
                  <a:lnTo>
                    <a:pt x="1415" y="905"/>
                  </a:lnTo>
                  <a:lnTo>
                    <a:pt x="1410" y="868"/>
                  </a:lnTo>
                  <a:lnTo>
                    <a:pt x="1401" y="833"/>
                  </a:lnTo>
                  <a:lnTo>
                    <a:pt x="1390" y="798"/>
                  </a:lnTo>
                  <a:lnTo>
                    <a:pt x="1377" y="765"/>
                  </a:lnTo>
                  <a:lnTo>
                    <a:pt x="1363" y="734"/>
                  </a:lnTo>
                  <a:lnTo>
                    <a:pt x="1344" y="703"/>
                  </a:lnTo>
                  <a:lnTo>
                    <a:pt x="1323" y="675"/>
                  </a:lnTo>
                  <a:lnTo>
                    <a:pt x="1300" y="649"/>
                  </a:lnTo>
                  <a:lnTo>
                    <a:pt x="1273" y="625"/>
                  </a:lnTo>
                  <a:lnTo>
                    <a:pt x="1243" y="604"/>
                  </a:lnTo>
                  <a:lnTo>
                    <a:pt x="1209" y="585"/>
                  </a:lnTo>
                  <a:lnTo>
                    <a:pt x="1172" y="570"/>
                  </a:lnTo>
                  <a:lnTo>
                    <a:pt x="1131" y="557"/>
                  </a:lnTo>
                  <a:lnTo>
                    <a:pt x="1086" y="548"/>
                  </a:lnTo>
                  <a:lnTo>
                    <a:pt x="1038" y="543"/>
                  </a:lnTo>
                  <a:lnTo>
                    <a:pt x="984" y="541"/>
                  </a:lnTo>
                  <a:lnTo>
                    <a:pt x="927" y="543"/>
                  </a:lnTo>
                  <a:lnTo>
                    <a:pt x="925" y="543"/>
                  </a:lnTo>
                  <a:lnTo>
                    <a:pt x="921" y="542"/>
                  </a:lnTo>
                  <a:lnTo>
                    <a:pt x="913" y="540"/>
                  </a:lnTo>
                  <a:lnTo>
                    <a:pt x="903" y="538"/>
                  </a:lnTo>
                  <a:lnTo>
                    <a:pt x="889" y="536"/>
                  </a:lnTo>
                  <a:lnTo>
                    <a:pt x="874" y="533"/>
                  </a:lnTo>
                  <a:lnTo>
                    <a:pt x="857" y="531"/>
                  </a:lnTo>
                  <a:lnTo>
                    <a:pt x="837" y="528"/>
                  </a:lnTo>
                  <a:lnTo>
                    <a:pt x="816" y="527"/>
                  </a:lnTo>
                  <a:lnTo>
                    <a:pt x="792" y="526"/>
                  </a:lnTo>
                  <a:lnTo>
                    <a:pt x="767" y="524"/>
                  </a:lnTo>
                  <a:close/>
                  <a:moveTo>
                    <a:pt x="732" y="0"/>
                  </a:moveTo>
                  <a:lnTo>
                    <a:pt x="746" y="0"/>
                  </a:lnTo>
                  <a:lnTo>
                    <a:pt x="763" y="1"/>
                  </a:lnTo>
                  <a:lnTo>
                    <a:pt x="783" y="2"/>
                  </a:lnTo>
                  <a:lnTo>
                    <a:pt x="806" y="4"/>
                  </a:lnTo>
                  <a:lnTo>
                    <a:pt x="830" y="7"/>
                  </a:lnTo>
                  <a:lnTo>
                    <a:pt x="855" y="10"/>
                  </a:lnTo>
                  <a:lnTo>
                    <a:pt x="882" y="16"/>
                  </a:lnTo>
                  <a:lnTo>
                    <a:pt x="908" y="21"/>
                  </a:lnTo>
                  <a:lnTo>
                    <a:pt x="935" y="29"/>
                  </a:lnTo>
                  <a:lnTo>
                    <a:pt x="961" y="38"/>
                  </a:lnTo>
                  <a:lnTo>
                    <a:pt x="988" y="49"/>
                  </a:lnTo>
                  <a:lnTo>
                    <a:pt x="1011" y="62"/>
                  </a:lnTo>
                  <a:lnTo>
                    <a:pt x="1035" y="77"/>
                  </a:lnTo>
                  <a:lnTo>
                    <a:pt x="1056" y="94"/>
                  </a:lnTo>
                  <a:lnTo>
                    <a:pt x="1074" y="113"/>
                  </a:lnTo>
                  <a:lnTo>
                    <a:pt x="1090" y="135"/>
                  </a:lnTo>
                  <a:lnTo>
                    <a:pt x="1102" y="160"/>
                  </a:lnTo>
                  <a:lnTo>
                    <a:pt x="1110" y="187"/>
                  </a:lnTo>
                  <a:lnTo>
                    <a:pt x="1114" y="217"/>
                  </a:lnTo>
                  <a:lnTo>
                    <a:pt x="1113" y="250"/>
                  </a:lnTo>
                  <a:lnTo>
                    <a:pt x="1114" y="249"/>
                  </a:lnTo>
                  <a:lnTo>
                    <a:pt x="1119" y="248"/>
                  </a:lnTo>
                  <a:lnTo>
                    <a:pt x="1125" y="246"/>
                  </a:lnTo>
                  <a:lnTo>
                    <a:pt x="1134" y="243"/>
                  </a:lnTo>
                  <a:lnTo>
                    <a:pt x="1146" y="239"/>
                  </a:lnTo>
                  <a:lnTo>
                    <a:pt x="1159" y="236"/>
                  </a:lnTo>
                  <a:lnTo>
                    <a:pt x="1174" y="233"/>
                  </a:lnTo>
                  <a:lnTo>
                    <a:pt x="1190" y="229"/>
                  </a:lnTo>
                  <a:lnTo>
                    <a:pt x="1208" y="225"/>
                  </a:lnTo>
                  <a:lnTo>
                    <a:pt x="1227" y="222"/>
                  </a:lnTo>
                  <a:lnTo>
                    <a:pt x="1247" y="220"/>
                  </a:lnTo>
                  <a:lnTo>
                    <a:pt x="1269" y="218"/>
                  </a:lnTo>
                  <a:lnTo>
                    <a:pt x="1290" y="217"/>
                  </a:lnTo>
                  <a:lnTo>
                    <a:pt x="1312" y="217"/>
                  </a:lnTo>
                  <a:lnTo>
                    <a:pt x="1336" y="219"/>
                  </a:lnTo>
                  <a:lnTo>
                    <a:pt x="1358" y="221"/>
                  </a:lnTo>
                  <a:lnTo>
                    <a:pt x="1382" y="226"/>
                  </a:lnTo>
                  <a:lnTo>
                    <a:pt x="1404" y="233"/>
                  </a:lnTo>
                  <a:lnTo>
                    <a:pt x="1426" y="240"/>
                  </a:lnTo>
                  <a:lnTo>
                    <a:pt x="1448" y="252"/>
                  </a:lnTo>
                  <a:lnTo>
                    <a:pt x="1469" y="264"/>
                  </a:lnTo>
                  <a:lnTo>
                    <a:pt x="1489" y="278"/>
                  </a:lnTo>
                  <a:lnTo>
                    <a:pt x="1508" y="296"/>
                  </a:lnTo>
                  <a:lnTo>
                    <a:pt x="1525" y="316"/>
                  </a:lnTo>
                  <a:lnTo>
                    <a:pt x="1541" y="340"/>
                  </a:lnTo>
                  <a:lnTo>
                    <a:pt x="1556" y="367"/>
                  </a:lnTo>
                  <a:lnTo>
                    <a:pt x="1568" y="396"/>
                  </a:lnTo>
                  <a:lnTo>
                    <a:pt x="1578" y="429"/>
                  </a:lnTo>
                  <a:lnTo>
                    <a:pt x="1587" y="466"/>
                  </a:lnTo>
                  <a:lnTo>
                    <a:pt x="1593" y="507"/>
                  </a:lnTo>
                  <a:lnTo>
                    <a:pt x="1597" y="551"/>
                  </a:lnTo>
                  <a:lnTo>
                    <a:pt x="1597" y="600"/>
                  </a:lnTo>
                  <a:lnTo>
                    <a:pt x="1595" y="653"/>
                  </a:lnTo>
                  <a:lnTo>
                    <a:pt x="1591" y="711"/>
                  </a:lnTo>
                  <a:lnTo>
                    <a:pt x="1582" y="773"/>
                  </a:lnTo>
                  <a:lnTo>
                    <a:pt x="1569" y="840"/>
                  </a:lnTo>
                  <a:lnTo>
                    <a:pt x="1568" y="843"/>
                  </a:lnTo>
                  <a:lnTo>
                    <a:pt x="1566" y="852"/>
                  </a:lnTo>
                  <a:lnTo>
                    <a:pt x="1563" y="867"/>
                  </a:lnTo>
                  <a:lnTo>
                    <a:pt x="1557" y="886"/>
                  </a:lnTo>
                  <a:lnTo>
                    <a:pt x="1550" y="910"/>
                  </a:lnTo>
                  <a:lnTo>
                    <a:pt x="1544" y="938"/>
                  </a:lnTo>
                  <a:lnTo>
                    <a:pt x="1535" y="970"/>
                  </a:lnTo>
                  <a:lnTo>
                    <a:pt x="1526" y="1005"/>
                  </a:lnTo>
                  <a:lnTo>
                    <a:pt x="1516" y="1043"/>
                  </a:lnTo>
                  <a:lnTo>
                    <a:pt x="1505" y="1084"/>
                  </a:lnTo>
                  <a:lnTo>
                    <a:pt x="1495" y="1126"/>
                  </a:lnTo>
                  <a:lnTo>
                    <a:pt x="1482" y="1170"/>
                  </a:lnTo>
                  <a:lnTo>
                    <a:pt x="1471" y="1216"/>
                  </a:lnTo>
                  <a:lnTo>
                    <a:pt x="1459" y="1262"/>
                  </a:lnTo>
                  <a:lnTo>
                    <a:pt x="1448" y="1309"/>
                  </a:lnTo>
                  <a:lnTo>
                    <a:pt x="1451" y="1309"/>
                  </a:lnTo>
                  <a:lnTo>
                    <a:pt x="1435" y="1373"/>
                  </a:lnTo>
                  <a:lnTo>
                    <a:pt x="1418" y="1439"/>
                  </a:lnTo>
                  <a:lnTo>
                    <a:pt x="1418" y="1442"/>
                  </a:lnTo>
                  <a:lnTo>
                    <a:pt x="1397" y="1509"/>
                  </a:lnTo>
                  <a:lnTo>
                    <a:pt x="1373" y="1574"/>
                  </a:lnTo>
                  <a:lnTo>
                    <a:pt x="1345" y="1638"/>
                  </a:lnTo>
                  <a:lnTo>
                    <a:pt x="1314" y="1700"/>
                  </a:lnTo>
                  <a:lnTo>
                    <a:pt x="1282" y="1759"/>
                  </a:lnTo>
                  <a:lnTo>
                    <a:pt x="1247" y="1816"/>
                  </a:lnTo>
                  <a:lnTo>
                    <a:pt x="1210" y="1869"/>
                  </a:lnTo>
                  <a:lnTo>
                    <a:pt x="1171" y="1919"/>
                  </a:lnTo>
                  <a:lnTo>
                    <a:pt x="1130" y="1964"/>
                  </a:lnTo>
                  <a:lnTo>
                    <a:pt x="1086" y="2005"/>
                  </a:lnTo>
                  <a:lnTo>
                    <a:pt x="1042" y="2041"/>
                  </a:lnTo>
                  <a:lnTo>
                    <a:pt x="996" y="2071"/>
                  </a:lnTo>
                  <a:lnTo>
                    <a:pt x="948" y="2095"/>
                  </a:lnTo>
                  <a:lnTo>
                    <a:pt x="898" y="2113"/>
                  </a:lnTo>
                  <a:lnTo>
                    <a:pt x="848" y="2124"/>
                  </a:lnTo>
                  <a:lnTo>
                    <a:pt x="795" y="2128"/>
                  </a:lnTo>
                  <a:lnTo>
                    <a:pt x="745" y="2124"/>
                  </a:lnTo>
                  <a:lnTo>
                    <a:pt x="695" y="2113"/>
                  </a:lnTo>
                  <a:lnTo>
                    <a:pt x="646" y="2095"/>
                  </a:lnTo>
                  <a:lnTo>
                    <a:pt x="597" y="2071"/>
                  </a:lnTo>
                  <a:lnTo>
                    <a:pt x="552" y="2041"/>
                  </a:lnTo>
                  <a:lnTo>
                    <a:pt x="507" y="2005"/>
                  </a:lnTo>
                  <a:lnTo>
                    <a:pt x="463" y="1964"/>
                  </a:lnTo>
                  <a:lnTo>
                    <a:pt x="422" y="1919"/>
                  </a:lnTo>
                  <a:lnTo>
                    <a:pt x="383" y="1869"/>
                  </a:lnTo>
                  <a:lnTo>
                    <a:pt x="346" y="1816"/>
                  </a:lnTo>
                  <a:lnTo>
                    <a:pt x="311" y="1759"/>
                  </a:lnTo>
                  <a:lnTo>
                    <a:pt x="279" y="1700"/>
                  </a:lnTo>
                  <a:lnTo>
                    <a:pt x="248" y="1638"/>
                  </a:lnTo>
                  <a:lnTo>
                    <a:pt x="221" y="1574"/>
                  </a:lnTo>
                  <a:lnTo>
                    <a:pt x="196" y="1509"/>
                  </a:lnTo>
                  <a:lnTo>
                    <a:pt x="175" y="1442"/>
                  </a:lnTo>
                  <a:lnTo>
                    <a:pt x="171" y="1434"/>
                  </a:lnTo>
                  <a:lnTo>
                    <a:pt x="166" y="1419"/>
                  </a:lnTo>
                  <a:lnTo>
                    <a:pt x="158" y="1400"/>
                  </a:lnTo>
                  <a:lnTo>
                    <a:pt x="150" y="1377"/>
                  </a:lnTo>
                  <a:lnTo>
                    <a:pt x="140" y="1349"/>
                  </a:lnTo>
                  <a:lnTo>
                    <a:pt x="129" y="1316"/>
                  </a:lnTo>
                  <a:lnTo>
                    <a:pt x="118" y="1282"/>
                  </a:lnTo>
                  <a:lnTo>
                    <a:pt x="106" y="1243"/>
                  </a:lnTo>
                  <a:lnTo>
                    <a:pt x="95" y="1201"/>
                  </a:lnTo>
                  <a:lnTo>
                    <a:pt x="84" y="1158"/>
                  </a:lnTo>
                  <a:lnTo>
                    <a:pt x="73" y="1112"/>
                  </a:lnTo>
                  <a:lnTo>
                    <a:pt x="64" y="1065"/>
                  </a:lnTo>
                  <a:lnTo>
                    <a:pt x="55" y="1015"/>
                  </a:lnTo>
                  <a:lnTo>
                    <a:pt x="49" y="966"/>
                  </a:lnTo>
                  <a:lnTo>
                    <a:pt x="44" y="916"/>
                  </a:lnTo>
                  <a:lnTo>
                    <a:pt x="42" y="867"/>
                  </a:lnTo>
                  <a:lnTo>
                    <a:pt x="42" y="816"/>
                  </a:lnTo>
                  <a:lnTo>
                    <a:pt x="44" y="768"/>
                  </a:lnTo>
                  <a:lnTo>
                    <a:pt x="49" y="720"/>
                  </a:lnTo>
                  <a:lnTo>
                    <a:pt x="58" y="674"/>
                  </a:lnTo>
                  <a:lnTo>
                    <a:pt x="71" y="630"/>
                  </a:lnTo>
                  <a:lnTo>
                    <a:pt x="87" y="587"/>
                  </a:lnTo>
                  <a:lnTo>
                    <a:pt x="0" y="692"/>
                  </a:lnTo>
                  <a:lnTo>
                    <a:pt x="0" y="690"/>
                  </a:lnTo>
                  <a:lnTo>
                    <a:pt x="1" y="682"/>
                  </a:lnTo>
                  <a:lnTo>
                    <a:pt x="4" y="671"/>
                  </a:lnTo>
                  <a:lnTo>
                    <a:pt x="7" y="656"/>
                  </a:lnTo>
                  <a:lnTo>
                    <a:pt x="10" y="637"/>
                  </a:lnTo>
                  <a:lnTo>
                    <a:pt x="16" y="615"/>
                  </a:lnTo>
                  <a:lnTo>
                    <a:pt x="23" y="590"/>
                  </a:lnTo>
                  <a:lnTo>
                    <a:pt x="31" y="564"/>
                  </a:lnTo>
                  <a:lnTo>
                    <a:pt x="42" y="533"/>
                  </a:lnTo>
                  <a:lnTo>
                    <a:pt x="55" y="502"/>
                  </a:lnTo>
                  <a:lnTo>
                    <a:pt x="68" y="469"/>
                  </a:lnTo>
                  <a:lnTo>
                    <a:pt x="85" y="434"/>
                  </a:lnTo>
                  <a:lnTo>
                    <a:pt x="105" y="399"/>
                  </a:lnTo>
                  <a:lnTo>
                    <a:pt x="127" y="363"/>
                  </a:lnTo>
                  <a:lnTo>
                    <a:pt x="151" y="328"/>
                  </a:lnTo>
                  <a:lnTo>
                    <a:pt x="178" y="291"/>
                  </a:lnTo>
                  <a:lnTo>
                    <a:pt x="208" y="256"/>
                  </a:lnTo>
                  <a:lnTo>
                    <a:pt x="242" y="221"/>
                  </a:lnTo>
                  <a:lnTo>
                    <a:pt x="279" y="188"/>
                  </a:lnTo>
                  <a:lnTo>
                    <a:pt x="319" y="155"/>
                  </a:lnTo>
                  <a:lnTo>
                    <a:pt x="364" y="125"/>
                  </a:lnTo>
                  <a:lnTo>
                    <a:pt x="411" y="97"/>
                  </a:lnTo>
                  <a:lnTo>
                    <a:pt x="463" y="71"/>
                  </a:lnTo>
                  <a:lnTo>
                    <a:pt x="519" y="49"/>
                  </a:lnTo>
                  <a:lnTo>
                    <a:pt x="578" y="29"/>
                  </a:lnTo>
                  <a:lnTo>
                    <a:pt x="643" y="13"/>
                  </a:lnTo>
                  <a:lnTo>
                    <a:pt x="713" y="0"/>
                  </a:lnTo>
                  <a:lnTo>
                    <a:pt x="715" y="0"/>
                  </a:lnTo>
                  <a:lnTo>
                    <a:pt x="722" y="0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1012866" y="2704490"/>
              <a:ext cx="72702" cy="17386"/>
            </a:xfrm>
            <a:custGeom>
              <a:avLst/>
              <a:gdLst>
                <a:gd name="T0" fmla="*/ 0 w 407"/>
                <a:gd name="T1" fmla="*/ 0 h 93"/>
                <a:gd name="T2" fmla="*/ 407 w 407"/>
                <a:gd name="T3" fmla="*/ 0 h 93"/>
                <a:gd name="T4" fmla="*/ 380 w 407"/>
                <a:gd name="T5" fmla="*/ 27 h 93"/>
                <a:gd name="T6" fmla="*/ 350 w 407"/>
                <a:gd name="T7" fmla="*/ 49 h 93"/>
                <a:gd name="T8" fmla="*/ 318 w 407"/>
                <a:gd name="T9" fmla="*/ 68 h 93"/>
                <a:gd name="T10" fmla="*/ 282 w 407"/>
                <a:gd name="T11" fmla="*/ 82 h 93"/>
                <a:gd name="T12" fmla="*/ 244 w 407"/>
                <a:gd name="T13" fmla="*/ 89 h 93"/>
                <a:gd name="T14" fmla="*/ 202 w 407"/>
                <a:gd name="T15" fmla="*/ 93 h 93"/>
                <a:gd name="T16" fmla="*/ 163 w 407"/>
                <a:gd name="T17" fmla="*/ 89 h 93"/>
                <a:gd name="T18" fmla="*/ 125 w 407"/>
                <a:gd name="T19" fmla="*/ 80 h 93"/>
                <a:gd name="T20" fmla="*/ 89 w 407"/>
                <a:gd name="T21" fmla="*/ 67 h 93"/>
                <a:gd name="T22" fmla="*/ 57 w 407"/>
                <a:gd name="T23" fmla="*/ 48 h 93"/>
                <a:gd name="T24" fmla="*/ 27 w 407"/>
                <a:gd name="T25" fmla="*/ 26 h 93"/>
                <a:gd name="T26" fmla="*/ 0 w 407"/>
                <a:gd name="T2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7" h="93">
                  <a:moveTo>
                    <a:pt x="0" y="0"/>
                  </a:moveTo>
                  <a:lnTo>
                    <a:pt x="407" y="0"/>
                  </a:lnTo>
                  <a:lnTo>
                    <a:pt x="380" y="27"/>
                  </a:lnTo>
                  <a:lnTo>
                    <a:pt x="350" y="49"/>
                  </a:lnTo>
                  <a:lnTo>
                    <a:pt x="318" y="68"/>
                  </a:lnTo>
                  <a:lnTo>
                    <a:pt x="282" y="82"/>
                  </a:lnTo>
                  <a:lnTo>
                    <a:pt x="244" y="89"/>
                  </a:lnTo>
                  <a:lnTo>
                    <a:pt x="202" y="93"/>
                  </a:lnTo>
                  <a:lnTo>
                    <a:pt x="163" y="89"/>
                  </a:lnTo>
                  <a:lnTo>
                    <a:pt x="125" y="80"/>
                  </a:lnTo>
                  <a:lnTo>
                    <a:pt x="89" y="67"/>
                  </a:lnTo>
                  <a:lnTo>
                    <a:pt x="57" y="48"/>
                  </a:lnTo>
                  <a:lnTo>
                    <a:pt x="27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3660090" y="2348880"/>
            <a:ext cx="672428" cy="648000"/>
            <a:chOff x="3660090" y="2348880"/>
            <a:chExt cx="672428" cy="648000"/>
          </a:xfrm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3660090" y="2348880"/>
              <a:ext cx="648000" cy="648000"/>
            </a:xfrm>
            <a:custGeom>
              <a:avLst/>
              <a:gdLst>
                <a:gd name="T0" fmla="*/ 1996 w 3762"/>
                <a:gd name="T1" fmla="*/ 3 h 3762"/>
                <a:gd name="T2" fmla="*/ 2220 w 3762"/>
                <a:gd name="T3" fmla="*/ 31 h 3762"/>
                <a:gd name="T4" fmla="*/ 2434 w 3762"/>
                <a:gd name="T5" fmla="*/ 82 h 3762"/>
                <a:gd name="T6" fmla="*/ 2638 w 3762"/>
                <a:gd name="T7" fmla="*/ 158 h 3762"/>
                <a:gd name="T8" fmla="*/ 2831 w 3762"/>
                <a:gd name="T9" fmla="*/ 257 h 3762"/>
                <a:gd name="T10" fmla="*/ 3010 w 3762"/>
                <a:gd name="T11" fmla="*/ 376 h 3762"/>
                <a:gd name="T12" fmla="*/ 3173 w 3762"/>
                <a:gd name="T13" fmla="*/ 514 h 3762"/>
                <a:gd name="T14" fmla="*/ 3320 w 3762"/>
                <a:gd name="T15" fmla="*/ 669 h 3762"/>
                <a:gd name="T16" fmla="*/ 3449 w 3762"/>
                <a:gd name="T17" fmla="*/ 840 h 3762"/>
                <a:gd name="T18" fmla="*/ 3557 w 3762"/>
                <a:gd name="T19" fmla="*/ 1026 h 3762"/>
                <a:gd name="T20" fmla="*/ 3645 w 3762"/>
                <a:gd name="T21" fmla="*/ 1224 h 3762"/>
                <a:gd name="T22" fmla="*/ 3708 w 3762"/>
                <a:gd name="T23" fmla="*/ 1434 h 3762"/>
                <a:gd name="T24" fmla="*/ 3748 w 3762"/>
                <a:gd name="T25" fmla="*/ 1654 h 3762"/>
                <a:gd name="T26" fmla="*/ 3762 w 3762"/>
                <a:gd name="T27" fmla="*/ 1881 h 3762"/>
                <a:gd name="T28" fmla="*/ 3748 w 3762"/>
                <a:gd name="T29" fmla="*/ 2108 h 3762"/>
                <a:gd name="T30" fmla="*/ 3708 w 3762"/>
                <a:gd name="T31" fmla="*/ 2328 h 3762"/>
                <a:gd name="T32" fmla="*/ 3645 w 3762"/>
                <a:gd name="T33" fmla="*/ 2538 h 3762"/>
                <a:gd name="T34" fmla="*/ 3557 w 3762"/>
                <a:gd name="T35" fmla="*/ 2736 h 3762"/>
                <a:gd name="T36" fmla="*/ 3449 w 3762"/>
                <a:gd name="T37" fmla="*/ 2922 h 3762"/>
                <a:gd name="T38" fmla="*/ 3320 w 3762"/>
                <a:gd name="T39" fmla="*/ 3093 h 3762"/>
                <a:gd name="T40" fmla="*/ 3173 w 3762"/>
                <a:gd name="T41" fmla="*/ 3248 h 3762"/>
                <a:gd name="T42" fmla="*/ 3010 w 3762"/>
                <a:gd name="T43" fmla="*/ 3386 h 3762"/>
                <a:gd name="T44" fmla="*/ 2831 w 3762"/>
                <a:gd name="T45" fmla="*/ 3506 h 3762"/>
                <a:gd name="T46" fmla="*/ 2638 w 3762"/>
                <a:gd name="T47" fmla="*/ 3604 h 3762"/>
                <a:gd name="T48" fmla="*/ 2434 w 3762"/>
                <a:gd name="T49" fmla="*/ 3680 h 3762"/>
                <a:gd name="T50" fmla="*/ 2220 w 3762"/>
                <a:gd name="T51" fmla="*/ 3731 h 3762"/>
                <a:gd name="T52" fmla="*/ 1996 w 3762"/>
                <a:gd name="T53" fmla="*/ 3759 h 3762"/>
                <a:gd name="T54" fmla="*/ 1766 w 3762"/>
                <a:gd name="T55" fmla="*/ 3759 h 3762"/>
                <a:gd name="T56" fmla="*/ 1542 w 3762"/>
                <a:gd name="T57" fmla="*/ 3731 h 3762"/>
                <a:gd name="T58" fmla="*/ 1328 w 3762"/>
                <a:gd name="T59" fmla="*/ 3680 h 3762"/>
                <a:gd name="T60" fmla="*/ 1124 w 3762"/>
                <a:gd name="T61" fmla="*/ 3604 h 3762"/>
                <a:gd name="T62" fmla="*/ 931 w 3762"/>
                <a:gd name="T63" fmla="*/ 3506 h 3762"/>
                <a:gd name="T64" fmla="*/ 752 w 3762"/>
                <a:gd name="T65" fmla="*/ 3386 h 3762"/>
                <a:gd name="T66" fmla="*/ 589 w 3762"/>
                <a:gd name="T67" fmla="*/ 3248 h 3762"/>
                <a:gd name="T68" fmla="*/ 442 w 3762"/>
                <a:gd name="T69" fmla="*/ 3093 h 3762"/>
                <a:gd name="T70" fmla="*/ 314 w 3762"/>
                <a:gd name="T71" fmla="*/ 2922 h 3762"/>
                <a:gd name="T72" fmla="*/ 205 w 3762"/>
                <a:gd name="T73" fmla="*/ 2736 h 3762"/>
                <a:gd name="T74" fmla="*/ 117 w 3762"/>
                <a:gd name="T75" fmla="*/ 2538 h 3762"/>
                <a:gd name="T76" fmla="*/ 54 w 3762"/>
                <a:gd name="T77" fmla="*/ 2328 h 3762"/>
                <a:gd name="T78" fmla="*/ 14 w 3762"/>
                <a:gd name="T79" fmla="*/ 2108 h 3762"/>
                <a:gd name="T80" fmla="*/ 0 w 3762"/>
                <a:gd name="T81" fmla="*/ 1881 h 3762"/>
                <a:gd name="T82" fmla="*/ 14 w 3762"/>
                <a:gd name="T83" fmla="*/ 1654 h 3762"/>
                <a:gd name="T84" fmla="*/ 54 w 3762"/>
                <a:gd name="T85" fmla="*/ 1434 h 3762"/>
                <a:gd name="T86" fmla="*/ 117 w 3762"/>
                <a:gd name="T87" fmla="*/ 1224 h 3762"/>
                <a:gd name="T88" fmla="*/ 205 w 3762"/>
                <a:gd name="T89" fmla="*/ 1026 h 3762"/>
                <a:gd name="T90" fmla="*/ 314 w 3762"/>
                <a:gd name="T91" fmla="*/ 840 h 3762"/>
                <a:gd name="T92" fmla="*/ 442 w 3762"/>
                <a:gd name="T93" fmla="*/ 669 h 3762"/>
                <a:gd name="T94" fmla="*/ 589 w 3762"/>
                <a:gd name="T95" fmla="*/ 514 h 3762"/>
                <a:gd name="T96" fmla="*/ 752 w 3762"/>
                <a:gd name="T97" fmla="*/ 376 h 3762"/>
                <a:gd name="T98" fmla="*/ 931 w 3762"/>
                <a:gd name="T99" fmla="*/ 257 h 3762"/>
                <a:gd name="T100" fmla="*/ 1124 w 3762"/>
                <a:gd name="T101" fmla="*/ 158 h 3762"/>
                <a:gd name="T102" fmla="*/ 1328 w 3762"/>
                <a:gd name="T103" fmla="*/ 82 h 3762"/>
                <a:gd name="T104" fmla="*/ 1542 w 3762"/>
                <a:gd name="T105" fmla="*/ 31 h 3762"/>
                <a:gd name="T106" fmla="*/ 1766 w 3762"/>
                <a:gd name="T107" fmla="*/ 3 h 3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62" h="3762">
                  <a:moveTo>
                    <a:pt x="1881" y="0"/>
                  </a:moveTo>
                  <a:lnTo>
                    <a:pt x="1996" y="3"/>
                  </a:lnTo>
                  <a:lnTo>
                    <a:pt x="2108" y="14"/>
                  </a:lnTo>
                  <a:lnTo>
                    <a:pt x="2220" y="31"/>
                  </a:lnTo>
                  <a:lnTo>
                    <a:pt x="2328" y="54"/>
                  </a:lnTo>
                  <a:lnTo>
                    <a:pt x="2434" y="82"/>
                  </a:lnTo>
                  <a:lnTo>
                    <a:pt x="2538" y="117"/>
                  </a:lnTo>
                  <a:lnTo>
                    <a:pt x="2638" y="158"/>
                  </a:lnTo>
                  <a:lnTo>
                    <a:pt x="2736" y="205"/>
                  </a:lnTo>
                  <a:lnTo>
                    <a:pt x="2831" y="257"/>
                  </a:lnTo>
                  <a:lnTo>
                    <a:pt x="2922" y="314"/>
                  </a:lnTo>
                  <a:lnTo>
                    <a:pt x="3010" y="376"/>
                  </a:lnTo>
                  <a:lnTo>
                    <a:pt x="3093" y="442"/>
                  </a:lnTo>
                  <a:lnTo>
                    <a:pt x="3173" y="514"/>
                  </a:lnTo>
                  <a:lnTo>
                    <a:pt x="3248" y="589"/>
                  </a:lnTo>
                  <a:lnTo>
                    <a:pt x="3320" y="669"/>
                  </a:lnTo>
                  <a:lnTo>
                    <a:pt x="3386" y="752"/>
                  </a:lnTo>
                  <a:lnTo>
                    <a:pt x="3449" y="840"/>
                  </a:lnTo>
                  <a:lnTo>
                    <a:pt x="3506" y="931"/>
                  </a:lnTo>
                  <a:lnTo>
                    <a:pt x="3557" y="1026"/>
                  </a:lnTo>
                  <a:lnTo>
                    <a:pt x="3604" y="1124"/>
                  </a:lnTo>
                  <a:lnTo>
                    <a:pt x="3645" y="1224"/>
                  </a:lnTo>
                  <a:lnTo>
                    <a:pt x="3680" y="1328"/>
                  </a:lnTo>
                  <a:lnTo>
                    <a:pt x="3708" y="1434"/>
                  </a:lnTo>
                  <a:lnTo>
                    <a:pt x="3731" y="1542"/>
                  </a:lnTo>
                  <a:lnTo>
                    <a:pt x="3748" y="1654"/>
                  </a:lnTo>
                  <a:lnTo>
                    <a:pt x="3759" y="1766"/>
                  </a:lnTo>
                  <a:lnTo>
                    <a:pt x="3762" y="1881"/>
                  </a:lnTo>
                  <a:lnTo>
                    <a:pt x="3759" y="1996"/>
                  </a:lnTo>
                  <a:lnTo>
                    <a:pt x="3748" y="2108"/>
                  </a:lnTo>
                  <a:lnTo>
                    <a:pt x="3731" y="2220"/>
                  </a:lnTo>
                  <a:lnTo>
                    <a:pt x="3708" y="2328"/>
                  </a:lnTo>
                  <a:lnTo>
                    <a:pt x="3680" y="2434"/>
                  </a:lnTo>
                  <a:lnTo>
                    <a:pt x="3645" y="2538"/>
                  </a:lnTo>
                  <a:lnTo>
                    <a:pt x="3604" y="2638"/>
                  </a:lnTo>
                  <a:lnTo>
                    <a:pt x="3557" y="2736"/>
                  </a:lnTo>
                  <a:lnTo>
                    <a:pt x="3506" y="2831"/>
                  </a:lnTo>
                  <a:lnTo>
                    <a:pt x="3449" y="2922"/>
                  </a:lnTo>
                  <a:lnTo>
                    <a:pt x="3386" y="3010"/>
                  </a:lnTo>
                  <a:lnTo>
                    <a:pt x="3320" y="3093"/>
                  </a:lnTo>
                  <a:lnTo>
                    <a:pt x="3248" y="3173"/>
                  </a:lnTo>
                  <a:lnTo>
                    <a:pt x="3173" y="3248"/>
                  </a:lnTo>
                  <a:lnTo>
                    <a:pt x="3093" y="3320"/>
                  </a:lnTo>
                  <a:lnTo>
                    <a:pt x="3010" y="3386"/>
                  </a:lnTo>
                  <a:lnTo>
                    <a:pt x="2922" y="3449"/>
                  </a:lnTo>
                  <a:lnTo>
                    <a:pt x="2831" y="3506"/>
                  </a:lnTo>
                  <a:lnTo>
                    <a:pt x="2736" y="3557"/>
                  </a:lnTo>
                  <a:lnTo>
                    <a:pt x="2638" y="3604"/>
                  </a:lnTo>
                  <a:lnTo>
                    <a:pt x="2538" y="3645"/>
                  </a:lnTo>
                  <a:lnTo>
                    <a:pt x="2434" y="3680"/>
                  </a:lnTo>
                  <a:lnTo>
                    <a:pt x="2328" y="3708"/>
                  </a:lnTo>
                  <a:lnTo>
                    <a:pt x="2220" y="3731"/>
                  </a:lnTo>
                  <a:lnTo>
                    <a:pt x="2108" y="3748"/>
                  </a:lnTo>
                  <a:lnTo>
                    <a:pt x="1996" y="3759"/>
                  </a:lnTo>
                  <a:lnTo>
                    <a:pt x="1881" y="3762"/>
                  </a:lnTo>
                  <a:lnTo>
                    <a:pt x="1766" y="3759"/>
                  </a:lnTo>
                  <a:lnTo>
                    <a:pt x="1654" y="3748"/>
                  </a:lnTo>
                  <a:lnTo>
                    <a:pt x="1542" y="3731"/>
                  </a:lnTo>
                  <a:lnTo>
                    <a:pt x="1434" y="3708"/>
                  </a:lnTo>
                  <a:lnTo>
                    <a:pt x="1328" y="3680"/>
                  </a:lnTo>
                  <a:lnTo>
                    <a:pt x="1224" y="3645"/>
                  </a:lnTo>
                  <a:lnTo>
                    <a:pt x="1124" y="3604"/>
                  </a:lnTo>
                  <a:lnTo>
                    <a:pt x="1026" y="3557"/>
                  </a:lnTo>
                  <a:lnTo>
                    <a:pt x="931" y="3506"/>
                  </a:lnTo>
                  <a:lnTo>
                    <a:pt x="840" y="3449"/>
                  </a:lnTo>
                  <a:lnTo>
                    <a:pt x="752" y="3386"/>
                  </a:lnTo>
                  <a:lnTo>
                    <a:pt x="669" y="3320"/>
                  </a:lnTo>
                  <a:lnTo>
                    <a:pt x="589" y="3248"/>
                  </a:lnTo>
                  <a:lnTo>
                    <a:pt x="514" y="3173"/>
                  </a:lnTo>
                  <a:lnTo>
                    <a:pt x="442" y="3093"/>
                  </a:lnTo>
                  <a:lnTo>
                    <a:pt x="376" y="3010"/>
                  </a:lnTo>
                  <a:lnTo>
                    <a:pt x="314" y="2922"/>
                  </a:lnTo>
                  <a:lnTo>
                    <a:pt x="257" y="2831"/>
                  </a:lnTo>
                  <a:lnTo>
                    <a:pt x="205" y="2736"/>
                  </a:lnTo>
                  <a:lnTo>
                    <a:pt x="158" y="2638"/>
                  </a:lnTo>
                  <a:lnTo>
                    <a:pt x="117" y="2538"/>
                  </a:lnTo>
                  <a:lnTo>
                    <a:pt x="82" y="2434"/>
                  </a:lnTo>
                  <a:lnTo>
                    <a:pt x="54" y="2328"/>
                  </a:lnTo>
                  <a:lnTo>
                    <a:pt x="31" y="2220"/>
                  </a:lnTo>
                  <a:lnTo>
                    <a:pt x="14" y="2108"/>
                  </a:lnTo>
                  <a:lnTo>
                    <a:pt x="3" y="1996"/>
                  </a:lnTo>
                  <a:lnTo>
                    <a:pt x="0" y="1881"/>
                  </a:lnTo>
                  <a:lnTo>
                    <a:pt x="3" y="1766"/>
                  </a:lnTo>
                  <a:lnTo>
                    <a:pt x="14" y="1654"/>
                  </a:lnTo>
                  <a:lnTo>
                    <a:pt x="31" y="1542"/>
                  </a:lnTo>
                  <a:lnTo>
                    <a:pt x="54" y="1434"/>
                  </a:lnTo>
                  <a:lnTo>
                    <a:pt x="82" y="1328"/>
                  </a:lnTo>
                  <a:lnTo>
                    <a:pt x="117" y="1224"/>
                  </a:lnTo>
                  <a:lnTo>
                    <a:pt x="158" y="1124"/>
                  </a:lnTo>
                  <a:lnTo>
                    <a:pt x="205" y="1026"/>
                  </a:lnTo>
                  <a:lnTo>
                    <a:pt x="257" y="931"/>
                  </a:lnTo>
                  <a:lnTo>
                    <a:pt x="314" y="840"/>
                  </a:lnTo>
                  <a:lnTo>
                    <a:pt x="376" y="752"/>
                  </a:lnTo>
                  <a:lnTo>
                    <a:pt x="442" y="669"/>
                  </a:lnTo>
                  <a:lnTo>
                    <a:pt x="514" y="589"/>
                  </a:lnTo>
                  <a:lnTo>
                    <a:pt x="589" y="514"/>
                  </a:lnTo>
                  <a:lnTo>
                    <a:pt x="669" y="442"/>
                  </a:lnTo>
                  <a:lnTo>
                    <a:pt x="752" y="376"/>
                  </a:lnTo>
                  <a:lnTo>
                    <a:pt x="840" y="314"/>
                  </a:lnTo>
                  <a:lnTo>
                    <a:pt x="931" y="257"/>
                  </a:lnTo>
                  <a:lnTo>
                    <a:pt x="1026" y="205"/>
                  </a:lnTo>
                  <a:lnTo>
                    <a:pt x="1124" y="158"/>
                  </a:lnTo>
                  <a:lnTo>
                    <a:pt x="1224" y="117"/>
                  </a:lnTo>
                  <a:lnTo>
                    <a:pt x="1328" y="82"/>
                  </a:lnTo>
                  <a:lnTo>
                    <a:pt x="1434" y="54"/>
                  </a:lnTo>
                  <a:lnTo>
                    <a:pt x="1542" y="31"/>
                  </a:lnTo>
                  <a:lnTo>
                    <a:pt x="1654" y="14"/>
                  </a:lnTo>
                  <a:lnTo>
                    <a:pt x="1766" y="3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0B19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3795994" y="2504421"/>
              <a:ext cx="512096" cy="492459"/>
            </a:xfrm>
            <a:custGeom>
              <a:avLst/>
              <a:gdLst>
                <a:gd name="T0" fmla="*/ 2134 w 2972"/>
                <a:gd name="T1" fmla="*/ 0 h 2858"/>
                <a:gd name="T2" fmla="*/ 2966 w 2972"/>
                <a:gd name="T3" fmla="*/ 824 h 2858"/>
                <a:gd name="T4" fmla="*/ 2971 w 2972"/>
                <a:gd name="T5" fmla="*/ 899 h 2858"/>
                <a:gd name="T6" fmla="*/ 2972 w 2972"/>
                <a:gd name="T7" fmla="*/ 977 h 2858"/>
                <a:gd name="T8" fmla="*/ 2969 w 2972"/>
                <a:gd name="T9" fmla="*/ 1092 h 2858"/>
                <a:gd name="T10" fmla="*/ 2958 w 2972"/>
                <a:gd name="T11" fmla="*/ 1204 h 2858"/>
                <a:gd name="T12" fmla="*/ 2941 w 2972"/>
                <a:gd name="T13" fmla="*/ 1316 h 2858"/>
                <a:gd name="T14" fmla="*/ 2918 w 2972"/>
                <a:gd name="T15" fmla="*/ 1424 h 2858"/>
                <a:gd name="T16" fmla="*/ 2890 w 2972"/>
                <a:gd name="T17" fmla="*/ 1530 h 2858"/>
                <a:gd name="T18" fmla="*/ 2855 w 2972"/>
                <a:gd name="T19" fmla="*/ 1634 h 2858"/>
                <a:gd name="T20" fmla="*/ 2814 w 2972"/>
                <a:gd name="T21" fmla="*/ 1734 h 2858"/>
                <a:gd name="T22" fmla="*/ 2767 w 2972"/>
                <a:gd name="T23" fmla="*/ 1832 h 2858"/>
                <a:gd name="T24" fmla="*/ 2716 w 2972"/>
                <a:gd name="T25" fmla="*/ 1927 h 2858"/>
                <a:gd name="T26" fmla="*/ 2659 w 2972"/>
                <a:gd name="T27" fmla="*/ 2018 h 2858"/>
                <a:gd name="T28" fmla="*/ 2596 w 2972"/>
                <a:gd name="T29" fmla="*/ 2106 h 2858"/>
                <a:gd name="T30" fmla="*/ 2530 w 2972"/>
                <a:gd name="T31" fmla="*/ 2189 h 2858"/>
                <a:gd name="T32" fmla="*/ 2458 w 2972"/>
                <a:gd name="T33" fmla="*/ 2269 h 2858"/>
                <a:gd name="T34" fmla="*/ 2383 w 2972"/>
                <a:gd name="T35" fmla="*/ 2344 h 2858"/>
                <a:gd name="T36" fmla="*/ 2303 w 2972"/>
                <a:gd name="T37" fmla="*/ 2416 h 2858"/>
                <a:gd name="T38" fmla="*/ 2220 w 2972"/>
                <a:gd name="T39" fmla="*/ 2482 h 2858"/>
                <a:gd name="T40" fmla="*/ 2132 w 2972"/>
                <a:gd name="T41" fmla="*/ 2545 h 2858"/>
                <a:gd name="T42" fmla="*/ 2041 w 2972"/>
                <a:gd name="T43" fmla="*/ 2602 h 2858"/>
                <a:gd name="T44" fmla="*/ 1946 w 2972"/>
                <a:gd name="T45" fmla="*/ 2653 h 2858"/>
                <a:gd name="T46" fmla="*/ 1848 w 2972"/>
                <a:gd name="T47" fmla="*/ 2700 h 2858"/>
                <a:gd name="T48" fmla="*/ 1748 w 2972"/>
                <a:gd name="T49" fmla="*/ 2741 h 2858"/>
                <a:gd name="T50" fmla="*/ 1644 w 2972"/>
                <a:gd name="T51" fmla="*/ 2776 h 2858"/>
                <a:gd name="T52" fmla="*/ 1538 w 2972"/>
                <a:gd name="T53" fmla="*/ 2804 h 2858"/>
                <a:gd name="T54" fmla="*/ 1430 w 2972"/>
                <a:gd name="T55" fmla="*/ 2827 h 2858"/>
                <a:gd name="T56" fmla="*/ 1318 w 2972"/>
                <a:gd name="T57" fmla="*/ 2844 h 2858"/>
                <a:gd name="T58" fmla="*/ 1206 w 2972"/>
                <a:gd name="T59" fmla="*/ 2855 h 2858"/>
                <a:gd name="T60" fmla="*/ 1091 w 2972"/>
                <a:gd name="T61" fmla="*/ 2858 h 2858"/>
                <a:gd name="T62" fmla="*/ 1008 w 2972"/>
                <a:gd name="T63" fmla="*/ 2856 h 2858"/>
                <a:gd name="T64" fmla="*/ 925 w 2972"/>
                <a:gd name="T65" fmla="*/ 2850 h 2858"/>
                <a:gd name="T66" fmla="*/ 59 w 2972"/>
                <a:gd name="T67" fmla="*/ 1988 h 2858"/>
                <a:gd name="T68" fmla="*/ 0 w 2972"/>
                <a:gd name="T69" fmla="*/ 1573 h 2858"/>
                <a:gd name="T70" fmla="*/ 0 w 2972"/>
                <a:gd name="T71" fmla="*/ 1526 h 2858"/>
                <a:gd name="T72" fmla="*/ 344 w 2972"/>
                <a:gd name="T73" fmla="*/ 1871 h 2858"/>
                <a:gd name="T74" fmla="*/ 397 w 2972"/>
                <a:gd name="T75" fmla="*/ 1849 h 2858"/>
                <a:gd name="T76" fmla="*/ 59 w 2972"/>
                <a:gd name="T77" fmla="*/ 1513 h 2858"/>
                <a:gd name="T78" fmla="*/ 0 w 2972"/>
                <a:gd name="T79" fmla="*/ 1091 h 2858"/>
                <a:gd name="T80" fmla="*/ 0 w 2972"/>
                <a:gd name="T81" fmla="*/ 1051 h 2858"/>
                <a:gd name="T82" fmla="*/ 453 w 2972"/>
                <a:gd name="T83" fmla="*/ 1503 h 2858"/>
                <a:gd name="T84" fmla="*/ 524 w 2972"/>
                <a:gd name="T85" fmla="*/ 1500 h 2858"/>
                <a:gd name="T86" fmla="*/ 50 w 2972"/>
                <a:gd name="T87" fmla="*/ 1029 h 2858"/>
                <a:gd name="T88" fmla="*/ 0 w 2972"/>
                <a:gd name="T89" fmla="*/ 622 h 2858"/>
                <a:gd name="T90" fmla="*/ 0 w 2972"/>
                <a:gd name="T91" fmla="*/ 576 h 2858"/>
                <a:gd name="T92" fmla="*/ 461 w 2972"/>
                <a:gd name="T93" fmla="*/ 1036 h 2858"/>
                <a:gd name="T94" fmla="*/ 537 w 2972"/>
                <a:gd name="T95" fmla="*/ 1037 h 2858"/>
                <a:gd name="T96" fmla="*/ 47 w 2972"/>
                <a:gd name="T97" fmla="*/ 551 h 2858"/>
                <a:gd name="T98" fmla="*/ 2134 w 2972"/>
                <a:gd name="T99" fmla="*/ 0 h 2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72" h="2858">
                  <a:moveTo>
                    <a:pt x="2134" y="0"/>
                  </a:moveTo>
                  <a:lnTo>
                    <a:pt x="2966" y="824"/>
                  </a:lnTo>
                  <a:lnTo>
                    <a:pt x="2971" y="899"/>
                  </a:lnTo>
                  <a:lnTo>
                    <a:pt x="2972" y="977"/>
                  </a:lnTo>
                  <a:lnTo>
                    <a:pt x="2969" y="1092"/>
                  </a:lnTo>
                  <a:lnTo>
                    <a:pt x="2958" y="1204"/>
                  </a:lnTo>
                  <a:lnTo>
                    <a:pt x="2941" y="1316"/>
                  </a:lnTo>
                  <a:lnTo>
                    <a:pt x="2918" y="1424"/>
                  </a:lnTo>
                  <a:lnTo>
                    <a:pt x="2890" y="1530"/>
                  </a:lnTo>
                  <a:lnTo>
                    <a:pt x="2855" y="1634"/>
                  </a:lnTo>
                  <a:lnTo>
                    <a:pt x="2814" y="1734"/>
                  </a:lnTo>
                  <a:lnTo>
                    <a:pt x="2767" y="1832"/>
                  </a:lnTo>
                  <a:lnTo>
                    <a:pt x="2716" y="1927"/>
                  </a:lnTo>
                  <a:lnTo>
                    <a:pt x="2659" y="2018"/>
                  </a:lnTo>
                  <a:lnTo>
                    <a:pt x="2596" y="2106"/>
                  </a:lnTo>
                  <a:lnTo>
                    <a:pt x="2530" y="2189"/>
                  </a:lnTo>
                  <a:lnTo>
                    <a:pt x="2458" y="2269"/>
                  </a:lnTo>
                  <a:lnTo>
                    <a:pt x="2383" y="2344"/>
                  </a:lnTo>
                  <a:lnTo>
                    <a:pt x="2303" y="2416"/>
                  </a:lnTo>
                  <a:lnTo>
                    <a:pt x="2220" y="2482"/>
                  </a:lnTo>
                  <a:lnTo>
                    <a:pt x="2132" y="2545"/>
                  </a:lnTo>
                  <a:lnTo>
                    <a:pt x="2041" y="2602"/>
                  </a:lnTo>
                  <a:lnTo>
                    <a:pt x="1946" y="2653"/>
                  </a:lnTo>
                  <a:lnTo>
                    <a:pt x="1848" y="2700"/>
                  </a:lnTo>
                  <a:lnTo>
                    <a:pt x="1748" y="2741"/>
                  </a:lnTo>
                  <a:lnTo>
                    <a:pt x="1644" y="2776"/>
                  </a:lnTo>
                  <a:lnTo>
                    <a:pt x="1538" y="2804"/>
                  </a:lnTo>
                  <a:lnTo>
                    <a:pt x="1430" y="2827"/>
                  </a:lnTo>
                  <a:lnTo>
                    <a:pt x="1318" y="2844"/>
                  </a:lnTo>
                  <a:lnTo>
                    <a:pt x="1206" y="2855"/>
                  </a:lnTo>
                  <a:lnTo>
                    <a:pt x="1091" y="2858"/>
                  </a:lnTo>
                  <a:lnTo>
                    <a:pt x="1008" y="2856"/>
                  </a:lnTo>
                  <a:lnTo>
                    <a:pt x="925" y="2850"/>
                  </a:lnTo>
                  <a:lnTo>
                    <a:pt x="59" y="1988"/>
                  </a:lnTo>
                  <a:lnTo>
                    <a:pt x="0" y="1573"/>
                  </a:lnTo>
                  <a:lnTo>
                    <a:pt x="0" y="1526"/>
                  </a:lnTo>
                  <a:lnTo>
                    <a:pt x="344" y="1871"/>
                  </a:lnTo>
                  <a:lnTo>
                    <a:pt x="397" y="1849"/>
                  </a:lnTo>
                  <a:lnTo>
                    <a:pt x="59" y="1513"/>
                  </a:lnTo>
                  <a:lnTo>
                    <a:pt x="0" y="1091"/>
                  </a:lnTo>
                  <a:lnTo>
                    <a:pt x="0" y="1051"/>
                  </a:lnTo>
                  <a:lnTo>
                    <a:pt x="453" y="1503"/>
                  </a:lnTo>
                  <a:lnTo>
                    <a:pt x="524" y="1500"/>
                  </a:lnTo>
                  <a:lnTo>
                    <a:pt x="50" y="1029"/>
                  </a:lnTo>
                  <a:lnTo>
                    <a:pt x="0" y="622"/>
                  </a:lnTo>
                  <a:lnTo>
                    <a:pt x="0" y="576"/>
                  </a:lnTo>
                  <a:lnTo>
                    <a:pt x="461" y="1036"/>
                  </a:lnTo>
                  <a:lnTo>
                    <a:pt x="537" y="1037"/>
                  </a:lnTo>
                  <a:lnTo>
                    <a:pt x="47" y="551"/>
                  </a:lnTo>
                  <a:lnTo>
                    <a:pt x="2134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3795994" y="2463598"/>
              <a:ext cx="376191" cy="177244"/>
            </a:xfrm>
            <a:custGeom>
              <a:avLst/>
              <a:gdLst>
                <a:gd name="T0" fmla="*/ 1186 w 2182"/>
                <a:gd name="T1" fmla="*/ 1 h 1028"/>
                <a:gd name="T2" fmla="*/ 1367 w 2182"/>
                <a:gd name="T3" fmla="*/ 11 h 1028"/>
                <a:gd name="T4" fmla="*/ 1537 w 2182"/>
                <a:gd name="T5" fmla="*/ 29 h 1028"/>
                <a:gd name="T6" fmla="*/ 1692 w 2182"/>
                <a:gd name="T7" fmla="*/ 56 h 1028"/>
                <a:gd name="T8" fmla="*/ 1831 w 2182"/>
                <a:gd name="T9" fmla="*/ 90 h 1028"/>
                <a:gd name="T10" fmla="*/ 1951 w 2182"/>
                <a:gd name="T11" fmla="*/ 130 h 1028"/>
                <a:gd name="T12" fmla="*/ 2047 w 2182"/>
                <a:gd name="T13" fmla="*/ 175 h 1028"/>
                <a:gd name="T14" fmla="*/ 2120 w 2182"/>
                <a:gd name="T15" fmla="*/ 225 h 1028"/>
                <a:gd name="T16" fmla="*/ 2166 w 2182"/>
                <a:gd name="T17" fmla="*/ 280 h 1028"/>
                <a:gd name="T18" fmla="*/ 2182 w 2182"/>
                <a:gd name="T19" fmla="*/ 338 h 1028"/>
                <a:gd name="T20" fmla="*/ 2179 w 2182"/>
                <a:gd name="T21" fmla="*/ 719 h 1028"/>
                <a:gd name="T22" fmla="*/ 2148 w 2182"/>
                <a:gd name="T23" fmla="*/ 775 h 1028"/>
                <a:gd name="T24" fmla="*/ 2087 w 2182"/>
                <a:gd name="T25" fmla="*/ 827 h 1028"/>
                <a:gd name="T26" fmla="*/ 2002 w 2182"/>
                <a:gd name="T27" fmla="*/ 876 h 1028"/>
                <a:gd name="T28" fmla="*/ 1894 w 2182"/>
                <a:gd name="T29" fmla="*/ 919 h 1028"/>
                <a:gd name="T30" fmla="*/ 1764 w 2182"/>
                <a:gd name="T31" fmla="*/ 956 h 1028"/>
                <a:gd name="T32" fmla="*/ 1617 w 2182"/>
                <a:gd name="T33" fmla="*/ 986 h 1028"/>
                <a:gd name="T34" fmla="*/ 1454 w 2182"/>
                <a:gd name="T35" fmla="*/ 1009 h 1028"/>
                <a:gd name="T36" fmla="*/ 1277 w 2182"/>
                <a:gd name="T37" fmla="*/ 1023 h 1028"/>
                <a:gd name="T38" fmla="*/ 1091 w 2182"/>
                <a:gd name="T39" fmla="*/ 1028 h 1028"/>
                <a:gd name="T40" fmla="*/ 905 w 2182"/>
                <a:gd name="T41" fmla="*/ 1023 h 1028"/>
                <a:gd name="T42" fmla="*/ 728 w 2182"/>
                <a:gd name="T43" fmla="*/ 1009 h 1028"/>
                <a:gd name="T44" fmla="*/ 565 w 2182"/>
                <a:gd name="T45" fmla="*/ 986 h 1028"/>
                <a:gd name="T46" fmla="*/ 418 w 2182"/>
                <a:gd name="T47" fmla="*/ 956 h 1028"/>
                <a:gd name="T48" fmla="*/ 288 w 2182"/>
                <a:gd name="T49" fmla="*/ 919 h 1028"/>
                <a:gd name="T50" fmla="*/ 180 w 2182"/>
                <a:gd name="T51" fmla="*/ 876 h 1028"/>
                <a:gd name="T52" fmla="*/ 95 w 2182"/>
                <a:gd name="T53" fmla="*/ 827 h 1028"/>
                <a:gd name="T54" fmla="*/ 34 w 2182"/>
                <a:gd name="T55" fmla="*/ 775 h 1028"/>
                <a:gd name="T56" fmla="*/ 3 w 2182"/>
                <a:gd name="T57" fmla="*/ 719 h 1028"/>
                <a:gd name="T58" fmla="*/ 0 w 2182"/>
                <a:gd name="T59" fmla="*/ 338 h 1028"/>
                <a:gd name="T60" fmla="*/ 15 w 2182"/>
                <a:gd name="T61" fmla="*/ 280 h 1028"/>
                <a:gd name="T62" fmla="*/ 60 w 2182"/>
                <a:gd name="T63" fmla="*/ 225 h 1028"/>
                <a:gd name="T64" fmla="*/ 133 w 2182"/>
                <a:gd name="T65" fmla="*/ 175 h 1028"/>
                <a:gd name="T66" fmla="*/ 231 w 2182"/>
                <a:gd name="T67" fmla="*/ 130 h 1028"/>
                <a:gd name="T68" fmla="*/ 350 w 2182"/>
                <a:gd name="T69" fmla="*/ 90 h 1028"/>
                <a:gd name="T70" fmla="*/ 489 w 2182"/>
                <a:gd name="T71" fmla="*/ 57 h 1028"/>
                <a:gd name="T72" fmla="*/ 644 w 2182"/>
                <a:gd name="T73" fmla="*/ 29 h 1028"/>
                <a:gd name="T74" fmla="*/ 814 w 2182"/>
                <a:gd name="T75" fmla="*/ 11 h 1028"/>
                <a:gd name="T76" fmla="*/ 994 w 2182"/>
                <a:gd name="T77" fmla="*/ 2 h 1028"/>
                <a:gd name="T78" fmla="*/ 1089 w 2182"/>
                <a:gd name="T7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82" h="1028">
                  <a:moveTo>
                    <a:pt x="1091" y="0"/>
                  </a:moveTo>
                  <a:lnTo>
                    <a:pt x="1186" y="1"/>
                  </a:lnTo>
                  <a:lnTo>
                    <a:pt x="1277" y="5"/>
                  </a:lnTo>
                  <a:lnTo>
                    <a:pt x="1367" y="11"/>
                  </a:lnTo>
                  <a:lnTo>
                    <a:pt x="1454" y="19"/>
                  </a:lnTo>
                  <a:lnTo>
                    <a:pt x="1537" y="29"/>
                  </a:lnTo>
                  <a:lnTo>
                    <a:pt x="1617" y="42"/>
                  </a:lnTo>
                  <a:lnTo>
                    <a:pt x="1692" y="56"/>
                  </a:lnTo>
                  <a:lnTo>
                    <a:pt x="1764" y="72"/>
                  </a:lnTo>
                  <a:lnTo>
                    <a:pt x="1831" y="90"/>
                  </a:lnTo>
                  <a:lnTo>
                    <a:pt x="1894" y="109"/>
                  </a:lnTo>
                  <a:lnTo>
                    <a:pt x="1951" y="130"/>
                  </a:lnTo>
                  <a:lnTo>
                    <a:pt x="2002" y="151"/>
                  </a:lnTo>
                  <a:lnTo>
                    <a:pt x="2047" y="175"/>
                  </a:lnTo>
                  <a:lnTo>
                    <a:pt x="2087" y="200"/>
                  </a:lnTo>
                  <a:lnTo>
                    <a:pt x="2120" y="225"/>
                  </a:lnTo>
                  <a:lnTo>
                    <a:pt x="2148" y="253"/>
                  </a:lnTo>
                  <a:lnTo>
                    <a:pt x="2166" y="280"/>
                  </a:lnTo>
                  <a:lnTo>
                    <a:pt x="2179" y="309"/>
                  </a:lnTo>
                  <a:lnTo>
                    <a:pt x="2182" y="338"/>
                  </a:lnTo>
                  <a:lnTo>
                    <a:pt x="2182" y="691"/>
                  </a:lnTo>
                  <a:lnTo>
                    <a:pt x="2179" y="719"/>
                  </a:lnTo>
                  <a:lnTo>
                    <a:pt x="2166" y="748"/>
                  </a:lnTo>
                  <a:lnTo>
                    <a:pt x="2148" y="775"/>
                  </a:lnTo>
                  <a:lnTo>
                    <a:pt x="2120" y="802"/>
                  </a:lnTo>
                  <a:lnTo>
                    <a:pt x="2087" y="827"/>
                  </a:lnTo>
                  <a:lnTo>
                    <a:pt x="2047" y="852"/>
                  </a:lnTo>
                  <a:lnTo>
                    <a:pt x="2002" y="876"/>
                  </a:lnTo>
                  <a:lnTo>
                    <a:pt x="1951" y="898"/>
                  </a:lnTo>
                  <a:lnTo>
                    <a:pt x="1894" y="919"/>
                  </a:lnTo>
                  <a:lnTo>
                    <a:pt x="1831" y="938"/>
                  </a:lnTo>
                  <a:lnTo>
                    <a:pt x="1764" y="956"/>
                  </a:lnTo>
                  <a:lnTo>
                    <a:pt x="1692" y="972"/>
                  </a:lnTo>
                  <a:lnTo>
                    <a:pt x="1617" y="986"/>
                  </a:lnTo>
                  <a:lnTo>
                    <a:pt x="1537" y="998"/>
                  </a:lnTo>
                  <a:lnTo>
                    <a:pt x="1454" y="1009"/>
                  </a:lnTo>
                  <a:lnTo>
                    <a:pt x="1367" y="1017"/>
                  </a:lnTo>
                  <a:lnTo>
                    <a:pt x="1277" y="1023"/>
                  </a:lnTo>
                  <a:lnTo>
                    <a:pt x="1186" y="1027"/>
                  </a:lnTo>
                  <a:lnTo>
                    <a:pt x="1091" y="1028"/>
                  </a:lnTo>
                  <a:lnTo>
                    <a:pt x="996" y="1027"/>
                  </a:lnTo>
                  <a:lnTo>
                    <a:pt x="905" y="1023"/>
                  </a:lnTo>
                  <a:lnTo>
                    <a:pt x="815" y="1017"/>
                  </a:lnTo>
                  <a:lnTo>
                    <a:pt x="728" y="1009"/>
                  </a:lnTo>
                  <a:lnTo>
                    <a:pt x="645" y="998"/>
                  </a:lnTo>
                  <a:lnTo>
                    <a:pt x="565" y="986"/>
                  </a:lnTo>
                  <a:lnTo>
                    <a:pt x="490" y="972"/>
                  </a:lnTo>
                  <a:lnTo>
                    <a:pt x="418" y="956"/>
                  </a:lnTo>
                  <a:lnTo>
                    <a:pt x="351" y="938"/>
                  </a:lnTo>
                  <a:lnTo>
                    <a:pt x="288" y="919"/>
                  </a:lnTo>
                  <a:lnTo>
                    <a:pt x="231" y="898"/>
                  </a:lnTo>
                  <a:lnTo>
                    <a:pt x="180" y="876"/>
                  </a:lnTo>
                  <a:lnTo>
                    <a:pt x="135" y="852"/>
                  </a:lnTo>
                  <a:lnTo>
                    <a:pt x="95" y="827"/>
                  </a:lnTo>
                  <a:lnTo>
                    <a:pt x="62" y="802"/>
                  </a:lnTo>
                  <a:lnTo>
                    <a:pt x="34" y="775"/>
                  </a:lnTo>
                  <a:lnTo>
                    <a:pt x="16" y="748"/>
                  </a:lnTo>
                  <a:lnTo>
                    <a:pt x="3" y="719"/>
                  </a:lnTo>
                  <a:lnTo>
                    <a:pt x="0" y="691"/>
                  </a:lnTo>
                  <a:lnTo>
                    <a:pt x="0" y="338"/>
                  </a:lnTo>
                  <a:lnTo>
                    <a:pt x="3" y="309"/>
                  </a:lnTo>
                  <a:lnTo>
                    <a:pt x="15" y="280"/>
                  </a:lnTo>
                  <a:lnTo>
                    <a:pt x="34" y="253"/>
                  </a:lnTo>
                  <a:lnTo>
                    <a:pt x="60" y="225"/>
                  </a:lnTo>
                  <a:lnTo>
                    <a:pt x="94" y="200"/>
                  </a:lnTo>
                  <a:lnTo>
                    <a:pt x="133" y="175"/>
                  </a:lnTo>
                  <a:lnTo>
                    <a:pt x="179" y="153"/>
                  </a:lnTo>
                  <a:lnTo>
                    <a:pt x="231" y="130"/>
                  </a:lnTo>
                  <a:lnTo>
                    <a:pt x="288" y="109"/>
                  </a:lnTo>
                  <a:lnTo>
                    <a:pt x="350" y="90"/>
                  </a:lnTo>
                  <a:lnTo>
                    <a:pt x="417" y="73"/>
                  </a:lnTo>
                  <a:lnTo>
                    <a:pt x="489" y="57"/>
                  </a:lnTo>
                  <a:lnTo>
                    <a:pt x="564" y="42"/>
                  </a:lnTo>
                  <a:lnTo>
                    <a:pt x="644" y="29"/>
                  </a:lnTo>
                  <a:lnTo>
                    <a:pt x="727" y="19"/>
                  </a:lnTo>
                  <a:lnTo>
                    <a:pt x="814" y="11"/>
                  </a:lnTo>
                  <a:lnTo>
                    <a:pt x="903" y="5"/>
                  </a:lnTo>
                  <a:lnTo>
                    <a:pt x="994" y="2"/>
                  </a:lnTo>
                  <a:lnTo>
                    <a:pt x="1089" y="0"/>
                  </a:lnTo>
                  <a:lnTo>
                    <a:pt x="1089" y="0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rgbClr val="DAE1E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3795994" y="2463598"/>
              <a:ext cx="376191" cy="116268"/>
            </a:xfrm>
            <a:custGeom>
              <a:avLst/>
              <a:gdLst>
                <a:gd name="T0" fmla="*/ 1186 w 2182"/>
                <a:gd name="T1" fmla="*/ 1 h 676"/>
                <a:gd name="T2" fmla="*/ 1367 w 2182"/>
                <a:gd name="T3" fmla="*/ 11 h 676"/>
                <a:gd name="T4" fmla="*/ 1537 w 2182"/>
                <a:gd name="T5" fmla="*/ 29 h 676"/>
                <a:gd name="T6" fmla="*/ 1692 w 2182"/>
                <a:gd name="T7" fmla="*/ 56 h 676"/>
                <a:gd name="T8" fmla="*/ 1831 w 2182"/>
                <a:gd name="T9" fmla="*/ 90 h 676"/>
                <a:gd name="T10" fmla="*/ 1951 w 2182"/>
                <a:gd name="T11" fmla="*/ 130 h 676"/>
                <a:gd name="T12" fmla="*/ 2047 w 2182"/>
                <a:gd name="T13" fmla="*/ 175 h 676"/>
                <a:gd name="T14" fmla="*/ 2120 w 2182"/>
                <a:gd name="T15" fmla="*/ 225 h 676"/>
                <a:gd name="T16" fmla="*/ 2166 w 2182"/>
                <a:gd name="T17" fmla="*/ 280 h 676"/>
                <a:gd name="T18" fmla="*/ 2182 w 2182"/>
                <a:gd name="T19" fmla="*/ 338 h 676"/>
                <a:gd name="T20" fmla="*/ 2166 w 2182"/>
                <a:gd name="T21" fmla="*/ 395 h 676"/>
                <a:gd name="T22" fmla="*/ 2120 w 2182"/>
                <a:gd name="T23" fmla="*/ 450 h 676"/>
                <a:gd name="T24" fmla="*/ 2047 w 2182"/>
                <a:gd name="T25" fmla="*/ 500 h 676"/>
                <a:gd name="T26" fmla="*/ 1951 w 2182"/>
                <a:gd name="T27" fmla="*/ 546 h 676"/>
                <a:gd name="T28" fmla="*/ 1831 w 2182"/>
                <a:gd name="T29" fmla="*/ 586 h 676"/>
                <a:gd name="T30" fmla="*/ 1692 w 2182"/>
                <a:gd name="T31" fmla="*/ 620 h 676"/>
                <a:gd name="T32" fmla="*/ 1537 w 2182"/>
                <a:gd name="T33" fmla="*/ 646 h 676"/>
                <a:gd name="T34" fmla="*/ 1367 w 2182"/>
                <a:gd name="T35" fmla="*/ 664 h 676"/>
                <a:gd name="T36" fmla="*/ 1186 w 2182"/>
                <a:gd name="T37" fmla="*/ 675 h 676"/>
                <a:gd name="T38" fmla="*/ 996 w 2182"/>
                <a:gd name="T39" fmla="*/ 675 h 676"/>
                <a:gd name="T40" fmla="*/ 815 w 2182"/>
                <a:gd name="T41" fmla="*/ 664 h 676"/>
                <a:gd name="T42" fmla="*/ 645 w 2182"/>
                <a:gd name="T43" fmla="*/ 646 h 676"/>
                <a:gd name="T44" fmla="*/ 490 w 2182"/>
                <a:gd name="T45" fmla="*/ 620 h 676"/>
                <a:gd name="T46" fmla="*/ 351 w 2182"/>
                <a:gd name="T47" fmla="*/ 586 h 676"/>
                <a:gd name="T48" fmla="*/ 231 w 2182"/>
                <a:gd name="T49" fmla="*/ 546 h 676"/>
                <a:gd name="T50" fmla="*/ 135 w 2182"/>
                <a:gd name="T51" fmla="*/ 500 h 676"/>
                <a:gd name="T52" fmla="*/ 62 w 2182"/>
                <a:gd name="T53" fmla="*/ 450 h 676"/>
                <a:gd name="T54" fmla="*/ 16 w 2182"/>
                <a:gd name="T55" fmla="*/ 395 h 676"/>
                <a:gd name="T56" fmla="*/ 0 w 2182"/>
                <a:gd name="T57" fmla="*/ 338 h 676"/>
                <a:gd name="T58" fmla="*/ 16 w 2182"/>
                <a:gd name="T59" fmla="*/ 280 h 676"/>
                <a:gd name="T60" fmla="*/ 62 w 2182"/>
                <a:gd name="T61" fmla="*/ 225 h 676"/>
                <a:gd name="T62" fmla="*/ 135 w 2182"/>
                <a:gd name="T63" fmla="*/ 175 h 676"/>
                <a:gd name="T64" fmla="*/ 231 w 2182"/>
                <a:gd name="T65" fmla="*/ 130 h 676"/>
                <a:gd name="T66" fmla="*/ 351 w 2182"/>
                <a:gd name="T67" fmla="*/ 90 h 676"/>
                <a:gd name="T68" fmla="*/ 490 w 2182"/>
                <a:gd name="T69" fmla="*/ 56 h 676"/>
                <a:gd name="T70" fmla="*/ 645 w 2182"/>
                <a:gd name="T71" fmla="*/ 29 h 676"/>
                <a:gd name="T72" fmla="*/ 815 w 2182"/>
                <a:gd name="T73" fmla="*/ 11 h 676"/>
                <a:gd name="T74" fmla="*/ 996 w 2182"/>
                <a:gd name="T75" fmla="*/ 1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82" h="676">
                  <a:moveTo>
                    <a:pt x="1091" y="0"/>
                  </a:moveTo>
                  <a:lnTo>
                    <a:pt x="1186" y="1"/>
                  </a:lnTo>
                  <a:lnTo>
                    <a:pt x="1277" y="5"/>
                  </a:lnTo>
                  <a:lnTo>
                    <a:pt x="1367" y="11"/>
                  </a:lnTo>
                  <a:lnTo>
                    <a:pt x="1454" y="19"/>
                  </a:lnTo>
                  <a:lnTo>
                    <a:pt x="1537" y="29"/>
                  </a:lnTo>
                  <a:lnTo>
                    <a:pt x="1617" y="42"/>
                  </a:lnTo>
                  <a:lnTo>
                    <a:pt x="1692" y="56"/>
                  </a:lnTo>
                  <a:lnTo>
                    <a:pt x="1764" y="72"/>
                  </a:lnTo>
                  <a:lnTo>
                    <a:pt x="1831" y="90"/>
                  </a:lnTo>
                  <a:lnTo>
                    <a:pt x="1894" y="109"/>
                  </a:lnTo>
                  <a:lnTo>
                    <a:pt x="1951" y="130"/>
                  </a:lnTo>
                  <a:lnTo>
                    <a:pt x="2002" y="151"/>
                  </a:lnTo>
                  <a:lnTo>
                    <a:pt x="2047" y="175"/>
                  </a:lnTo>
                  <a:lnTo>
                    <a:pt x="2087" y="200"/>
                  </a:lnTo>
                  <a:lnTo>
                    <a:pt x="2120" y="225"/>
                  </a:lnTo>
                  <a:lnTo>
                    <a:pt x="2148" y="253"/>
                  </a:lnTo>
                  <a:lnTo>
                    <a:pt x="2166" y="280"/>
                  </a:lnTo>
                  <a:lnTo>
                    <a:pt x="2179" y="309"/>
                  </a:lnTo>
                  <a:lnTo>
                    <a:pt x="2182" y="338"/>
                  </a:lnTo>
                  <a:lnTo>
                    <a:pt x="2179" y="367"/>
                  </a:lnTo>
                  <a:lnTo>
                    <a:pt x="2166" y="395"/>
                  </a:lnTo>
                  <a:lnTo>
                    <a:pt x="2148" y="423"/>
                  </a:lnTo>
                  <a:lnTo>
                    <a:pt x="2120" y="450"/>
                  </a:lnTo>
                  <a:lnTo>
                    <a:pt x="2087" y="475"/>
                  </a:lnTo>
                  <a:lnTo>
                    <a:pt x="2047" y="500"/>
                  </a:lnTo>
                  <a:lnTo>
                    <a:pt x="2002" y="524"/>
                  </a:lnTo>
                  <a:lnTo>
                    <a:pt x="1951" y="546"/>
                  </a:lnTo>
                  <a:lnTo>
                    <a:pt x="1894" y="566"/>
                  </a:lnTo>
                  <a:lnTo>
                    <a:pt x="1831" y="586"/>
                  </a:lnTo>
                  <a:lnTo>
                    <a:pt x="1764" y="604"/>
                  </a:lnTo>
                  <a:lnTo>
                    <a:pt x="1692" y="620"/>
                  </a:lnTo>
                  <a:lnTo>
                    <a:pt x="1617" y="634"/>
                  </a:lnTo>
                  <a:lnTo>
                    <a:pt x="1537" y="646"/>
                  </a:lnTo>
                  <a:lnTo>
                    <a:pt x="1454" y="656"/>
                  </a:lnTo>
                  <a:lnTo>
                    <a:pt x="1367" y="664"/>
                  </a:lnTo>
                  <a:lnTo>
                    <a:pt x="1277" y="671"/>
                  </a:lnTo>
                  <a:lnTo>
                    <a:pt x="1186" y="675"/>
                  </a:lnTo>
                  <a:lnTo>
                    <a:pt x="1091" y="676"/>
                  </a:lnTo>
                  <a:lnTo>
                    <a:pt x="996" y="675"/>
                  </a:lnTo>
                  <a:lnTo>
                    <a:pt x="905" y="671"/>
                  </a:lnTo>
                  <a:lnTo>
                    <a:pt x="815" y="664"/>
                  </a:lnTo>
                  <a:lnTo>
                    <a:pt x="728" y="656"/>
                  </a:lnTo>
                  <a:lnTo>
                    <a:pt x="645" y="646"/>
                  </a:lnTo>
                  <a:lnTo>
                    <a:pt x="565" y="634"/>
                  </a:lnTo>
                  <a:lnTo>
                    <a:pt x="490" y="620"/>
                  </a:lnTo>
                  <a:lnTo>
                    <a:pt x="418" y="604"/>
                  </a:lnTo>
                  <a:lnTo>
                    <a:pt x="351" y="586"/>
                  </a:lnTo>
                  <a:lnTo>
                    <a:pt x="288" y="566"/>
                  </a:lnTo>
                  <a:lnTo>
                    <a:pt x="231" y="546"/>
                  </a:lnTo>
                  <a:lnTo>
                    <a:pt x="180" y="524"/>
                  </a:lnTo>
                  <a:lnTo>
                    <a:pt x="135" y="500"/>
                  </a:lnTo>
                  <a:lnTo>
                    <a:pt x="95" y="475"/>
                  </a:lnTo>
                  <a:lnTo>
                    <a:pt x="62" y="450"/>
                  </a:lnTo>
                  <a:lnTo>
                    <a:pt x="34" y="423"/>
                  </a:lnTo>
                  <a:lnTo>
                    <a:pt x="16" y="395"/>
                  </a:lnTo>
                  <a:lnTo>
                    <a:pt x="3" y="367"/>
                  </a:lnTo>
                  <a:lnTo>
                    <a:pt x="0" y="338"/>
                  </a:lnTo>
                  <a:lnTo>
                    <a:pt x="3" y="309"/>
                  </a:lnTo>
                  <a:lnTo>
                    <a:pt x="16" y="280"/>
                  </a:lnTo>
                  <a:lnTo>
                    <a:pt x="34" y="253"/>
                  </a:lnTo>
                  <a:lnTo>
                    <a:pt x="62" y="225"/>
                  </a:lnTo>
                  <a:lnTo>
                    <a:pt x="95" y="200"/>
                  </a:lnTo>
                  <a:lnTo>
                    <a:pt x="135" y="175"/>
                  </a:lnTo>
                  <a:lnTo>
                    <a:pt x="180" y="151"/>
                  </a:lnTo>
                  <a:lnTo>
                    <a:pt x="231" y="130"/>
                  </a:lnTo>
                  <a:lnTo>
                    <a:pt x="288" y="109"/>
                  </a:lnTo>
                  <a:lnTo>
                    <a:pt x="351" y="90"/>
                  </a:lnTo>
                  <a:lnTo>
                    <a:pt x="418" y="72"/>
                  </a:lnTo>
                  <a:lnTo>
                    <a:pt x="490" y="56"/>
                  </a:lnTo>
                  <a:lnTo>
                    <a:pt x="565" y="42"/>
                  </a:lnTo>
                  <a:lnTo>
                    <a:pt x="645" y="29"/>
                  </a:lnTo>
                  <a:lnTo>
                    <a:pt x="728" y="19"/>
                  </a:lnTo>
                  <a:lnTo>
                    <a:pt x="815" y="11"/>
                  </a:lnTo>
                  <a:lnTo>
                    <a:pt x="905" y="5"/>
                  </a:lnTo>
                  <a:lnTo>
                    <a:pt x="996" y="1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3983573" y="2463598"/>
              <a:ext cx="188613" cy="116268"/>
            </a:xfrm>
            <a:custGeom>
              <a:avLst/>
              <a:gdLst>
                <a:gd name="T0" fmla="*/ 2 w 1093"/>
                <a:gd name="T1" fmla="*/ 0 h 676"/>
                <a:gd name="T2" fmla="*/ 97 w 1093"/>
                <a:gd name="T3" fmla="*/ 1 h 676"/>
                <a:gd name="T4" fmla="*/ 188 w 1093"/>
                <a:gd name="T5" fmla="*/ 5 h 676"/>
                <a:gd name="T6" fmla="*/ 278 w 1093"/>
                <a:gd name="T7" fmla="*/ 11 h 676"/>
                <a:gd name="T8" fmla="*/ 365 w 1093"/>
                <a:gd name="T9" fmla="*/ 19 h 676"/>
                <a:gd name="T10" fmla="*/ 448 w 1093"/>
                <a:gd name="T11" fmla="*/ 29 h 676"/>
                <a:gd name="T12" fmla="*/ 528 w 1093"/>
                <a:gd name="T13" fmla="*/ 42 h 676"/>
                <a:gd name="T14" fmla="*/ 603 w 1093"/>
                <a:gd name="T15" fmla="*/ 56 h 676"/>
                <a:gd name="T16" fmla="*/ 675 w 1093"/>
                <a:gd name="T17" fmla="*/ 72 h 676"/>
                <a:gd name="T18" fmla="*/ 742 w 1093"/>
                <a:gd name="T19" fmla="*/ 90 h 676"/>
                <a:gd name="T20" fmla="*/ 805 w 1093"/>
                <a:gd name="T21" fmla="*/ 109 h 676"/>
                <a:gd name="T22" fmla="*/ 862 w 1093"/>
                <a:gd name="T23" fmla="*/ 130 h 676"/>
                <a:gd name="T24" fmla="*/ 913 w 1093"/>
                <a:gd name="T25" fmla="*/ 151 h 676"/>
                <a:gd name="T26" fmla="*/ 958 w 1093"/>
                <a:gd name="T27" fmla="*/ 175 h 676"/>
                <a:gd name="T28" fmla="*/ 998 w 1093"/>
                <a:gd name="T29" fmla="*/ 200 h 676"/>
                <a:gd name="T30" fmla="*/ 1031 w 1093"/>
                <a:gd name="T31" fmla="*/ 225 h 676"/>
                <a:gd name="T32" fmla="*/ 1059 w 1093"/>
                <a:gd name="T33" fmla="*/ 253 h 676"/>
                <a:gd name="T34" fmla="*/ 1077 w 1093"/>
                <a:gd name="T35" fmla="*/ 280 h 676"/>
                <a:gd name="T36" fmla="*/ 1090 w 1093"/>
                <a:gd name="T37" fmla="*/ 309 h 676"/>
                <a:gd name="T38" fmla="*/ 1093 w 1093"/>
                <a:gd name="T39" fmla="*/ 338 h 676"/>
                <a:gd name="T40" fmla="*/ 1090 w 1093"/>
                <a:gd name="T41" fmla="*/ 367 h 676"/>
                <a:gd name="T42" fmla="*/ 1077 w 1093"/>
                <a:gd name="T43" fmla="*/ 395 h 676"/>
                <a:gd name="T44" fmla="*/ 1059 w 1093"/>
                <a:gd name="T45" fmla="*/ 423 h 676"/>
                <a:gd name="T46" fmla="*/ 1031 w 1093"/>
                <a:gd name="T47" fmla="*/ 450 h 676"/>
                <a:gd name="T48" fmla="*/ 998 w 1093"/>
                <a:gd name="T49" fmla="*/ 475 h 676"/>
                <a:gd name="T50" fmla="*/ 958 w 1093"/>
                <a:gd name="T51" fmla="*/ 500 h 676"/>
                <a:gd name="T52" fmla="*/ 913 w 1093"/>
                <a:gd name="T53" fmla="*/ 524 h 676"/>
                <a:gd name="T54" fmla="*/ 862 w 1093"/>
                <a:gd name="T55" fmla="*/ 546 h 676"/>
                <a:gd name="T56" fmla="*/ 805 w 1093"/>
                <a:gd name="T57" fmla="*/ 566 h 676"/>
                <a:gd name="T58" fmla="*/ 742 w 1093"/>
                <a:gd name="T59" fmla="*/ 586 h 676"/>
                <a:gd name="T60" fmla="*/ 675 w 1093"/>
                <a:gd name="T61" fmla="*/ 604 h 676"/>
                <a:gd name="T62" fmla="*/ 603 w 1093"/>
                <a:gd name="T63" fmla="*/ 620 h 676"/>
                <a:gd name="T64" fmla="*/ 528 w 1093"/>
                <a:gd name="T65" fmla="*/ 634 h 676"/>
                <a:gd name="T66" fmla="*/ 448 w 1093"/>
                <a:gd name="T67" fmla="*/ 646 h 676"/>
                <a:gd name="T68" fmla="*/ 365 w 1093"/>
                <a:gd name="T69" fmla="*/ 656 h 676"/>
                <a:gd name="T70" fmla="*/ 278 w 1093"/>
                <a:gd name="T71" fmla="*/ 664 h 676"/>
                <a:gd name="T72" fmla="*/ 188 w 1093"/>
                <a:gd name="T73" fmla="*/ 671 h 676"/>
                <a:gd name="T74" fmla="*/ 97 w 1093"/>
                <a:gd name="T75" fmla="*/ 675 h 676"/>
                <a:gd name="T76" fmla="*/ 2 w 1093"/>
                <a:gd name="T77" fmla="*/ 676 h 676"/>
                <a:gd name="T78" fmla="*/ 0 w 1093"/>
                <a:gd name="T79" fmla="*/ 676 h 676"/>
                <a:gd name="T80" fmla="*/ 0 w 1093"/>
                <a:gd name="T81" fmla="*/ 0 h 676"/>
                <a:gd name="T82" fmla="*/ 2 w 1093"/>
                <a:gd name="T83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3" h="676">
                  <a:moveTo>
                    <a:pt x="2" y="0"/>
                  </a:moveTo>
                  <a:lnTo>
                    <a:pt x="97" y="1"/>
                  </a:lnTo>
                  <a:lnTo>
                    <a:pt x="188" y="5"/>
                  </a:lnTo>
                  <a:lnTo>
                    <a:pt x="278" y="11"/>
                  </a:lnTo>
                  <a:lnTo>
                    <a:pt x="365" y="19"/>
                  </a:lnTo>
                  <a:lnTo>
                    <a:pt x="448" y="29"/>
                  </a:lnTo>
                  <a:lnTo>
                    <a:pt x="528" y="42"/>
                  </a:lnTo>
                  <a:lnTo>
                    <a:pt x="603" y="56"/>
                  </a:lnTo>
                  <a:lnTo>
                    <a:pt x="675" y="72"/>
                  </a:lnTo>
                  <a:lnTo>
                    <a:pt x="742" y="90"/>
                  </a:lnTo>
                  <a:lnTo>
                    <a:pt x="805" y="109"/>
                  </a:lnTo>
                  <a:lnTo>
                    <a:pt x="862" y="130"/>
                  </a:lnTo>
                  <a:lnTo>
                    <a:pt x="913" y="151"/>
                  </a:lnTo>
                  <a:lnTo>
                    <a:pt x="958" y="175"/>
                  </a:lnTo>
                  <a:lnTo>
                    <a:pt x="998" y="200"/>
                  </a:lnTo>
                  <a:lnTo>
                    <a:pt x="1031" y="225"/>
                  </a:lnTo>
                  <a:lnTo>
                    <a:pt x="1059" y="253"/>
                  </a:lnTo>
                  <a:lnTo>
                    <a:pt x="1077" y="280"/>
                  </a:lnTo>
                  <a:lnTo>
                    <a:pt x="1090" y="309"/>
                  </a:lnTo>
                  <a:lnTo>
                    <a:pt x="1093" y="338"/>
                  </a:lnTo>
                  <a:lnTo>
                    <a:pt x="1090" y="367"/>
                  </a:lnTo>
                  <a:lnTo>
                    <a:pt x="1077" y="395"/>
                  </a:lnTo>
                  <a:lnTo>
                    <a:pt x="1059" y="423"/>
                  </a:lnTo>
                  <a:lnTo>
                    <a:pt x="1031" y="450"/>
                  </a:lnTo>
                  <a:lnTo>
                    <a:pt x="998" y="475"/>
                  </a:lnTo>
                  <a:lnTo>
                    <a:pt x="958" y="500"/>
                  </a:lnTo>
                  <a:lnTo>
                    <a:pt x="913" y="524"/>
                  </a:lnTo>
                  <a:lnTo>
                    <a:pt x="862" y="546"/>
                  </a:lnTo>
                  <a:lnTo>
                    <a:pt x="805" y="566"/>
                  </a:lnTo>
                  <a:lnTo>
                    <a:pt x="742" y="586"/>
                  </a:lnTo>
                  <a:lnTo>
                    <a:pt x="675" y="604"/>
                  </a:lnTo>
                  <a:lnTo>
                    <a:pt x="603" y="620"/>
                  </a:lnTo>
                  <a:lnTo>
                    <a:pt x="528" y="634"/>
                  </a:lnTo>
                  <a:lnTo>
                    <a:pt x="448" y="646"/>
                  </a:lnTo>
                  <a:lnTo>
                    <a:pt x="365" y="656"/>
                  </a:lnTo>
                  <a:lnTo>
                    <a:pt x="278" y="664"/>
                  </a:lnTo>
                  <a:lnTo>
                    <a:pt x="188" y="671"/>
                  </a:lnTo>
                  <a:lnTo>
                    <a:pt x="97" y="675"/>
                  </a:lnTo>
                  <a:lnTo>
                    <a:pt x="2" y="676"/>
                  </a:lnTo>
                  <a:lnTo>
                    <a:pt x="0" y="676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AE1E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3983573" y="2521990"/>
              <a:ext cx="188613" cy="118852"/>
            </a:xfrm>
            <a:custGeom>
              <a:avLst/>
              <a:gdLst>
                <a:gd name="T0" fmla="*/ 1093 w 1093"/>
                <a:gd name="T1" fmla="*/ 0 h 690"/>
                <a:gd name="T2" fmla="*/ 1093 w 1093"/>
                <a:gd name="T3" fmla="*/ 353 h 690"/>
                <a:gd name="T4" fmla="*/ 1090 w 1093"/>
                <a:gd name="T5" fmla="*/ 381 h 690"/>
                <a:gd name="T6" fmla="*/ 1077 w 1093"/>
                <a:gd name="T7" fmla="*/ 410 h 690"/>
                <a:gd name="T8" fmla="*/ 1059 w 1093"/>
                <a:gd name="T9" fmla="*/ 437 h 690"/>
                <a:gd name="T10" fmla="*/ 1031 w 1093"/>
                <a:gd name="T11" fmla="*/ 464 h 690"/>
                <a:gd name="T12" fmla="*/ 998 w 1093"/>
                <a:gd name="T13" fmla="*/ 489 h 690"/>
                <a:gd name="T14" fmla="*/ 958 w 1093"/>
                <a:gd name="T15" fmla="*/ 514 h 690"/>
                <a:gd name="T16" fmla="*/ 913 w 1093"/>
                <a:gd name="T17" fmla="*/ 538 h 690"/>
                <a:gd name="T18" fmla="*/ 862 w 1093"/>
                <a:gd name="T19" fmla="*/ 560 h 690"/>
                <a:gd name="T20" fmla="*/ 805 w 1093"/>
                <a:gd name="T21" fmla="*/ 581 h 690"/>
                <a:gd name="T22" fmla="*/ 742 w 1093"/>
                <a:gd name="T23" fmla="*/ 600 h 690"/>
                <a:gd name="T24" fmla="*/ 675 w 1093"/>
                <a:gd name="T25" fmla="*/ 618 h 690"/>
                <a:gd name="T26" fmla="*/ 603 w 1093"/>
                <a:gd name="T27" fmla="*/ 634 h 690"/>
                <a:gd name="T28" fmla="*/ 528 w 1093"/>
                <a:gd name="T29" fmla="*/ 648 h 690"/>
                <a:gd name="T30" fmla="*/ 448 w 1093"/>
                <a:gd name="T31" fmla="*/ 660 h 690"/>
                <a:gd name="T32" fmla="*/ 365 w 1093"/>
                <a:gd name="T33" fmla="*/ 671 h 690"/>
                <a:gd name="T34" fmla="*/ 278 w 1093"/>
                <a:gd name="T35" fmla="*/ 679 h 690"/>
                <a:gd name="T36" fmla="*/ 188 w 1093"/>
                <a:gd name="T37" fmla="*/ 685 h 690"/>
                <a:gd name="T38" fmla="*/ 97 w 1093"/>
                <a:gd name="T39" fmla="*/ 689 h 690"/>
                <a:gd name="T40" fmla="*/ 2 w 1093"/>
                <a:gd name="T41" fmla="*/ 690 h 690"/>
                <a:gd name="T42" fmla="*/ 0 w 1093"/>
                <a:gd name="T43" fmla="*/ 690 h 690"/>
                <a:gd name="T44" fmla="*/ 0 w 1093"/>
                <a:gd name="T45" fmla="*/ 338 h 690"/>
                <a:gd name="T46" fmla="*/ 2 w 1093"/>
                <a:gd name="T47" fmla="*/ 338 h 690"/>
                <a:gd name="T48" fmla="*/ 97 w 1093"/>
                <a:gd name="T49" fmla="*/ 337 h 690"/>
                <a:gd name="T50" fmla="*/ 188 w 1093"/>
                <a:gd name="T51" fmla="*/ 333 h 690"/>
                <a:gd name="T52" fmla="*/ 278 w 1093"/>
                <a:gd name="T53" fmla="*/ 326 h 690"/>
                <a:gd name="T54" fmla="*/ 365 w 1093"/>
                <a:gd name="T55" fmla="*/ 318 h 690"/>
                <a:gd name="T56" fmla="*/ 448 w 1093"/>
                <a:gd name="T57" fmla="*/ 308 h 690"/>
                <a:gd name="T58" fmla="*/ 528 w 1093"/>
                <a:gd name="T59" fmla="*/ 296 h 690"/>
                <a:gd name="T60" fmla="*/ 603 w 1093"/>
                <a:gd name="T61" fmla="*/ 282 h 690"/>
                <a:gd name="T62" fmla="*/ 675 w 1093"/>
                <a:gd name="T63" fmla="*/ 266 h 690"/>
                <a:gd name="T64" fmla="*/ 742 w 1093"/>
                <a:gd name="T65" fmla="*/ 248 h 690"/>
                <a:gd name="T66" fmla="*/ 805 w 1093"/>
                <a:gd name="T67" fmla="*/ 228 h 690"/>
                <a:gd name="T68" fmla="*/ 862 w 1093"/>
                <a:gd name="T69" fmla="*/ 208 h 690"/>
                <a:gd name="T70" fmla="*/ 913 w 1093"/>
                <a:gd name="T71" fmla="*/ 186 h 690"/>
                <a:gd name="T72" fmla="*/ 958 w 1093"/>
                <a:gd name="T73" fmla="*/ 162 h 690"/>
                <a:gd name="T74" fmla="*/ 998 w 1093"/>
                <a:gd name="T75" fmla="*/ 137 h 690"/>
                <a:gd name="T76" fmla="*/ 1031 w 1093"/>
                <a:gd name="T77" fmla="*/ 112 h 690"/>
                <a:gd name="T78" fmla="*/ 1059 w 1093"/>
                <a:gd name="T79" fmla="*/ 85 h 690"/>
                <a:gd name="T80" fmla="*/ 1077 w 1093"/>
                <a:gd name="T81" fmla="*/ 57 h 690"/>
                <a:gd name="T82" fmla="*/ 1090 w 1093"/>
                <a:gd name="T83" fmla="*/ 29 h 690"/>
                <a:gd name="T84" fmla="*/ 1093 w 1093"/>
                <a:gd name="T85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3" h="690">
                  <a:moveTo>
                    <a:pt x="1093" y="0"/>
                  </a:moveTo>
                  <a:lnTo>
                    <a:pt x="1093" y="353"/>
                  </a:lnTo>
                  <a:lnTo>
                    <a:pt x="1090" y="381"/>
                  </a:lnTo>
                  <a:lnTo>
                    <a:pt x="1077" y="410"/>
                  </a:lnTo>
                  <a:lnTo>
                    <a:pt x="1059" y="437"/>
                  </a:lnTo>
                  <a:lnTo>
                    <a:pt x="1031" y="464"/>
                  </a:lnTo>
                  <a:lnTo>
                    <a:pt x="998" y="489"/>
                  </a:lnTo>
                  <a:lnTo>
                    <a:pt x="958" y="514"/>
                  </a:lnTo>
                  <a:lnTo>
                    <a:pt x="913" y="538"/>
                  </a:lnTo>
                  <a:lnTo>
                    <a:pt x="862" y="560"/>
                  </a:lnTo>
                  <a:lnTo>
                    <a:pt x="805" y="581"/>
                  </a:lnTo>
                  <a:lnTo>
                    <a:pt x="742" y="600"/>
                  </a:lnTo>
                  <a:lnTo>
                    <a:pt x="675" y="618"/>
                  </a:lnTo>
                  <a:lnTo>
                    <a:pt x="603" y="634"/>
                  </a:lnTo>
                  <a:lnTo>
                    <a:pt x="528" y="648"/>
                  </a:lnTo>
                  <a:lnTo>
                    <a:pt x="448" y="660"/>
                  </a:lnTo>
                  <a:lnTo>
                    <a:pt x="365" y="671"/>
                  </a:lnTo>
                  <a:lnTo>
                    <a:pt x="278" y="679"/>
                  </a:lnTo>
                  <a:lnTo>
                    <a:pt x="188" y="685"/>
                  </a:lnTo>
                  <a:lnTo>
                    <a:pt x="97" y="689"/>
                  </a:lnTo>
                  <a:lnTo>
                    <a:pt x="2" y="690"/>
                  </a:lnTo>
                  <a:lnTo>
                    <a:pt x="0" y="690"/>
                  </a:lnTo>
                  <a:lnTo>
                    <a:pt x="0" y="338"/>
                  </a:lnTo>
                  <a:lnTo>
                    <a:pt x="2" y="338"/>
                  </a:lnTo>
                  <a:lnTo>
                    <a:pt x="97" y="337"/>
                  </a:lnTo>
                  <a:lnTo>
                    <a:pt x="188" y="333"/>
                  </a:lnTo>
                  <a:lnTo>
                    <a:pt x="278" y="326"/>
                  </a:lnTo>
                  <a:lnTo>
                    <a:pt x="365" y="318"/>
                  </a:lnTo>
                  <a:lnTo>
                    <a:pt x="448" y="308"/>
                  </a:lnTo>
                  <a:lnTo>
                    <a:pt x="528" y="296"/>
                  </a:lnTo>
                  <a:lnTo>
                    <a:pt x="603" y="282"/>
                  </a:lnTo>
                  <a:lnTo>
                    <a:pt x="675" y="266"/>
                  </a:lnTo>
                  <a:lnTo>
                    <a:pt x="742" y="248"/>
                  </a:lnTo>
                  <a:lnTo>
                    <a:pt x="805" y="228"/>
                  </a:lnTo>
                  <a:lnTo>
                    <a:pt x="862" y="208"/>
                  </a:lnTo>
                  <a:lnTo>
                    <a:pt x="913" y="186"/>
                  </a:lnTo>
                  <a:lnTo>
                    <a:pt x="958" y="162"/>
                  </a:lnTo>
                  <a:lnTo>
                    <a:pt x="998" y="137"/>
                  </a:lnTo>
                  <a:lnTo>
                    <a:pt x="1031" y="112"/>
                  </a:lnTo>
                  <a:lnTo>
                    <a:pt x="1059" y="85"/>
                  </a:lnTo>
                  <a:lnTo>
                    <a:pt x="1077" y="57"/>
                  </a:lnTo>
                  <a:lnTo>
                    <a:pt x="1090" y="29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B7C7C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3795994" y="2603636"/>
              <a:ext cx="376191" cy="118852"/>
            </a:xfrm>
            <a:custGeom>
              <a:avLst/>
              <a:gdLst>
                <a:gd name="T0" fmla="*/ 3 w 2182"/>
                <a:gd name="T1" fmla="*/ 28 h 689"/>
                <a:gd name="T2" fmla="*/ 34 w 2182"/>
                <a:gd name="T3" fmla="*/ 84 h 689"/>
                <a:gd name="T4" fmla="*/ 95 w 2182"/>
                <a:gd name="T5" fmla="*/ 138 h 689"/>
                <a:gd name="T6" fmla="*/ 180 w 2182"/>
                <a:gd name="T7" fmla="*/ 186 h 689"/>
                <a:gd name="T8" fmla="*/ 288 w 2182"/>
                <a:gd name="T9" fmla="*/ 229 h 689"/>
                <a:gd name="T10" fmla="*/ 418 w 2182"/>
                <a:gd name="T11" fmla="*/ 265 h 689"/>
                <a:gd name="T12" fmla="*/ 565 w 2182"/>
                <a:gd name="T13" fmla="*/ 295 h 689"/>
                <a:gd name="T14" fmla="*/ 728 w 2182"/>
                <a:gd name="T15" fmla="*/ 318 h 689"/>
                <a:gd name="T16" fmla="*/ 905 w 2182"/>
                <a:gd name="T17" fmla="*/ 333 h 689"/>
                <a:gd name="T18" fmla="*/ 1091 w 2182"/>
                <a:gd name="T19" fmla="*/ 337 h 689"/>
                <a:gd name="T20" fmla="*/ 1277 w 2182"/>
                <a:gd name="T21" fmla="*/ 333 h 689"/>
                <a:gd name="T22" fmla="*/ 1454 w 2182"/>
                <a:gd name="T23" fmla="*/ 318 h 689"/>
                <a:gd name="T24" fmla="*/ 1617 w 2182"/>
                <a:gd name="T25" fmla="*/ 295 h 689"/>
                <a:gd name="T26" fmla="*/ 1764 w 2182"/>
                <a:gd name="T27" fmla="*/ 265 h 689"/>
                <a:gd name="T28" fmla="*/ 1894 w 2182"/>
                <a:gd name="T29" fmla="*/ 229 h 689"/>
                <a:gd name="T30" fmla="*/ 2002 w 2182"/>
                <a:gd name="T31" fmla="*/ 186 h 689"/>
                <a:gd name="T32" fmla="*/ 2087 w 2182"/>
                <a:gd name="T33" fmla="*/ 138 h 689"/>
                <a:gd name="T34" fmla="*/ 2148 w 2182"/>
                <a:gd name="T35" fmla="*/ 84 h 689"/>
                <a:gd name="T36" fmla="*/ 2179 w 2182"/>
                <a:gd name="T37" fmla="*/ 28 h 689"/>
                <a:gd name="T38" fmla="*/ 2182 w 2182"/>
                <a:gd name="T39" fmla="*/ 352 h 689"/>
                <a:gd name="T40" fmla="*/ 2166 w 2182"/>
                <a:gd name="T41" fmla="*/ 409 h 689"/>
                <a:gd name="T42" fmla="*/ 2120 w 2182"/>
                <a:gd name="T43" fmla="*/ 464 h 689"/>
                <a:gd name="T44" fmla="*/ 2047 w 2182"/>
                <a:gd name="T45" fmla="*/ 514 h 689"/>
                <a:gd name="T46" fmla="*/ 1951 w 2182"/>
                <a:gd name="T47" fmla="*/ 559 h 689"/>
                <a:gd name="T48" fmla="*/ 1831 w 2182"/>
                <a:gd name="T49" fmla="*/ 599 h 689"/>
                <a:gd name="T50" fmla="*/ 1692 w 2182"/>
                <a:gd name="T51" fmla="*/ 634 h 689"/>
                <a:gd name="T52" fmla="*/ 1537 w 2182"/>
                <a:gd name="T53" fmla="*/ 660 h 689"/>
                <a:gd name="T54" fmla="*/ 1367 w 2182"/>
                <a:gd name="T55" fmla="*/ 678 h 689"/>
                <a:gd name="T56" fmla="*/ 1186 w 2182"/>
                <a:gd name="T57" fmla="*/ 688 h 689"/>
                <a:gd name="T58" fmla="*/ 996 w 2182"/>
                <a:gd name="T59" fmla="*/ 688 h 689"/>
                <a:gd name="T60" fmla="*/ 815 w 2182"/>
                <a:gd name="T61" fmla="*/ 678 h 689"/>
                <a:gd name="T62" fmla="*/ 645 w 2182"/>
                <a:gd name="T63" fmla="*/ 660 h 689"/>
                <a:gd name="T64" fmla="*/ 490 w 2182"/>
                <a:gd name="T65" fmla="*/ 634 h 689"/>
                <a:gd name="T66" fmla="*/ 351 w 2182"/>
                <a:gd name="T67" fmla="*/ 599 h 689"/>
                <a:gd name="T68" fmla="*/ 231 w 2182"/>
                <a:gd name="T69" fmla="*/ 559 h 689"/>
                <a:gd name="T70" fmla="*/ 135 w 2182"/>
                <a:gd name="T71" fmla="*/ 514 h 689"/>
                <a:gd name="T72" fmla="*/ 62 w 2182"/>
                <a:gd name="T73" fmla="*/ 464 h 689"/>
                <a:gd name="T74" fmla="*/ 16 w 2182"/>
                <a:gd name="T75" fmla="*/ 409 h 689"/>
                <a:gd name="T76" fmla="*/ 0 w 2182"/>
                <a:gd name="T77" fmla="*/ 352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82" h="689">
                  <a:moveTo>
                    <a:pt x="0" y="0"/>
                  </a:moveTo>
                  <a:lnTo>
                    <a:pt x="3" y="28"/>
                  </a:lnTo>
                  <a:lnTo>
                    <a:pt x="16" y="57"/>
                  </a:lnTo>
                  <a:lnTo>
                    <a:pt x="34" y="84"/>
                  </a:lnTo>
                  <a:lnTo>
                    <a:pt x="62" y="111"/>
                  </a:lnTo>
                  <a:lnTo>
                    <a:pt x="95" y="138"/>
                  </a:lnTo>
                  <a:lnTo>
                    <a:pt x="135" y="162"/>
                  </a:lnTo>
                  <a:lnTo>
                    <a:pt x="180" y="186"/>
                  </a:lnTo>
                  <a:lnTo>
                    <a:pt x="231" y="207"/>
                  </a:lnTo>
                  <a:lnTo>
                    <a:pt x="288" y="229"/>
                  </a:lnTo>
                  <a:lnTo>
                    <a:pt x="351" y="247"/>
                  </a:lnTo>
                  <a:lnTo>
                    <a:pt x="418" y="265"/>
                  </a:lnTo>
                  <a:lnTo>
                    <a:pt x="490" y="281"/>
                  </a:lnTo>
                  <a:lnTo>
                    <a:pt x="565" y="295"/>
                  </a:lnTo>
                  <a:lnTo>
                    <a:pt x="645" y="308"/>
                  </a:lnTo>
                  <a:lnTo>
                    <a:pt x="728" y="318"/>
                  </a:lnTo>
                  <a:lnTo>
                    <a:pt x="815" y="326"/>
                  </a:lnTo>
                  <a:lnTo>
                    <a:pt x="905" y="333"/>
                  </a:lnTo>
                  <a:lnTo>
                    <a:pt x="996" y="336"/>
                  </a:lnTo>
                  <a:lnTo>
                    <a:pt x="1091" y="337"/>
                  </a:lnTo>
                  <a:lnTo>
                    <a:pt x="1186" y="336"/>
                  </a:lnTo>
                  <a:lnTo>
                    <a:pt x="1277" y="333"/>
                  </a:lnTo>
                  <a:lnTo>
                    <a:pt x="1367" y="326"/>
                  </a:lnTo>
                  <a:lnTo>
                    <a:pt x="1454" y="318"/>
                  </a:lnTo>
                  <a:lnTo>
                    <a:pt x="1537" y="308"/>
                  </a:lnTo>
                  <a:lnTo>
                    <a:pt x="1617" y="295"/>
                  </a:lnTo>
                  <a:lnTo>
                    <a:pt x="1692" y="281"/>
                  </a:lnTo>
                  <a:lnTo>
                    <a:pt x="1764" y="265"/>
                  </a:lnTo>
                  <a:lnTo>
                    <a:pt x="1831" y="247"/>
                  </a:lnTo>
                  <a:lnTo>
                    <a:pt x="1894" y="229"/>
                  </a:lnTo>
                  <a:lnTo>
                    <a:pt x="1951" y="207"/>
                  </a:lnTo>
                  <a:lnTo>
                    <a:pt x="2002" y="186"/>
                  </a:lnTo>
                  <a:lnTo>
                    <a:pt x="2047" y="162"/>
                  </a:lnTo>
                  <a:lnTo>
                    <a:pt x="2087" y="138"/>
                  </a:lnTo>
                  <a:lnTo>
                    <a:pt x="2120" y="111"/>
                  </a:lnTo>
                  <a:lnTo>
                    <a:pt x="2148" y="84"/>
                  </a:lnTo>
                  <a:lnTo>
                    <a:pt x="2166" y="57"/>
                  </a:lnTo>
                  <a:lnTo>
                    <a:pt x="2179" y="28"/>
                  </a:lnTo>
                  <a:lnTo>
                    <a:pt x="2182" y="0"/>
                  </a:lnTo>
                  <a:lnTo>
                    <a:pt x="2182" y="352"/>
                  </a:lnTo>
                  <a:lnTo>
                    <a:pt x="2179" y="380"/>
                  </a:lnTo>
                  <a:lnTo>
                    <a:pt x="2166" y="409"/>
                  </a:lnTo>
                  <a:lnTo>
                    <a:pt x="2148" y="436"/>
                  </a:lnTo>
                  <a:lnTo>
                    <a:pt x="2120" y="464"/>
                  </a:lnTo>
                  <a:lnTo>
                    <a:pt x="2087" y="490"/>
                  </a:lnTo>
                  <a:lnTo>
                    <a:pt x="2047" y="514"/>
                  </a:lnTo>
                  <a:lnTo>
                    <a:pt x="2002" y="538"/>
                  </a:lnTo>
                  <a:lnTo>
                    <a:pt x="1951" y="559"/>
                  </a:lnTo>
                  <a:lnTo>
                    <a:pt x="1894" y="581"/>
                  </a:lnTo>
                  <a:lnTo>
                    <a:pt x="1831" y="599"/>
                  </a:lnTo>
                  <a:lnTo>
                    <a:pt x="1764" y="618"/>
                  </a:lnTo>
                  <a:lnTo>
                    <a:pt x="1692" y="634"/>
                  </a:lnTo>
                  <a:lnTo>
                    <a:pt x="1617" y="647"/>
                  </a:lnTo>
                  <a:lnTo>
                    <a:pt x="1537" y="660"/>
                  </a:lnTo>
                  <a:lnTo>
                    <a:pt x="1454" y="670"/>
                  </a:lnTo>
                  <a:lnTo>
                    <a:pt x="1367" y="678"/>
                  </a:lnTo>
                  <a:lnTo>
                    <a:pt x="1277" y="685"/>
                  </a:lnTo>
                  <a:lnTo>
                    <a:pt x="1186" y="688"/>
                  </a:lnTo>
                  <a:lnTo>
                    <a:pt x="1091" y="689"/>
                  </a:lnTo>
                  <a:lnTo>
                    <a:pt x="996" y="688"/>
                  </a:lnTo>
                  <a:lnTo>
                    <a:pt x="905" y="685"/>
                  </a:lnTo>
                  <a:lnTo>
                    <a:pt x="815" y="678"/>
                  </a:lnTo>
                  <a:lnTo>
                    <a:pt x="728" y="670"/>
                  </a:lnTo>
                  <a:lnTo>
                    <a:pt x="645" y="660"/>
                  </a:lnTo>
                  <a:lnTo>
                    <a:pt x="565" y="647"/>
                  </a:lnTo>
                  <a:lnTo>
                    <a:pt x="490" y="634"/>
                  </a:lnTo>
                  <a:lnTo>
                    <a:pt x="418" y="618"/>
                  </a:lnTo>
                  <a:lnTo>
                    <a:pt x="351" y="599"/>
                  </a:lnTo>
                  <a:lnTo>
                    <a:pt x="288" y="581"/>
                  </a:lnTo>
                  <a:lnTo>
                    <a:pt x="231" y="559"/>
                  </a:lnTo>
                  <a:lnTo>
                    <a:pt x="180" y="538"/>
                  </a:lnTo>
                  <a:lnTo>
                    <a:pt x="135" y="514"/>
                  </a:lnTo>
                  <a:lnTo>
                    <a:pt x="95" y="490"/>
                  </a:lnTo>
                  <a:lnTo>
                    <a:pt x="62" y="464"/>
                  </a:lnTo>
                  <a:lnTo>
                    <a:pt x="34" y="436"/>
                  </a:lnTo>
                  <a:lnTo>
                    <a:pt x="16" y="409"/>
                  </a:lnTo>
                  <a:lnTo>
                    <a:pt x="3" y="380"/>
                  </a:lnTo>
                  <a:lnTo>
                    <a:pt x="0" y="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1E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3983573" y="2603636"/>
              <a:ext cx="188613" cy="118852"/>
            </a:xfrm>
            <a:custGeom>
              <a:avLst/>
              <a:gdLst>
                <a:gd name="T0" fmla="*/ 1093 w 1093"/>
                <a:gd name="T1" fmla="*/ 0 h 689"/>
                <a:gd name="T2" fmla="*/ 1093 w 1093"/>
                <a:gd name="T3" fmla="*/ 352 h 689"/>
                <a:gd name="T4" fmla="*/ 1090 w 1093"/>
                <a:gd name="T5" fmla="*/ 380 h 689"/>
                <a:gd name="T6" fmla="*/ 1077 w 1093"/>
                <a:gd name="T7" fmla="*/ 409 h 689"/>
                <a:gd name="T8" fmla="*/ 1059 w 1093"/>
                <a:gd name="T9" fmla="*/ 436 h 689"/>
                <a:gd name="T10" fmla="*/ 1031 w 1093"/>
                <a:gd name="T11" fmla="*/ 464 h 689"/>
                <a:gd name="T12" fmla="*/ 998 w 1093"/>
                <a:gd name="T13" fmla="*/ 490 h 689"/>
                <a:gd name="T14" fmla="*/ 958 w 1093"/>
                <a:gd name="T15" fmla="*/ 514 h 689"/>
                <a:gd name="T16" fmla="*/ 913 w 1093"/>
                <a:gd name="T17" fmla="*/ 538 h 689"/>
                <a:gd name="T18" fmla="*/ 862 w 1093"/>
                <a:gd name="T19" fmla="*/ 559 h 689"/>
                <a:gd name="T20" fmla="*/ 805 w 1093"/>
                <a:gd name="T21" fmla="*/ 581 h 689"/>
                <a:gd name="T22" fmla="*/ 742 w 1093"/>
                <a:gd name="T23" fmla="*/ 599 h 689"/>
                <a:gd name="T24" fmla="*/ 675 w 1093"/>
                <a:gd name="T25" fmla="*/ 618 h 689"/>
                <a:gd name="T26" fmla="*/ 603 w 1093"/>
                <a:gd name="T27" fmla="*/ 634 h 689"/>
                <a:gd name="T28" fmla="*/ 528 w 1093"/>
                <a:gd name="T29" fmla="*/ 647 h 689"/>
                <a:gd name="T30" fmla="*/ 448 w 1093"/>
                <a:gd name="T31" fmla="*/ 660 h 689"/>
                <a:gd name="T32" fmla="*/ 365 w 1093"/>
                <a:gd name="T33" fmla="*/ 670 h 689"/>
                <a:gd name="T34" fmla="*/ 278 w 1093"/>
                <a:gd name="T35" fmla="*/ 678 h 689"/>
                <a:gd name="T36" fmla="*/ 188 w 1093"/>
                <a:gd name="T37" fmla="*/ 685 h 689"/>
                <a:gd name="T38" fmla="*/ 97 w 1093"/>
                <a:gd name="T39" fmla="*/ 688 h 689"/>
                <a:gd name="T40" fmla="*/ 2 w 1093"/>
                <a:gd name="T41" fmla="*/ 689 h 689"/>
                <a:gd name="T42" fmla="*/ 0 w 1093"/>
                <a:gd name="T43" fmla="*/ 689 h 689"/>
                <a:gd name="T44" fmla="*/ 0 w 1093"/>
                <a:gd name="T45" fmla="*/ 337 h 689"/>
                <a:gd name="T46" fmla="*/ 2 w 1093"/>
                <a:gd name="T47" fmla="*/ 337 h 689"/>
                <a:gd name="T48" fmla="*/ 97 w 1093"/>
                <a:gd name="T49" fmla="*/ 336 h 689"/>
                <a:gd name="T50" fmla="*/ 188 w 1093"/>
                <a:gd name="T51" fmla="*/ 333 h 689"/>
                <a:gd name="T52" fmla="*/ 278 w 1093"/>
                <a:gd name="T53" fmla="*/ 326 h 689"/>
                <a:gd name="T54" fmla="*/ 365 w 1093"/>
                <a:gd name="T55" fmla="*/ 318 h 689"/>
                <a:gd name="T56" fmla="*/ 448 w 1093"/>
                <a:gd name="T57" fmla="*/ 308 h 689"/>
                <a:gd name="T58" fmla="*/ 528 w 1093"/>
                <a:gd name="T59" fmla="*/ 295 h 689"/>
                <a:gd name="T60" fmla="*/ 603 w 1093"/>
                <a:gd name="T61" fmla="*/ 281 h 689"/>
                <a:gd name="T62" fmla="*/ 675 w 1093"/>
                <a:gd name="T63" fmla="*/ 265 h 689"/>
                <a:gd name="T64" fmla="*/ 742 w 1093"/>
                <a:gd name="T65" fmla="*/ 247 h 689"/>
                <a:gd name="T66" fmla="*/ 805 w 1093"/>
                <a:gd name="T67" fmla="*/ 229 h 689"/>
                <a:gd name="T68" fmla="*/ 862 w 1093"/>
                <a:gd name="T69" fmla="*/ 207 h 689"/>
                <a:gd name="T70" fmla="*/ 913 w 1093"/>
                <a:gd name="T71" fmla="*/ 186 h 689"/>
                <a:gd name="T72" fmla="*/ 958 w 1093"/>
                <a:gd name="T73" fmla="*/ 162 h 689"/>
                <a:gd name="T74" fmla="*/ 998 w 1093"/>
                <a:gd name="T75" fmla="*/ 138 h 689"/>
                <a:gd name="T76" fmla="*/ 1031 w 1093"/>
                <a:gd name="T77" fmla="*/ 111 h 689"/>
                <a:gd name="T78" fmla="*/ 1059 w 1093"/>
                <a:gd name="T79" fmla="*/ 84 h 689"/>
                <a:gd name="T80" fmla="*/ 1077 w 1093"/>
                <a:gd name="T81" fmla="*/ 57 h 689"/>
                <a:gd name="T82" fmla="*/ 1090 w 1093"/>
                <a:gd name="T83" fmla="*/ 28 h 689"/>
                <a:gd name="T84" fmla="*/ 1093 w 1093"/>
                <a:gd name="T85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3" h="689">
                  <a:moveTo>
                    <a:pt x="1093" y="0"/>
                  </a:moveTo>
                  <a:lnTo>
                    <a:pt x="1093" y="352"/>
                  </a:lnTo>
                  <a:lnTo>
                    <a:pt x="1090" y="380"/>
                  </a:lnTo>
                  <a:lnTo>
                    <a:pt x="1077" y="409"/>
                  </a:lnTo>
                  <a:lnTo>
                    <a:pt x="1059" y="436"/>
                  </a:lnTo>
                  <a:lnTo>
                    <a:pt x="1031" y="464"/>
                  </a:lnTo>
                  <a:lnTo>
                    <a:pt x="998" y="490"/>
                  </a:lnTo>
                  <a:lnTo>
                    <a:pt x="958" y="514"/>
                  </a:lnTo>
                  <a:lnTo>
                    <a:pt x="913" y="538"/>
                  </a:lnTo>
                  <a:lnTo>
                    <a:pt x="862" y="559"/>
                  </a:lnTo>
                  <a:lnTo>
                    <a:pt x="805" y="581"/>
                  </a:lnTo>
                  <a:lnTo>
                    <a:pt x="742" y="599"/>
                  </a:lnTo>
                  <a:lnTo>
                    <a:pt x="675" y="618"/>
                  </a:lnTo>
                  <a:lnTo>
                    <a:pt x="603" y="634"/>
                  </a:lnTo>
                  <a:lnTo>
                    <a:pt x="528" y="647"/>
                  </a:lnTo>
                  <a:lnTo>
                    <a:pt x="448" y="660"/>
                  </a:lnTo>
                  <a:lnTo>
                    <a:pt x="365" y="670"/>
                  </a:lnTo>
                  <a:lnTo>
                    <a:pt x="278" y="678"/>
                  </a:lnTo>
                  <a:lnTo>
                    <a:pt x="188" y="685"/>
                  </a:lnTo>
                  <a:lnTo>
                    <a:pt x="97" y="688"/>
                  </a:lnTo>
                  <a:lnTo>
                    <a:pt x="2" y="689"/>
                  </a:lnTo>
                  <a:lnTo>
                    <a:pt x="0" y="689"/>
                  </a:lnTo>
                  <a:lnTo>
                    <a:pt x="0" y="337"/>
                  </a:lnTo>
                  <a:lnTo>
                    <a:pt x="2" y="337"/>
                  </a:lnTo>
                  <a:lnTo>
                    <a:pt x="97" y="336"/>
                  </a:lnTo>
                  <a:lnTo>
                    <a:pt x="188" y="333"/>
                  </a:lnTo>
                  <a:lnTo>
                    <a:pt x="278" y="326"/>
                  </a:lnTo>
                  <a:lnTo>
                    <a:pt x="365" y="318"/>
                  </a:lnTo>
                  <a:lnTo>
                    <a:pt x="448" y="308"/>
                  </a:lnTo>
                  <a:lnTo>
                    <a:pt x="528" y="295"/>
                  </a:lnTo>
                  <a:lnTo>
                    <a:pt x="603" y="281"/>
                  </a:lnTo>
                  <a:lnTo>
                    <a:pt x="675" y="265"/>
                  </a:lnTo>
                  <a:lnTo>
                    <a:pt x="742" y="247"/>
                  </a:lnTo>
                  <a:lnTo>
                    <a:pt x="805" y="229"/>
                  </a:lnTo>
                  <a:lnTo>
                    <a:pt x="862" y="207"/>
                  </a:lnTo>
                  <a:lnTo>
                    <a:pt x="913" y="186"/>
                  </a:lnTo>
                  <a:lnTo>
                    <a:pt x="958" y="162"/>
                  </a:lnTo>
                  <a:lnTo>
                    <a:pt x="998" y="138"/>
                  </a:lnTo>
                  <a:lnTo>
                    <a:pt x="1031" y="111"/>
                  </a:lnTo>
                  <a:lnTo>
                    <a:pt x="1059" y="84"/>
                  </a:lnTo>
                  <a:lnTo>
                    <a:pt x="1077" y="57"/>
                  </a:lnTo>
                  <a:lnTo>
                    <a:pt x="1090" y="28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B7C7C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795994" y="2685798"/>
              <a:ext cx="376191" cy="118852"/>
            </a:xfrm>
            <a:custGeom>
              <a:avLst/>
              <a:gdLst>
                <a:gd name="T0" fmla="*/ 3 w 2182"/>
                <a:gd name="T1" fmla="*/ 29 h 690"/>
                <a:gd name="T2" fmla="*/ 34 w 2182"/>
                <a:gd name="T3" fmla="*/ 86 h 690"/>
                <a:gd name="T4" fmla="*/ 95 w 2182"/>
                <a:gd name="T5" fmla="*/ 138 h 690"/>
                <a:gd name="T6" fmla="*/ 180 w 2182"/>
                <a:gd name="T7" fmla="*/ 186 h 690"/>
                <a:gd name="T8" fmla="*/ 288 w 2182"/>
                <a:gd name="T9" fmla="*/ 229 h 690"/>
                <a:gd name="T10" fmla="*/ 418 w 2182"/>
                <a:gd name="T11" fmla="*/ 266 h 690"/>
                <a:gd name="T12" fmla="*/ 565 w 2182"/>
                <a:gd name="T13" fmla="*/ 297 h 690"/>
                <a:gd name="T14" fmla="*/ 728 w 2182"/>
                <a:gd name="T15" fmla="*/ 318 h 690"/>
                <a:gd name="T16" fmla="*/ 905 w 2182"/>
                <a:gd name="T17" fmla="*/ 333 h 690"/>
                <a:gd name="T18" fmla="*/ 1091 w 2182"/>
                <a:gd name="T19" fmla="*/ 338 h 690"/>
                <a:gd name="T20" fmla="*/ 1277 w 2182"/>
                <a:gd name="T21" fmla="*/ 333 h 690"/>
                <a:gd name="T22" fmla="*/ 1454 w 2182"/>
                <a:gd name="T23" fmla="*/ 318 h 690"/>
                <a:gd name="T24" fmla="*/ 1617 w 2182"/>
                <a:gd name="T25" fmla="*/ 297 h 690"/>
                <a:gd name="T26" fmla="*/ 1764 w 2182"/>
                <a:gd name="T27" fmla="*/ 266 h 690"/>
                <a:gd name="T28" fmla="*/ 1894 w 2182"/>
                <a:gd name="T29" fmla="*/ 229 h 690"/>
                <a:gd name="T30" fmla="*/ 2002 w 2182"/>
                <a:gd name="T31" fmla="*/ 186 h 690"/>
                <a:gd name="T32" fmla="*/ 2087 w 2182"/>
                <a:gd name="T33" fmla="*/ 138 h 690"/>
                <a:gd name="T34" fmla="*/ 2148 w 2182"/>
                <a:gd name="T35" fmla="*/ 86 h 690"/>
                <a:gd name="T36" fmla="*/ 2179 w 2182"/>
                <a:gd name="T37" fmla="*/ 29 h 690"/>
                <a:gd name="T38" fmla="*/ 2182 w 2182"/>
                <a:gd name="T39" fmla="*/ 352 h 690"/>
                <a:gd name="T40" fmla="*/ 2166 w 2182"/>
                <a:gd name="T41" fmla="*/ 409 h 690"/>
                <a:gd name="T42" fmla="*/ 2120 w 2182"/>
                <a:gd name="T43" fmla="*/ 464 h 690"/>
                <a:gd name="T44" fmla="*/ 2047 w 2182"/>
                <a:gd name="T45" fmla="*/ 514 h 690"/>
                <a:gd name="T46" fmla="*/ 1951 w 2182"/>
                <a:gd name="T47" fmla="*/ 560 h 690"/>
                <a:gd name="T48" fmla="*/ 1831 w 2182"/>
                <a:gd name="T49" fmla="*/ 601 h 690"/>
                <a:gd name="T50" fmla="*/ 1692 w 2182"/>
                <a:gd name="T51" fmla="*/ 634 h 690"/>
                <a:gd name="T52" fmla="*/ 1537 w 2182"/>
                <a:gd name="T53" fmla="*/ 660 h 690"/>
                <a:gd name="T54" fmla="*/ 1367 w 2182"/>
                <a:gd name="T55" fmla="*/ 680 h 690"/>
                <a:gd name="T56" fmla="*/ 1186 w 2182"/>
                <a:gd name="T57" fmla="*/ 689 h 690"/>
                <a:gd name="T58" fmla="*/ 996 w 2182"/>
                <a:gd name="T59" fmla="*/ 689 h 690"/>
                <a:gd name="T60" fmla="*/ 815 w 2182"/>
                <a:gd name="T61" fmla="*/ 680 h 690"/>
                <a:gd name="T62" fmla="*/ 645 w 2182"/>
                <a:gd name="T63" fmla="*/ 660 h 690"/>
                <a:gd name="T64" fmla="*/ 490 w 2182"/>
                <a:gd name="T65" fmla="*/ 634 h 690"/>
                <a:gd name="T66" fmla="*/ 351 w 2182"/>
                <a:gd name="T67" fmla="*/ 601 h 690"/>
                <a:gd name="T68" fmla="*/ 231 w 2182"/>
                <a:gd name="T69" fmla="*/ 560 h 690"/>
                <a:gd name="T70" fmla="*/ 135 w 2182"/>
                <a:gd name="T71" fmla="*/ 514 h 690"/>
                <a:gd name="T72" fmla="*/ 62 w 2182"/>
                <a:gd name="T73" fmla="*/ 464 h 690"/>
                <a:gd name="T74" fmla="*/ 16 w 2182"/>
                <a:gd name="T75" fmla="*/ 409 h 690"/>
                <a:gd name="T76" fmla="*/ 0 w 2182"/>
                <a:gd name="T77" fmla="*/ 352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82" h="690">
                  <a:moveTo>
                    <a:pt x="0" y="0"/>
                  </a:moveTo>
                  <a:lnTo>
                    <a:pt x="3" y="29"/>
                  </a:lnTo>
                  <a:lnTo>
                    <a:pt x="16" y="57"/>
                  </a:lnTo>
                  <a:lnTo>
                    <a:pt x="34" y="86"/>
                  </a:lnTo>
                  <a:lnTo>
                    <a:pt x="62" y="112"/>
                  </a:lnTo>
                  <a:lnTo>
                    <a:pt x="95" y="138"/>
                  </a:lnTo>
                  <a:lnTo>
                    <a:pt x="135" y="162"/>
                  </a:lnTo>
                  <a:lnTo>
                    <a:pt x="180" y="186"/>
                  </a:lnTo>
                  <a:lnTo>
                    <a:pt x="231" y="208"/>
                  </a:lnTo>
                  <a:lnTo>
                    <a:pt x="288" y="229"/>
                  </a:lnTo>
                  <a:lnTo>
                    <a:pt x="351" y="249"/>
                  </a:lnTo>
                  <a:lnTo>
                    <a:pt x="418" y="266"/>
                  </a:lnTo>
                  <a:lnTo>
                    <a:pt x="490" y="282"/>
                  </a:lnTo>
                  <a:lnTo>
                    <a:pt x="565" y="297"/>
                  </a:lnTo>
                  <a:lnTo>
                    <a:pt x="645" y="308"/>
                  </a:lnTo>
                  <a:lnTo>
                    <a:pt x="728" y="318"/>
                  </a:lnTo>
                  <a:lnTo>
                    <a:pt x="815" y="326"/>
                  </a:lnTo>
                  <a:lnTo>
                    <a:pt x="905" y="333"/>
                  </a:lnTo>
                  <a:lnTo>
                    <a:pt x="996" y="336"/>
                  </a:lnTo>
                  <a:lnTo>
                    <a:pt x="1091" y="338"/>
                  </a:lnTo>
                  <a:lnTo>
                    <a:pt x="1186" y="336"/>
                  </a:lnTo>
                  <a:lnTo>
                    <a:pt x="1277" y="333"/>
                  </a:lnTo>
                  <a:lnTo>
                    <a:pt x="1367" y="326"/>
                  </a:lnTo>
                  <a:lnTo>
                    <a:pt x="1454" y="318"/>
                  </a:lnTo>
                  <a:lnTo>
                    <a:pt x="1537" y="308"/>
                  </a:lnTo>
                  <a:lnTo>
                    <a:pt x="1617" y="297"/>
                  </a:lnTo>
                  <a:lnTo>
                    <a:pt x="1692" y="282"/>
                  </a:lnTo>
                  <a:lnTo>
                    <a:pt x="1764" y="266"/>
                  </a:lnTo>
                  <a:lnTo>
                    <a:pt x="1831" y="249"/>
                  </a:lnTo>
                  <a:lnTo>
                    <a:pt x="1894" y="229"/>
                  </a:lnTo>
                  <a:lnTo>
                    <a:pt x="1951" y="208"/>
                  </a:lnTo>
                  <a:lnTo>
                    <a:pt x="2002" y="186"/>
                  </a:lnTo>
                  <a:lnTo>
                    <a:pt x="2047" y="162"/>
                  </a:lnTo>
                  <a:lnTo>
                    <a:pt x="2087" y="138"/>
                  </a:lnTo>
                  <a:lnTo>
                    <a:pt x="2120" y="112"/>
                  </a:lnTo>
                  <a:lnTo>
                    <a:pt x="2148" y="86"/>
                  </a:lnTo>
                  <a:lnTo>
                    <a:pt x="2166" y="57"/>
                  </a:lnTo>
                  <a:lnTo>
                    <a:pt x="2179" y="29"/>
                  </a:lnTo>
                  <a:lnTo>
                    <a:pt x="2182" y="0"/>
                  </a:lnTo>
                  <a:lnTo>
                    <a:pt x="2182" y="352"/>
                  </a:lnTo>
                  <a:lnTo>
                    <a:pt x="2179" y="381"/>
                  </a:lnTo>
                  <a:lnTo>
                    <a:pt x="2166" y="409"/>
                  </a:lnTo>
                  <a:lnTo>
                    <a:pt x="2148" y="438"/>
                  </a:lnTo>
                  <a:lnTo>
                    <a:pt x="2120" y="464"/>
                  </a:lnTo>
                  <a:lnTo>
                    <a:pt x="2087" y="490"/>
                  </a:lnTo>
                  <a:lnTo>
                    <a:pt x="2047" y="514"/>
                  </a:lnTo>
                  <a:lnTo>
                    <a:pt x="2002" y="538"/>
                  </a:lnTo>
                  <a:lnTo>
                    <a:pt x="1951" y="560"/>
                  </a:lnTo>
                  <a:lnTo>
                    <a:pt x="1894" y="582"/>
                  </a:lnTo>
                  <a:lnTo>
                    <a:pt x="1831" y="601"/>
                  </a:lnTo>
                  <a:lnTo>
                    <a:pt x="1764" y="618"/>
                  </a:lnTo>
                  <a:lnTo>
                    <a:pt x="1692" y="634"/>
                  </a:lnTo>
                  <a:lnTo>
                    <a:pt x="1617" y="649"/>
                  </a:lnTo>
                  <a:lnTo>
                    <a:pt x="1537" y="660"/>
                  </a:lnTo>
                  <a:lnTo>
                    <a:pt x="1454" y="670"/>
                  </a:lnTo>
                  <a:lnTo>
                    <a:pt x="1367" y="680"/>
                  </a:lnTo>
                  <a:lnTo>
                    <a:pt x="1277" y="685"/>
                  </a:lnTo>
                  <a:lnTo>
                    <a:pt x="1186" y="689"/>
                  </a:lnTo>
                  <a:lnTo>
                    <a:pt x="1091" y="690"/>
                  </a:lnTo>
                  <a:lnTo>
                    <a:pt x="996" y="689"/>
                  </a:lnTo>
                  <a:lnTo>
                    <a:pt x="905" y="685"/>
                  </a:lnTo>
                  <a:lnTo>
                    <a:pt x="815" y="680"/>
                  </a:lnTo>
                  <a:lnTo>
                    <a:pt x="728" y="670"/>
                  </a:lnTo>
                  <a:lnTo>
                    <a:pt x="645" y="660"/>
                  </a:lnTo>
                  <a:lnTo>
                    <a:pt x="565" y="649"/>
                  </a:lnTo>
                  <a:lnTo>
                    <a:pt x="490" y="634"/>
                  </a:lnTo>
                  <a:lnTo>
                    <a:pt x="418" y="618"/>
                  </a:lnTo>
                  <a:lnTo>
                    <a:pt x="351" y="601"/>
                  </a:lnTo>
                  <a:lnTo>
                    <a:pt x="288" y="582"/>
                  </a:lnTo>
                  <a:lnTo>
                    <a:pt x="231" y="560"/>
                  </a:lnTo>
                  <a:lnTo>
                    <a:pt x="180" y="538"/>
                  </a:lnTo>
                  <a:lnTo>
                    <a:pt x="135" y="514"/>
                  </a:lnTo>
                  <a:lnTo>
                    <a:pt x="95" y="490"/>
                  </a:lnTo>
                  <a:lnTo>
                    <a:pt x="62" y="464"/>
                  </a:lnTo>
                  <a:lnTo>
                    <a:pt x="34" y="438"/>
                  </a:lnTo>
                  <a:lnTo>
                    <a:pt x="16" y="409"/>
                  </a:lnTo>
                  <a:lnTo>
                    <a:pt x="3" y="381"/>
                  </a:lnTo>
                  <a:lnTo>
                    <a:pt x="0" y="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1E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3983573" y="2685798"/>
              <a:ext cx="188613" cy="118852"/>
            </a:xfrm>
            <a:custGeom>
              <a:avLst/>
              <a:gdLst>
                <a:gd name="T0" fmla="*/ 1093 w 1093"/>
                <a:gd name="T1" fmla="*/ 0 h 690"/>
                <a:gd name="T2" fmla="*/ 1093 w 1093"/>
                <a:gd name="T3" fmla="*/ 352 h 690"/>
                <a:gd name="T4" fmla="*/ 1090 w 1093"/>
                <a:gd name="T5" fmla="*/ 381 h 690"/>
                <a:gd name="T6" fmla="*/ 1077 w 1093"/>
                <a:gd name="T7" fmla="*/ 409 h 690"/>
                <a:gd name="T8" fmla="*/ 1059 w 1093"/>
                <a:gd name="T9" fmla="*/ 438 h 690"/>
                <a:gd name="T10" fmla="*/ 1031 w 1093"/>
                <a:gd name="T11" fmla="*/ 464 h 690"/>
                <a:gd name="T12" fmla="*/ 998 w 1093"/>
                <a:gd name="T13" fmla="*/ 490 h 690"/>
                <a:gd name="T14" fmla="*/ 958 w 1093"/>
                <a:gd name="T15" fmla="*/ 514 h 690"/>
                <a:gd name="T16" fmla="*/ 913 w 1093"/>
                <a:gd name="T17" fmla="*/ 538 h 690"/>
                <a:gd name="T18" fmla="*/ 862 w 1093"/>
                <a:gd name="T19" fmla="*/ 560 h 690"/>
                <a:gd name="T20" fmla="*/ 805 w 1093"/>
                <a:gd name="T21" fmla="*/ 582 h 690"/>
                <a:gd name="T22" fmla="*/ 742 w 1093"/>
                <a:gd name="T23" fmla="*/ 601 h 690"/>
                <a:gd name="T24" fmla="*/ 675 w 1093"/>
                <a:gd name="T25" fmla="*/ 618 h 690"/>
                <a:gd name="T26" fmla="*/ 603 w 1093"/>
                <a:gd name="T27" fmla="*/ 634 h 690"/>
                <a:gd name="T28" fmla="*/ 528 w 1093"/>
                <a:gd name="T29" fmla="*/ 649 h 690"/>
                <a:gd name="T30" fmla="*/ 448 w 1093"/>
                <a:gd name="T31" fmla="*/ 660 h 690"/>
                <a:gd name="T32" fmla="*/ 365 w 1093"/>
                <a:gd name="T33" fmla="*/ 670 h 690"/>
                <a:gd name="T34" fmla="*/ 278 w 1093"/>
                <a:gd name="T35" fmla="*/ 680 h 690"/>
                <a:gd name="T36" fmla="*/ 188 w 1093"/>
                <a:gd name="T37" fmla="*/ 685 h 690"/>
                <a:gd name="T38" fmla="*/ 97 w 1093"/>
                <a:gd name="T39" fmla="*/ 689 h 690"/>
                <a:gd name="T40" fmla="*/ 2 w 1093"/>
                <a:gd name="T41" fmla="*/ 690 h 690"/>
                <a:gd name="T42" fmla="*/ 0 w 1093"/>
                <a:gd name="T43" fmla="*/ 690 h 690"/>
                <a:gd name="T44" fmla="*/ 0 w 1093"/>
                <a:gd name="T45" fmla="*/ 338 h 690"/>
                <a:gd name="T46" fmla="*/ 2 w 1093"/>
                <a:gd name="T47" fmla="*/ 338 h 690"/>
                <a:gd name="T48" fmla="*/ 97 w 1093"/>
                <a:gd name="T49" fmla="*/ 336 h 690"/>
                <a:gd name="T50" fmla="*/ 188 w 1093"/>
                <a:gd name="T51" fmla="*/ 333 h 690"/>
                <a:gd name="T52" fmla="*/ 278 w 1093"/>
                <a:gd name="T53" fmla="*/ 326 h 690"/>
                <a:gd name="T54" fmla="*/ 365 w 1093"/>
                <a:gd name="T55" fmla="*/ 318 h 690"/>
                <a:gd name="T56" fmla="*/ 448 w 1093"/>
                <a:gd name="T57" fmla="*/ 308 h 690"/>
                <a:gd name="T58" fmla="*/ 528 w 1093"/>
                <a:gd name="T59" fmla="*/ 297 h 690"/>
                <a:gd name="T60" fmla="*/ 603 w 1093"/>
                <a:gd name="T61" fmla="*/ 282 h 690"/>
                <a:gd name="T62" fmla="*/ 675 w 1093"/>
                <a:gd name="T63" fmla="*/ 266 h 690"/>
                <a:gd name="T64" fmla="*/ 742 w 1093"/>
                <a:gd name="T65" fmla="*/ 249 h 690"/>
                <a:gd name="T66" fmla="*/ 805 w 1093"/>
                <a:gd name="T67" fmla="*/ 229 h 690"/>
                <a:gd name="T68" fmla="*/ 862 w 1093"/>
                <a:gd name="T69" fmla="*/ 208 h 690"/>
                <a:gd name="T70" fmla="*/ 913 w 1093"/>
                <a:gd name="T71" fmla="*/ 186 h 690"/>
                <a:gd name="T72" fmla="*/ 958 w 1093"/>
                <a:gd name="T73" fmla="*/ 162 h 690"/>
                <a:gd name="T74" fmla="*/ 998 w 1093"/>
                <a:gd name="T75" fmla="*/ 138 h 690"/>
                <a:gd name="T76" fmla="*/ 1031 w 1093"/>
                <a:gd name="T77" fmla="*/ 112 h 690"/>
                <a:gd name="T78" fmla="*/ 1059 w 1093"/>
                <a:gd name="T79" fmla="*/ 86 h 690"/>
                <a:gd name="T80" fmla="*/ 1077 w 1093"/>
                <a:gd name="T81" fmla="*/ 57 h 690"/>
                <a:gd name="T82" fmla="*/ 1090 w 1093"/>
                <a:gd name="T83" fmla="*/ 29 h 690"/>
                <a:gd name="T84" fmla="*/ 1093 w 1093"/>
                <a:gd name="T85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3" h="690">
                  <a:moveTo>
                    <a:pt x="1093" y="0"/>
                  </a:moveTo>
                  <a:lnTo>
                    <a:pt x="1093" y="352"/>
                  </a:lnTo>
                  <a:lnTo>
                    <a:pt x="1090" y="381"/>
                  </a:lnTo>
                  <a:lnTo>
                    <a:pt x="1077" y="409"/>
                  </a:lnTo>
                  <a:lnTo>
                    <a:pt x="1059" y="438"/>
                  </a:lnTo>
                  <a:lnTo>
                    <a:pt x="1031" y="464"/>
                  </a:lnTo>
                  <a:lnTo>
                    <a:pt x="998" y="490"/>
                  </a:lnTo>
                  <a:lnTo>
                    <a:pt x="958" y="514"/>
                  </a:lnTo>
                  <a:lnTo>
                    <a:pt x="913" y="538"/>
                  </a:lnTo>
                  <a:lnTo>
                    <a:pt x="862" y="560"/>
                  </a:lnTo>
                  <a:lnTo>
                    <a:pt x="805" y="582"/>
                  </a:lnTo>
                  <a:lnTo>
                    <a:pt x="742" y="601"/>
                  </a:lnTo>
                  <a:lnTo>
                    <a:pt x="675" y="618"/>
                  </a:lnTo>
                  <a:lnTo>
                    <a:pt x="603" y="634"/>
                  </a:lnTo>
                  <a:lnTo>
                    <a:pt x="528" y="649"/>
                  </a:lnTo>
                  <a:lnTo>
                    <a:pt x="448" y="660"/>
                  </a:lnTo>
                  <a:lnTo>
                    <a:pt x="365" y="670"/>
                  </a:lnTo>
                  <a:lnTo>
                    <a:pt x="278" y="680"/>
                  </a:lnTo>
                  <a:lnTo>
                    <a:pt x="188" y="685"/>
                  </a:lnTo>
                  <a:lnTo>
                    <a:pt x="97" y="689"/>
                  </a:lnTo>
                  <a:lnTo>
                    <a:pt x="2" y="690"/>
                  </a:lnTo>
                  <a:lnTo>
                    <a:pt x="0" y="690"/>
                  </a:lnTo>
                  <a:lnTo>
                    <a:pt x="0" y="338"/>
                  </a:lnTo>
                  <a:lnTo>
                    <a:pt x="2" y="338"/>
                  </a:lnTo>
                  <a:lnTo>
                    <a:pt x="97" y="336"/>
                  </a:lnTo>
                  <a:lnTo>
                    <a:pt x="188" y="333"/>
                  </a:lnTo>
                  <a:lnTo>
                    <a:pt x="278" y="326"/>
                  </a:lnTo>
                  <a:lnTo>
                    <a:pt x="365" y="318"/>
                  </a:lnTo>
                  <a:lnTo>
                    <a:pt x="448" y="308"/>
                  </a:lnTo>
                  <a:lnTo>
                    <a:pt x="528" y="297"/>
                  </a:lnTo>
                  <a:lnTo>
                    <a:pt x="603" y="282"/>
                  </a:lnTo>
                  <a:lnTo>
                    <a:pt x="675" y="266"/>
                  </a:lnTo>
                  <a:lnTo>
                    <a:pt x="742" y="249"/>
                  </a:lnTo>
                  <a:lnTo>
                    <a:pt x="805" y="229"/>
                  </a:lnTo>
                  <a:lnTo>
                    <a:pt x="862" y="208"/>
                  </a:lnTo>
                  <a:lnTo>
                    <a:pt x="913" y="186"/>
                  </a:lnTo>
                  <a:lnTo>
                    <a:pt x="958" y="162"/>
                  </a:lnTo>
                  <a:lnTo>
                    <a:pt x="998" y="138"/>
                  </a:lnTo>
                  <a:lnTo>
                    <a:pt x="1031" y="112"/>
                  </a:lnTo>
                  <a:lnTo>
                    <a:pt x="1059" y="86"/>
                  </a:lnTo>
                  <a:lnTo>
                    <a:pt x="1077" y="57"/>
                  </a:lnTo>
                  <a:lnTo>
                    <a:pt x="1090" y="29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B7C7C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3795994" y="2767444"/>
              <a:ext cx="376191" cy="118852"/>
            </a:xfrm>
            <a:custGeom>
              <a:avLst/>
              <a:gdLst>
                <a:gd name="T0" fmla="*/ 3 w 2182"/>
                <a:gd name="T1" fmla="*/ 29 h 690"/>
                <a:gd name="T2" fmla="*/ 34 w 2182"/>
                <a:gd name="T3" fmla="*/ 86 h 690"/>
                <a:gd name="T4" fmla="*/ 95 w 2182"/>
                <a:gd name="T5" fmla="*/ 138 h 690"/>
                <a:gd name="T6" fmla="*/ 180 w 2182"/>
                <a:gd name="T7" fmla="*/ 186 h 690"/>
                <a:gd name="T8" fmla="*/ 288 w 2182"/>
                <a:gd name="T9" fmla="*/ 230 h 690"/>
                <a:gd name="T10" fmla="*/ 418 w 2182"/>
                <a:gd name="T11" fmla="*/ 266 h 690"/>
                <a:gd name="T12" fmla="*/ 565 w 2182"/>
                <a:gd name="T13" fmla="*/ 297 h 690"/>
                <a:gd name="T14" fmla="*/ 728 w 2182"/>
                <a:gd name="T15" fmla="*/ 319 h 690"/>
                <a:gd name="T16" fmla="*/ 905 w 2182"/>
                <a:gd name="T17" fmla="*/ 333 h 690"/>
                <a:gd name="T18" fmla="*/ 1091 w 2182"/>
                <a:gd name="T19" fmla="*/ 338 h 690"/>
                <a:gd name="T20" fmla="*/ 1277 w 2182"/>
                <a:gd name="T21" fmla="*/ 333 h 690"/>
                <a:gd name="T22" fmla="*/ 1454 w 2182"/>
                <a:gd name="T23" fmla="*/ 319 h 690"/>
                <a:gd name="T24" fmla="*/ 1617 w 2182"/>
                <a:gd name="T25" fmla="*/ 297 h 690"/>
                <a:gd name="T26" fmla="*/ 1764 w 2182"/>
                <a:gd name="T27" fmla="*/ 266 h 690"/>
                <a:gd name="T28" fmla="*/ 1894 w 2182"/>
                <a:gd name="T29" fmla="*/ 230 h 690"/>
                <a:gd name="T30" fmla="*/ 2002 w 2182"/>
                <a:gd name="T31" fmla="*/ 186 h 690"/>
                <a:gd name="T32" fmla="*/ 2087 w 2182"/>
                <a:gd name="T33" fmla="*/ 138 h 690"/>
                <a:gd name="T34" fmla="*/ 2148 w 2182"/>
                <a:gd name="T35" fmla="*/ 86 h 690"/>
                <a:gd name="T36" fmla="*/ 2179 w 2182"/>
                <a:gd name="T37" fmla="*/ 29 h 690"/>
                <a:gd name="T38" fmla="*/ 2182 w 2182"/>
                <a:gd name="T39" fmla="*/ 353 h 690"/>
                <a:gd name="T40" fmla="*/ 2166 w 2182"/>
                <a:gd name="T41" fmla="*/ 410 h 690"/>
                <a:gd name="T42" fmla="*/ 2120 w 2182"/>
                <a:gd name="T43" fmla="*/ 464 h 690"/>
                <a:gd name="T44" fmla="*/ 2047 w 2182"/>
                <a:gd name="T45" fmla="*/ 515 h 690"/>
                <a:gd name="T46" fmla="*/ 1951 w 2182"/>
                <a:gd name="T47" fmla="*/ 560 h 690"/>
                <a:gd name="T48" fmla="*/ 1831 w 2182"/>
                <a:gd name="T49" fmla="*/ 601 h 690"/>
                <a:gd name="T50" fmla="*/ 1692 w 2182"/>
                <a:gd name="T51" fmla="*/ 634 h 690"/>
                <a:gd name="T52" fmla="*/ 1537 w 2182"/>
                <a:gd name="T53" fmla="*/ 661 h 690"/>
                <a:gd name="T54" fmla="*/ 1367 w 2182"/>
                <a:gd name="T55" fmla="*/ 680 h 690"/>
                <a:gd name="T56" fmla="*/ 1186 w 2182"/>
                <a:gd name="T57" fmla="*/ 689 h 690"/>
                <a:gd name="T58" fmla="*/ 996 w 2182"/>
                <a:gd name="T59" fmla="*/ 689 h 690"/>
                <a:gd name="T60" fmla="*/ 815 w 2182"/>
                <a:gd name="T61" fmla="*/ 680 h 690"/>
                <a:gd name="T62" fmla="*/ 645 w 2182"/>
                <a:gd name="T63" fmla="*/ 661 h 690"/>
                <a:gd name="T64" fmla="*/ 490 w 2182"/>
                <a:gd name="T65" fmla="*/ 634 h 690"/>
                <a:gd name="T66" fmla="*/ 351 w 2182"/>
                <a:gd name="T67" fmla="*/ 601 h 690"/>
                <a:gd name="T68" fmla="*/ 231 w 2182"/>
                <a:gd name="T69" fmla="*/ 560 h 690"/>
                <a:gd name="T70" fmla="*/ 135 w 2182"/>
                <a:gd name="T71" fmla="*/ 515 h 690"/>
                <a:gd name="T72" fmla="*/ 62 w 2182"/>
                <a:gd name="T73" fmla="*/ 464 h 690"/>
                <a:gd name="T74" fmla="*/ 16 w 2182"/>
                <a:gd name="T75" fmla="*/ 410 h 690"/>
                <a:gd name="T76" fmla="*/ 0 w 2182"/>
                <a:gd name="T77" fmla="*/ 353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82" h="690">
                  <a:moveTo>
                    <a:pt x="0" y="0"/>
                  </a:moveTo>
                  <a:lnTo>
                    <a:pt x="3" y="29"/>
                  </a:lnTo>
                  <a:lnTo>
                    <a:pt x="16" y="57"/>
                  </a:lnTo>
                  <a:lnTo>
                    <a:pt x="34" y="86"/>
                  </a:lnTo>
                  <a:lnTo>
                    <a:pt x="62" y="112"/>
                  </a:lnTo>
                  <a:lnTo>
                    <a:pt x="95" y="138"/>
                  </a:lnTo>
                  <a:lnTo>
                    <a:pt x="135" y="162"/>
                  </a:lnTo>
                  <a:lnTo>
                    <a:pt x="180" y="186"/>
                  </a:lnTo>
                  <a:lnTo>
                    <a:pt x="231" y="208"/>
                  </a:lnTo>
                  <a:lnTo>
                    <a:pt x="288" y="230"/>
                  </a:lnTo>
                  <a:lnTo>
                    <a:pt x="351" y="249"/>
                  </a:lnTo>
                  <a:lnTo>
                    <a:pt x="418" y="266"/>
                  </a:lnTo>
                  <a:lnTo>
                    <a:pt x="490" y="282"/>
                  </a:lnTo>
                  <a:lnTo>
                    <a:pt x="565" y="297"/>
                  </a:lnTo>
                  <a:lnTo>
                    <a:pt x="645" y="308"/>
                  </a:lnTo>
                  <a:lnTo>
                    <a:pt x="728" y="319"/>
                  </a:lnTo>
                  <a:lnTo>
                    <a:pt x="815" y="328"/>
                  </a:lnTo>
                  <a:lnTo>
                    <a:pt x="905" y="333"/>
                  </a:lnTo>
                  <a:lnTo>
                    <a:pt x="996" y="337"/>
                  </a:lnTo>
                  <a:lnTo>
                    <a:pt x="1091" y="338"/>
                  </a:lnTo>
                  <a:lnTo>
                    <a:pt x="1186" y="337"/>
                  </a:lnTo>
                  <a:lnTo>
                    <a:pt x="1277" y="333"/>
                  </a:lnTo>
                  <a:lnTo>
                    <a:pt x="1367" y="328"/>
                  </a:lnTo>
                  <a:lnTo>
                    <a:pt x="1454" y="319"/>
                  </a:lnTo>
                  <a:lnTo>
                    <a:pt x="1537" y="308"/>
                  </a:lnTo>
                  <a:lnTo>
                    <a:pt x="1617" y="297"/>
                  </a:lnTo>
                  <a:lnTo>
                    <a:pt x="1692" y="282"/>
                  </a:lnTo>
                  <a:lnTo>
                    <a:pt x="1764" y="266"/>
                  </a:lnTo>
                  <a:lnTo>
                    <a:pt x="1831" y="249"/>
                  </a:lnTo>
                  <a:lnTo>
                    <a:pt x="1894" y="230"/>
                  </a:lnTo>
                  <a:lnTo>
                    <a:pt x="1951" y="208"/>
                  </a:lnTo>
                  <a:lnTo>
                    <a:pt x="2002" y="186"/>
                  </a:lnTo>
                  <a:lnTo>
                    <a:pt x="2047" y="162"/>
                  </a:lnTo>
                  <a:lnTo>
                    <a:pt x="2087" y="138"/>
                  </a:lnTo>
                  <a:lnTo>
                    <a:pt x="2120" y="112"/>
                  </a:lnTo>
                  <a:lnTo>
                    <a:pt x="2148" y="86"/>
                  </a:lnTo>
                  <a:lnTo>
                    <a:pt x="2166" y="57"/>
                  </a:lnTo>
                  <a:lnTo>
                    <a:pt x="2179" y="29"/>
                  </a:lnTo>
                  <a:lnTo>
                    <a:pt x="2182" y="0"/>
                  </a:lnTo>
                  <a:lnTo>
                    <a:pt x="2182" y="353"/>
                  </a:lnTo>
                  <a:lnTo>
                    <a:pt x="2179" y="381"/>
                  </a:lnTo>
                  <a:lnTo>
                    <a:pt x="2166" y="410"/>
                  </a:lnTo>
                  <a:lnTo>
                    <a:pt x="2148" y="438"/>
                  </a:lnTo>
                  <a:lnTo>
                    <a:pt x="2120" y="464"/>
                  </a:lnTo>
                  <a:lnTo>
                    <a:pt x="2087" y="491"/>
                  </a:lnTo>
                  <a:lnTo>
                    <a:pt x="2047" y="515"/>
                  </a:lnTo>
                  <a:lnTo>
                    <a:pt x="2002" y="539"/>
                  </a:lnTo>
                  <a:lnTo>
                    <a:pt x="1951" y="560"/>
                  </a:lnTo>
                  <a:lnTo>
                    <a:pt x="1894" y="582"/>
                  </a:lnTo>
                  <a:lnTo>
                    <a:pt x="1831" y="601"/>
                  </a:lnTo>
                  <a:lnTo>
                    <a:pt x="1764" y="618"/>
                  </a:lnTo>
                  <a:lnTo>
                    <a:pt x="1692" y="634"/>
                  </a:lnTo>
                  <a:lnTo>
                    <a:pt x="1617" y="649"/>
                  </a:lnTo>
                  <a:lnTo>
                    <a:pt x="1537" y="661"/>
                  </a:lnTo>
                  <a:lnTo>
                    <a:pt x="1454" y="671"/>
                  </a:lnTo>
                  <a:lnTo>
                    <a:pt x="1367" y="680"/>
                  </a:lnTo>
                  <a:lnTo>
                    <a:pt x="1277" y="686"/>
                  </a:lnTo>
                  <a:lnTo>
                    <a:pt x="1186" y="689"/>
                  </a:lnTo>
                  <a:lnTo>
                    <a:pt x="1091" y="690"/>
                  </a:lnTo>
                  <a:lnTo>
                    <a:pt x="996" y="689"/>
                  </a:lnTo>
                  <a:lnTo>
                    <a:pt x="905" y="686"/>
                  </a:lnTo>
                  <a:lnTo>
                    <a:pt x="815" y="680"/>
                  </a:lnTo>
                  <a:lnTo>
                    <a:pt x="728" y="671"/>
                  </a:lnTo>
                  <a:lnTo>
                    <a:pt x="645" y="661"/>
                  </a:lnTo>
                  <a:lnTo>
                    <a:pt x="565" y="649"/>
                  </a:lnTo>
                  <a:lnTo>
                    <a:pt x="490" y="634"/>
                  </a:lnTo>
                  <a:lnTo>
                    <a:pt x="418" y="618"/>
                  </a:lnTo>
                  <a:lnTo>
                    <a:pt x="351" y="601"/>
                  </a:lnTo>
                  <a:lnTo>
                    <a:pt x="288" y="582"/>
                  </a:lnTo>
                  <a:lnTo>
                    <a:pt x="231" y="560"/>
                  </a:lnTo>
                  <a:lnTo>
                    <a:pt x="180" y="539"/>
                  </a:lnTo>
                  <a:lnTo>
                    <a:pt x="135" y="515"/>
                  </a:lnTo>
                  <a:lnTo>
                    <a:pt x="95" y="491"/>
                  </a:lnTo>
                  <a:lnTo>
                    <a:pt x="62" y="464"/>
                  </a:lnTo>
                  <a:lnTo>
                    <a:pt x="34" y="438"/>
                  </a:lnTo>
                  <a:lnTo>
                    <a:pt x="16" y="410"/>
                  </a:lnTo>
                  <a:lnTo>
                    <a:pt x="3" y="381"/>
                  </a:lnTo>
                  <a:lnTo>
                    <a:pt x="0" y="3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1E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3983573" y="2767444"/>
              <a:ext cx="188613" cy="118852"/>
            </a:xfrm>
            <a:custGeom>
              <a:avLst/>
              <a:gdLst>
                <a:gd name="T0" fmla="*/ 1093 w 1093"/>
                <a:gd name="T1" fmla="*/ 0 h 690"/>
                <a:gd name="T2" fmla="*/ 1093 w 1093"/>
                <a:gd name="T3" fmla="*/ 353 h 690"/>
                <a:gd name="T4" fmla="*/ 1090 w 1093"/>
                <a:gd name="T5" fmla="*/ 381 h 690"/>
                <a:gd name="T6" fmla="*/ 1077 w 1093"/>
                <a:gd name="T7" fmla="*/ 410 h 690"/>
                <a:gd name="T8" fmla="*/ 1059 w 1093"/>
                <a:gd name="T9" fmla="*/ 438 h 690"/>
                <a:gd name="T10" fmla="*/ 1031 w 1093"/>
                <a:gd name="T11" fmla="*/ 464 h 690"/>
                <a:gd name="T12" fmla="*/ 998 w 1093"/>
                <a:gd name="T13" fmla="*/ 491 h 690"/>
                <a:gd name="T14" fmla="*/ 958 w 1093"/>
                <a:gd name="T15" fmla="*/ 515 h 690"/>
                <a:gd name="T16" fmla="*/ 913 w 1093"/>
                <a:gd name="T17" fmla="*/ 539 h 690"/>
                <a:gd name="T18" fmla="*/ 862 w 1093"/>
                <a:gd name="T19" fmla="*/ 560 h 690"/>
                <a:gd name="T20" fmla="*/ 805 w 1093"/>
                <a:gd name="T21" fmla="*/ 582 h 690"/>
                <a:gd name="T22" fmla="*/ 742 w 1093"/>
                <a:gd name="T23" fmla="*/ 601 h 690"/>
                <a:gd name="T24" fmla="*/ 675 w 1093"/>
                <a:gd name="T25" fmla="*/ 618 h 690"/>
                <a:gd name="T26" fmla="*/ 603 w 1093"/>
                <a:gd name="T27" fmla="*/ 634 h 690"/>
                <a:gd name="T28" fmla="*/ 528 w 1093"/>
                <a:gd name="T29" fmla="*/ 649 h 690"/>
                <a:gd name="T30" fmla="*/ 448 w 1093"/>
                <a:gd name="T31" fmla="*/ 661 h 690"/>
                <a:gd name="T32" fmla="*/ 365 w 1093"/>
                <a:gd name="T33" fmla="*/ 671 h 690"/>
                <a:gd name="T34" fmla="*/ 278 w 1093"/>
                <a:gd name="T35" fmla="*/ 680 h 690"/>
                <a:gd name="T36" fmla="*/ 188 w 1093"/>
                <a:gd name="T37" fmla="*/ 686 h 690"/>
                <a:gd name="T38" fmla="*/ 97 w 1093"/>
                <a:gd name="T39" fmla="*/ 689 h 690"/>
                <a:gd name="T40" fmla="*/ 2 w 1093"/>
                <a:gd name="T41" fmla="*/ 690 h 690"/>
                <a:gd name="T42" fmla="*/ 0 w 1093"/>
                <a:gd name="T43" fmla="*/ 690 h 690"/>
                <a:gd name="T44" fmla="*/ 0 w 1093"/>
                <a:gd name="T45" fmla="*/ 338 h 690"/>
                <a:gd name="T46" fmla="*/ 2 w 1093"/>
                <a:gd name="T47" fmla="*/ 338 h 690"/>
                <a:gd name="T48" fmla="*/ 97 w 1093"/>
                <a:gd name="T49" fmla="*/ 337 h 690"/>
                <a:gd name="T50" fmla="*/ 188 w 1093"/>
                <a:gd name="T51" fmla="*/ 333 h 690"/>
                <a:gd name="T52" fmla="*/ 278 w 1093"/>
                <a:gd name="T53" fmla="*/ 328 h 690"/>
                <a:gd name="T54" fmla="*/ 365 w 1093"/>
                <a:gd name="T55" fmla="*/ 319 h 690"/>
                <a:gd name="T56" fmla="*/ 448 w 1093"/>
                <a:gd name="T57" fmla="*/ 308 h 690"/>
                <a:gd name="T58" fmla="*/ 528 w 1093"/>
                <a:gd name="T59" fmla="*/ 297 h 690"/>
                <a:gd name="T60" fmla="*/ 603 w 1093"/>
                <a:gd name="T61" fmla="*/ 282 h 690"/>
                <a:gd name="T62" fmla="*/ 675 w 1093"/>
                <a:gd name="T63" fmla="*/ 266 h 690"/>
                <a:gd name="T64" fmla="*/ 742 w 1093"/>
                <a:gd name="T65" fmla="*/ 249 h 690"/>
                <a:gd name="T66" fmla="*/ 805 w 1093"/>
                <a:gd name="T67" fmla="*/ 230 h 690"/>
                <a:gd name="T68" fmla="*/ 862 w 1093"/>
                <a:gd name="T69" fmla="*/ 208 h 690"/>
                <a:gd name="T70" fmla="*/ 913 w 1093"/>
                <a:gd name="T71" fmla="*/ 186 h 690"/>
                <a:gd name="T72" fmla="*/ 958 w 1093"/>
                <a:gd name="T73" fmla="*/ 162 h 690"/>
                <a:gd name="T74" fmla="*/ 998 w 1093"/>
                <a:gd name="T75" fmla="*/ 138 h 690"/>
                <a:gd name="T76" fmla="*/ 1031 w 1093"/>
                <a:gd name="T77" fmla="*/ 112 h 690"/>
                <a:gd name="T78" fmla="*/ 1059 w 1093"/>
                <a:gd name="T79" fmla="*/ 86 h 690"/>
                <a:gd name="T80" fmla="*/ 1077 w 1093"/>
                <a:gd name="T81" fmla="*/ 57 h 690"/>
                <a:gd name="T82" fmla="*/ 1090 w 1093"/>
                <a:gd name="T83" fmla="*/ 29 h 690"/>
                <a:gd name="T84" fmla="*/ 1093 w 1093"/>
                <a:gd name="T85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3" h="690">
                  <a:moveTo>
                    <a:pt x="1093" y="0"/>
                  </a:moveTo>
                  <a:lnTo>
                    <a:pt x="1093" y="353"/>
                  </a:lnTo>
                  <a:lnTo>
                    <a:pt x="1090" y="381"/>
                  </a:lnTo>
                  <a:lnTo>
                    <a:pt x="1077" y="410"/>
                  </a:lnTo>
                  <a:lnTo>
                    <a:pt x="1059" y="438"/>
                  </a:lnTo>
                  <a:lnTo>
                    <a:pt x="1031" y="464"/>
                  </a:lnTo>
                  <a:lnTo>
                    <a:pt x="998" y="491"/>
                  </a:lnTo>
                  <a:lnTo>
                    <a:pt x="958" y="515"/>
                  </a:lnTo>
                  <a:lnTo>
                    <a:pt x="913" y="539"/>
                  </a:lnTo>
                  <a:lnTo>
                    <a:pt x="862" y="560"/>
                  </a:lnTo>
                  <a:lnTo>
                    <a:pt x="805" y="582"/>
                  </a:lnTo>
                  <a:lnTo>
                    <a:pt x="742" y="601"/>
                  </a:lnTo>
                  <a:lnTo>
                    <a:pt x="675" y="618"/>
                  </a:lnTo>
                  <a:lnTo>
                    <a:pt x="603" y="634"/>
                  </a:lnTo>
                  <a:lnTo>
                    <a:pt x="528" y="649"/>
                  </a:lnTo>
                  <a:lnTo>
                    <a:pt x="448" y="661"/>
                  </a:lnTo>
                  <a:lnTo>
                    <a:pt x="365" y="671"/>
                  </a:lnTo>
                  <a:lnTo>
                    <a:pt x="278" y="680"/>
                  </a:lnTo>
                  <a:lnTo>
                    <a:pt x="188" y="686"/>
                  </a:lnTo>
                  <a:lnTo>
                    <a:pt x="97" y="689"/>
                  </a:lnTo>
                  <a:lnTo>
                    <a:pt x="2" y="690"/>
                  </a:lnTo>
                  <a:lnTo>
                    <a:pt x="0" y="690"/>
                  </a:lnTo>
                  <a:lnTo>
                    <a:pt x="0" y="338"/>
                  </a:lnTo>
                  <a:lnTo>
                    <a:pt x="2" y="338"/>
                  </a:lnTo>
                  <a:lnTo>
                    <a:pt x="97" y="337"/>
                  </a:lnTo>
                  <a:lnTo>
                    <a:pt x="188" y="333"/>
                  </a:lnTo>
                  <a:lnTo>
                    <a:pt x="278" y="328"/>
                  </a:lnTo>
                  <a:lnTo>
                    <a:pt x="365" y="319"/>
                  </a:lnTo>
                  <a:lnTo>
                    <a:pt x="448" y="308"/>
                  </a:lnTo>
                  <a:lnTo>
                    <a:pt x="528" y="297"/>
                  </a:lnTo>
                  <a:lnTo>
                    <a:pt x="603" y="282"/>
                  </a:lnTo>
                  <a:lnTo>
                    <a:pt x="675" y="266"/>
                  </a:lnTo>
                  <a:lnTo>
                    <a:pt x="742" y="249"/>
                  </a:lnTo>
                  <a:lnTo>
                    <a:pt x="805" y="230"/>
                  </a:lnTo>
                  <a:lnTo>
                    <a:pt x="862" y="208"/>
                  </a:lnTo>
                  <a:lnTo>
                    <a:pt x="913" y="186"/>
                  </a:lnTo>
                  <a:lnTo>
                    <a:pt x="958" y="162"/>
                  </a:lnTo>
                  <a:lnTo>
                    <a:pt x="998" y="138"/>
                  </a:lnTo>
                  <a:lnTo>
                    <a:pt x="1031" y="112"/>
                  </a:lnTo>
                  <a:lnTo>
                    <a:pt x="1059" y="86"/>
                  </a:lnTo>
                  <a:lnTo>
                    <a:pt x="1077" y="57"/>
                  </a:lnTo>
                  <a:lnTo>
                    <a:pt x="1090" y="29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B7C7C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모서리가 둥근 직사각형 94">
              <a:extLst>
                <a:ext uri="{FF2B5EF4-FFF2-40B4-BE49-F238E27FC236}">
                  <a16:creationId xmlns:a16="http://schemas.microsoft.com/office/drawing/2014/main" id="{DAAD05E3-9E7D-0442-B454-7FC2F2F060FB}"/>
                </a:ext>
              </a:extLst>
            </p:cNvPr>
            <p:cNvSpPr/>
            <p:nvPr/>
          </p:nvSpPr>
          <p:spPr bwMode="auto">
            <a:xfrm>
              <a:off x="3660090" y="2532678"/>
              <a:ext cx="672428" cy="28040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contourClr>
                  <a:schemeClr val="bg1"/>
                </a:contourClr>
              </a:sp3d>
            </a:bodyPr>
            <a:lstStyle/>
            <a:p>
              <a:pPr algn="ctr" defTabSz="133013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100" b="1" i="1" kern="0" spc="-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itchFamily="18" charset="0"/>
                </a:rPr>
                <a:t>Container</a:t>
              </a:r>
            </a:p>
            <a:p>
              <a:pPr algn="ctr" defTabSz="133013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100" b="1" i="1" kern="0" spc="-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itchFamily="18" charset="0"/>
                </a:rPr>
                <a:t>Registry</a:t>
              </a:r>
            </a:p>
          </p:txBody>
        </p:sp>
      </p:grpSp>
      <p:sp>
        <p:nvSpPr>
          <p:cNvPr id="69" name="제목 1"/>
          <p:cNvSpPr txBox="1">
            <a:spLocks/>
          </p:cNvSpPr>
          <p:nvPr/>
        </p:nvSpPr>
        <p:spPr>
          <a:xfrm>
            <a:off x="-1" y="444382"/>
            <a:ext cx="9697454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Image Registry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73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그룹 36"/>
          <p:cNvGrpSpPr/>
          <p:nvPr/>
        </p:nvGrpSpPr>
        <p:grpSpPr>
          <a:xfrm>
            <a:off x="273051" y="1664840"/>
            <a:ext cx="4535934" cy="324000"/>
            <a:chOff x="272539" y="1620083"/>
            <a:chExt cx="4535745" cy="324000"/>
          </a:xfrm>
        </p:grpSpPr>
        <p:sp>
          <p:nvSpPr>
            <p:cNvPr id="38" name="직사각형 37"/>
            <p:cNvSpPr/>
            <p:nvPr/>
          </p:nvSpPr>
          <p:spPr>
            <a:xfrm>
              <a:off x="272795" y="1620083"/>
              <a:ext cx="4535489" cy="324000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889000" latinLnBrk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ko-KR" sz="1400" b="1" kern="0" dirty="0" smtClean="0">
                  <a:solidFill>
                    <a:srgbClr val="000000"/>
                  </a:solidFill>
                  <a:latin typeface="맑은 고딕"/>
                  <a:ea typeface="맑은 고딕"/>
                </a:rPr>
                <a:t>[Application Package Manager]</a:t>
              </a:r>
              <a:endParaRPr lang="ko-KR" altLang="en-US" sz="1400" b="1" kern="0" dirty="0" smtClean="0">
                <a:solidFill>
                  <a:srgbClr val="000000"/>
                </a:solidFill>
                <a:latin typeface="맑은 고딕"/>
                <a:ea typeface="맑은 고딕"/>
              </a:endParaRPr>
            </a:p>
          </p:txBody>
        </p:sp>
        <p:cxnSp>
          <p:nvCxnSpPr>
            <p:cNvPr id="39" name="직선 연결선 38"/>
            <p:cNvCxnSpPr/>
            <p:nvPr/>
          </p:nvCxnSpPr>
          <p:spPr>
            <a:xfrm>
              <a:off x="272539" y="1922442"/>
              <a:ext cx="4535744" cy="0"/>
            </a:xfrm>
            <a:prstGeom prst="line">
              <a:avLst/>
            </a:prstGeom>
            <a:noFill/>
            <a:ln w="3175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</a:ln>
            <a:effectLst/>
          </p:spPr>
        </p:cxnSp>
      </p:grpSp>
      <p:grpSp>
        <p:nvGrpSpPr>
          <p:cNvPr id="40" name="그룹 39"/>
          <p:cNvGrpSpPr/>
          <p:nvPr/>
        </p:nvGrpSpPr>
        <p:grpSpPr>
          <a:xfrm>
            <a:off x="5097016" y="1664840"/>
            <a:ext cx="4377629" cy="324000"/>
            <a:chOff x="272539" y="1620083"/>
            <a:chExt cx="4535745" cy="324000"/>
          </a:xfrm>
        </p:grpSpPr>
        <p:sp>
          <p:nvSpPr>
            <p:cNvPr id="41" name="직사각형 40"/>
            <p:cNvSpPr/>
            <p:nvPr/>
          </p:nvSpPr>
          <p:spPr>
            <a:xfrm>
              <a:off x="272795" y="1620083"/>
              <a:ext cx="4535489" cy="324000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889000" latinLnBrk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ko-KR" sz="1400" b="1" kern="0" dirty="0" smtClean="0">
                  <a:solidFill>
                    <a:srgbClr val="000000"/>
                  </a:solidFill>
                  <a:latin typeface="맑은 고딕"/>
                  <a:ea typeface="맑은 고딕"/>
                </a:rPr>
                <a:t>[Configurable Back-End Service Screenshot]</a:t>
              </a:r>
              <a:endParaRPr lang="ko-KR" altLang="en-US" sz="1400" b="1" kern="0" dirty="0" smtClean="0">
                <a:solidFill>
                  <a:srgbClr val="000000"/>
                </a:solidFill>
                <a:latin typeface="맑은 고딕"/>
                <a:ea typeface="맑은 고딕"/>
              </a:endParaRPr>
            </a:p>
          </p:txBody>
        </p:sp>
        <p:cxnSp>
          <p:nvCxnSpPr>
            <p:cNvPr id="42" name="직선 연결선 41"/>
            <p:cNvCxnSpPr/>
            <p:nvPr/>
          </p:nvCxnSpPr>
          <p:spPr>
            <a:xfrm>
              <a:off x="272539" y="1922442"/>
              <a:ext cx="4535744" cy="0"/>
            </a:xfrm>
            <a:prstGeom prst="line">
              <a:avLst/>
            </a:prstGeom>
            <a:noFill/>
            <a:ln w="3175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</a:ln>
            <a:effectLst/>
          </p:spPr>
        </p:cxnSp>
      </p:grpSp>
      <p:sp>
        <p:nvSpPr>
          <p:cNvPr id="43" name="이등변 삼각형 42"/>
          <p:cNvSpPr/>
          <p:nvPr/>
        </p:nvSpPr>
        <p:spPr>
          <a:xfrm rot="5400000">
            <a:off x="2923860" y="4090444"/>
            <a:ext cx="4104000" cy="45719"/>
          </a:xfrm>
          <a:prstGeom prst="triangle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pic>
        <p:nvPicPr>
          <p:cNvPr id="2052" name="Picture 4" descr="\\Client\H$\Documents\01.cloud자료\icp screen shot\helm-chart-configurati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" r="48507"/>
          <a:stretch/>
        </p:blipFill>
        <p:spPr bwMode="auto">
          <a:xfrm>
            <a:off x="5385048" y="2409854"/>
            <a:ext cx="3188976" cy="3730050"/>
          </a:xfrm>
          <a:prstGeom prst="round1Rect">
            <a:avLst>
              <a:gd name="adj" fmla="val 8603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Client\H$\Documents\01.cloud자료\images\icon-hel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3" y="2170971"/>
            <a:ext cx="646367" cy="64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직사각형 48"/>
          <p:cNvSpPr/>
          <p:nvPr/>
        </p:nvSpPr>
        <p:spPr>
          <a:xfrm>
            <a:off x="1208584" y="2194846"/>
            <a:ext cx="3655701" cy="874114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marL="182563" indent="-182563" fontAlgn="auto" latinLnBrk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1200" kern="0" dirty="0" smtClean="0">
                <a:solidFill>
                  <a:sysClr val="windowText" lastClr="000000"/>
                </a:solidFill>
                <a:latin typeface="맑은 고딕"/>
                <a:ea typeface="맑은 고딕"/>
                <a:cs typeface="Times New Roman" panose="02020603050405020304" pitchFamily="18" charset="0"/>
              </a:rPr>
              <a:t>Kubernetes </a:t>
            </a:r>
            <a:r>
              <a:rPr kumimoji="0" lang="en-US" altLang="ko-KR" sz="1200" kern="0" dirty="0" err="1" smtClean="0">
                <a:solidFill>
                  <a:sysClr val="windowText" lastClr="000000"/>
                </a:solidFill>
                <a:latin typeface="맑은 고딕"/>
                <a:ea typeface="맑은 고딕"/>
                <a:cs typeface="Times New Roman" panose="02020603050405020304" pitchFamily="18" charset="0"/>
              </a:rPr>
              <a:t>기반의</a:t>
            </a:r>
            <a:r>
              <a:rPr kumimoji="0" lang="en-US" altLang="ko-KR" sz="1200" kern="0" dirty="0" smtClean="0">
                <a:solidFill>
                  <a:sysClr val="windowText" lastClr="000000"/>
                </a:solidFill>
                <a:latin typeface="맑은 고딕"/>
                <a:ea typeface="맑은 고딕"/>
                <a:cs typeface="Times New Roman" panose="02020603050405020304" pitchFamily="18" charset="0"/>
              </a:rPr>
              <a:t> </a:t>
            </a:r>
            <a:r>
              <a:rPr kumimoji="0" lang="en-US" altLang="ko-KR" sz="1200" kern="0" dirty="0" err="1" smtClean="0">
                <a:solidFill>
                  <a:sysClr val="windowText" lastClr="000000"/>
                </a:solidFill>
                <a:latin typeface="맑은 고딕"/>
                <a:ea typeface="맑은 고딕"/>
                <a:cs typeface="Times New Roman" panose="02020603050405020304" pitchFamily="18" charset="0"/>
              </a:rPr>
              <a:t>Application을</a:t>
            </a:r>
            <a:r>
              <a:rPr kumimoji="0" lang="en-US" altLang="ko-KR" sz="1200" kern="0" dirty="0" smtClean="0">
                <a:solidFill>
                  <a:sysClr val="windowText" lastClr="000000"/>
                </a:solidFill>
                <a:latin typeface="맑은 고딕"/>
                <a:ea typeface="맑은 고딕"/>
                <a:cs typeface="Times New Roman" panose="02020603050405020304" pitchFamily="18" charset="0"/>
              </a:rPr>
              <a:t> </a:t>
            </a:r>
            <a:r>
              <a:rPr kumimoji="0" lang="en-US" altLang="ko-KR" sz="1200" kern="0" dirty="0" err="1" smtClean="0">
                <a:solidFill>
                  <a:sysClr val="windowText" lastClr="000000"/>
                </a:solidFill>
                <a:latin typeface="맑은 고딕"/>
                <a:ea typeface="맑은 고딕"/>
                <a:cs typeface="Times New Roman" panose="02020603050405020304" pitchFamily="18" charset="0"/>
              </a:rPr>
              <a:t>관리하는</a:t>
            </a:r>
            <a:r>
              <a:rPr kumimoji="0" lang="en-US" altLang="ko-KR" sz="1200" kern="0" dirty="0" smtClean="0">
                <a:solidFill>
                  <a:sysClr val="windowText" lastClr="000000"/>
                </a:solidFill>
                <a:latin typeface="맑은 고딕"/>
                <a:ea typeface="맑은 고딕"/>
                <a:cs typeface="Times New Roman" panose="02020603050405020304" pitchFamily="18" charset="0"/>
              </a:rPr>
              <a:t> </a:t>
            </a:r>
            <a:r>
              <a:rPr kumimoji="0" lang="en-US" altLang="ko-KR" sz="1200" b="1" kern="0" dirty="0" smtClean="0">
                <a:solidFill>
                  <a:sysClr val="windowText" lastClr="000000"/>
                </a:solidFill>
                <a:latin typeface="맑은 고딕"/>
                <a:ea typeface="맑은 고딕"/>
                <a:cs typeface="Times New Roman" panose="02020603050405020304" pitchFamily="18" charset="0"/>
              </a:rPr>
              <a:t>Package Manager </a:t>
            </a:r>
            <a:r>
              <a:rPr kumimoji="0" lang="en-US" altLang="ko-KR" sz="1200" kern="0" dirty="0" err="1" smtClean="0">
                <a:solidFill>
                  <a:sysClr val="windowText" lastClr="000000"/>
                </a:solidFill>
                <a:latin typeface="맑은 고딕"/>
                <a:ea typeface="맑은 고딕"/>
                <a:cs typeface="Times New Roman" panose="02020603050405020304" pitchFamily="18" charset="0"/>
              </a:rPr>
              <a:t>역할</a:t>
            </a:r>
            <a:r>
              <a:rPr kumimoji="0" lang="en-US" altLang="ko-KR" sz="1200" kern="0" dirty="0" smtClean="0">
                <a:solidFill>
                  <a:sysClr val="windowText" lastClr="000000"/>
                </a:solidFill>
                <a:latin typeface="맑은 고딕"/>
                <a:ea typeface="맑은 고딕"/>
                <a:cs typeface="Times New Roman" panose="02020603050405020304" pitchFamily="18" charset="0"/>
              </a:rPr>
              <a:t> </a:t>
            </a:r>
            <a:r>
              <a:rPr kumimoji="0" lang="en-US" altLang="ko-KR" sz="1200" kern="0" dirty="0" err="1" smtClean="0">
                <a:solidFill>
                  <a:sysClr val="windowText" lastClr="000000"/>
                </a:solidFill>
                <a:latin typeface="맑은 고딕"/>
                <a:ea typeface="맑은 고딕"/>
                <a:cs typeface="Times New Roman" panose="02020603050405020304" pitchFamily="18" charset="0"/>
              </a:rPr>
              <a:t>수행</a:t>
            </a:r>
            <a:r>
              <a:rPr kumimoji="0" lang="en-US" altLang="ko-KR" sz="1200" kern="0" dirty="0" smtClean="0">
                <a:solidFill>
                  <a:sysClr val="windowText" lastClr="000000"/>
                </a:solidFill>
                <a:latin typeface="맑은 고딕"/>
                <a:ea typeface="맑은 고딕"/>
                <a:cs typeface="Times New Roman" panose="02020603050405020304" pitchFamily="18" charset="0"/>
              </a:rPr>
              <a:t/>
            </a:r>
            <a:br>
              <a:rPr kumimoji="0" lang="en-US" altLang="ko-KR" sz="1200" kern="0" dirty="0" smtClean="0">
                <a:solidFill>
                  <a:sysClr val="windowText" lastClr="000000"/>
                </a:solidFill>
                <a:latin typeface="맑은 고딕"/>
                <a:ea typeface="맑은 고딕"/>
                <a:cs typeface="Times New Roman" panose="02020603050405020304" pitchFamily="18" charset="0"/>
              </a:rPr>
            </a:br>
            <a:r>
              <a:rPr kumimoji="0" lang="en-US" altLang="ko-KR" sz="1200" kern="0" dirty="0" smtClean="0">
                <a:solidFill>
                  <a:sysClr val="windowText" lastClr="000000"/>
                </a:solidFill>
                <a:latin typeface="맑은 고딕"/>
                <a:ea typeface="맑은 고딕"/>
                <a:cs typeface="Times New Roman" panose="02020603050405020304" pitchFamily="18" charset="0"/>
              </a:rPr>
              <a:t>(Application define, install, deploy, publish)</a:t>
            </a:r>
          </a:p>
          <a:p>
            <a:pPr marL="182563" indent="-182563" fontAlgn="auto" latinLnBrk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kumimoji="0" lang="en-US" altLang="ko-KR" sz="1200" kern="0" dirty="0" smtClean="0">
              <a:solidFill>
                <a:sysClr val="windowText" lastClr="000000"/>
              </a:solidFill>
              <a:latin typeface="맑은 고딕"/>
              <a:ea typeface="맑은 고딕"/>
              <a:cs typeface="Times New Roman" panose="02020603050405020304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44" y="3150493"/>
            <a:ext cx="1687994" cy="1334089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직사각형 50"/>
          <p:cNvSpPr/>
          <p:nvPr/>
        </p:nvSpPr>
        <p:spPr>
          <a:xfrm>
            <a:off x="449263" y="4465532"/>
            <a:ext cx="19223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100" i="1" dirty="0" smtClean="0">
                <a:solidFill>
                  <a:prstClr val="black"/>
                </a:solidFill>
                <a:latin typeface="맑은 고딕"/>
                <a:ea typeface="맑은 고딕"/>
                <a:cs typeface="Times New Roman" panose="02020603050405020304" pitchFamily="18" charset="0"/>
              </a:rPr>
              <a:t>Appl. Based on Kubernetes</a:t>
            </a:r>
            <a:endParaRPr lang="ko-KR" altLang="en-US" sz="1100" i="1" dirty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475293" y="4751480"/>
            <a:ext cx="1896291" cy="703270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marL="182563" indent="-182563" fontAlgn="auto" latinLnBrk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1100" kern="0" dirty="0" smtClean="0">
                <a:solidFill>
                  <a:sysClr val="windowText" lastClr="000000"/>
                </a:solidFill>
                <a:latin typeface="맑은 고딕"/>
                <a:ea typeface="맑은 고딕"/>
                <a:cs typeface="Times New Roman" panose="02020603050405020304" pitchFamily="18" charset="0"/>
              </a:rPr>
              <a:t>Complexity </a:t>
            </a:r>
            <a:r>
              <a:rPr kumimoji="0" lang="en-US" altLang="ko-KR" sz="1100" kern="0" dirty="0" err="1" smtClean="0">
                <a:solidFill>
                  <a:sysClr val="windowText" lastClr="000000"/>
                </a:solidFill>
                <a:latin typeface="맑은 고딕"/>
                <a:ea typeface="맑은 고딕"/>
                <a:cs typeface="Times New Roman" panose="02020603050405020304" pitchFamily="18" charset="0"/>
              </a:rPr>
              <a:t>관리</a:t>
            </a:r>
            <a:endParaRPr kumimoji="0" lang="en-US" altLang="ko-KR" sz="1100" kern="0" dirty="0" smtClean="0">
              <a:solidFill>
                <a:sysClr val="windowText" lastClr="000000"/>
              </a:solidFill>
              <a:latin typeface="맑은 고딕"/>
              <a:ea typeface="맑은 고딕"/>
              <a:cs typeface="Times New Roman" panose="02020603050405020304" pitchFamily="18" charset="0"/>
            </a:endParaRPr>
          </a:p>
          <a:p>
            <a:pPr marL="182563" indent="-182563" fontAlgn="auto" latinLnBrk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1100" kern="0" dirty="0" smtClean="0">
                <a:solidFill>
                  <a:sysClr val="windowText" lastClr="000000"/>
                </a:solidFill>
                <a:latin typeface="맑은 고딕"/>
                <a:ea typeface="맑은 고딕"/>
                <a:cs typeface="Times New Roman" panose="02020603050405020304" pitchFamily="18" charset="0"/>
              </a:rPr>
              <a:t>Easy install, update</a:t>
            </a:r>
          </a:p>
          <a:p>
            <a:pPr marL="182563" indent="-182563" fontAlgn="auto" latinLnBrk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1100" kern="0" dirty="0" smtClean="0">
                <a:solidFill>
                  <a:sysClr val="windowText" lastClr="000000"/>
                </a:solidFill>
                <a:latin typeface="맑은 고딕"/>
                <a:ea typeface="맑은 고딕"/>
                <a:cs typeface="Times New Roman" panose="02020603050405020304" pitchFamily="18" charset="0"/>
              </a:rPr>
              <a:t>Rolling Back</a:t>
            </a:r>
          </a:p>
          <a:p>
            <a:pPr marL="182563" indent="-182563" fontAlgn="auto" latinLnBrk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kumimoji="0" lang="en-US" altLang="ko-KR" sz="1200" kern="0" dirty="0" smtClean="0">
              <a:solidFill>
                <a:sysClr val="windowText" lastClr="000000"/>
              </a:solidFill>
              <a:latin typeface="맑은 고딕"/>
              <a:ea typeface="맑은 고딕"/>
              <a:cs typeface="Times New Roman" panose="02020603050405020304" pitchFamily="18" charset="0"/>
            </a:endParaRPr>
          </a:p>
        </p:txBody>
      </p:sp>
      <p:pic>
        <p:nvPicPr>
          <p:cNvPr id="2055" name="Picture 7" descr="\\Client\H$\Documents\01.cloud자료\icp screen shot\helm-chart-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55" y="2779248"/>
            <a:ext cx="2510308" cy="992895"/>
          </a:xfrm>
          <a:prstGeom prst="roundRect">
            <a:avLst>
              <a:gd name="adj" fmla="val 8992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\\Client\H$\Documents\01.cloud자료\icp screen shot\helm-chart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022" y="3429000"/>
            <a:ext cx="2510622" cy="912339"/>
          </a:xfrm>
          <a:prstGeom prst="roundRect">
            <a:avLst>
              <a:gd name="adj" fmla="val 9359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\\Client\H$\Documents\01.cloud자료\icp screen shot\helm-chart-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021" y="4077072"/>
            <a:ext cx="2513150" cy="836911"/>
          </a:xfrm>
          <a:prstGeom prst="roundRect">
            <a:avLst>
              <a:gd name="adj" fmla="val 10976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\\Client\H$\Documents\01.cloud자료\icp screen shot\helm-chart-0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342" y="4653136"/>
            <a:ext cx="2513149" cy="858495"/>
          </a:xfrm>
          <a:prstGeom prst="roundRect">
            <a:avLst>
              <a:gd name="adj" fmla="val 11119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\\Client\H$\Documents\01.cloud자료\icp screen shot\helm-repository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" t="-1344" r="52903" b="1344"/>
          <a:stretch/>
        </p:blipFill>
        <p:spPr bwMode="auto">
          <a:xfrm>
            <a:off x="2701701" y="3150636"/>
            <a:ext cx="1879019" cy="1286667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직사각형 57"/>
          <p:cNvSpPr/>
          <p:nvPr/>
        </p:nvSpPr>
        <p:spPr>
          <a:xfrm>
            <a:off x="2686855" y="4473059"/>
            <a:ext cx="18870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100" i="1" dirty="0" smtClean="0">
                <a:solidFill>
                  <a:prstClr val="black"/>
                </a:solidFill>
                <a:latin typeface="맑은 고딕"/>
                <a:ea typeface="맑은 고딕"/>
                <a:cs typeface="Times New Roman" panose="02020603050405020304" pitchFamily="18" charset="0"/>
              </a:rPr>
              <a:t>Common/Local Repository</a:t>
            </a:r>
            <a:endParaRPr lang="ko-KR" altLang="en-US" sz="1100" i="1" dirty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2676467" y="4751480"/>
            <a:ext cx="2113467" cy="703270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marL="182563" indent="-182563" fontAlgn="auto" latinLnBrk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1100" kern="0" dirty="0" smtClean="0">
                <a:solidFill>
                  <a:sysClr val="windowText" lastClr="000000"/>
                </a:solidFill>
                <a:latin typeface="맑은 고딕"/>
                <a:ea typeface="맑은 고딕"/>
                <a:cs typeface="Times New Roman" panose="02020603050405020304" pitchFamily="18" charset="0"/>
              </a:rPr>
              <a:t>다양한 </a:t>
            </a:r>
            <a:r>
              <a:rPr kumimoji="0" lang="en-US" altLang="ko-KR" sz="1100" kern="0" dirty="0" smtClean="0">
                <a:solidFill>
                  <a:sysClr val="windowText" lastClr="000000"/>
                </a:solidFill>
                <a:latin typeface="맑은 고딕"/>
                <a:ea typeface="맑은 고딕"/>
                <a:cs typeface="Times New Roman" panose="02020603050405020304" pitchFamily="18" charset="0"/>
              </a:rPr>
              <a:t>Repository </a:t>
            </a:r>
            <a:r>
              <a:rPr kumimoji="0" lang="en-US" altLang="ko-KR" sz="1100" kern="0" dirty="0" err="1" smtClean="0">
                <a:solidFill>
                  <a:sysClr val="windowText" lastClr="000000"/>
                </a:solidFill>
                <a:latin typeface="맑은 고딕"/>
                <a:ea typeface="맑은 고딕"/>
                <a:cs typeface="Times New Roman" panose="02020603050405020304" pitchFamily="18" charset="0"/>
              </a:rPr>
              <a:t>등록</a:t>
            </a:r>
            <a:endParaRPr kumimoji="0" lang="en-US" altLang="ko-KR" sz="1100" kern="0" dirty="0" smtClean="0">
              <a:solidFill>
                <a:sysClr val="windowText" lastClr="000000"/>
              </a:solidFill>
              <a:latin typeface="맑은 고딕"/>
              <a:ea typeface="맑은 고딕"/>
              <a:cs typeface="Times New Roman" panose="02020603050405020304" pitchFamily="18" charset="0"/>
            </a:endParaRPr>
          </a:p>
          <a:p>
            <a:pPr marL="182563" indent="-182563" fontAlgn="auto" latinLnBrk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1100" kern="0" dirty="0" smtClean="0">
                <a:solidFill>
                  <a:sysClr val="windowText" lastClr="000000"/>
                </a:solidFill>
                <a:latin typeface="맑은 고딕"/>
                <a:ea typeface="맑은 고딕"/>
                <a:cs typeface="Times New Roman" panose="02020603050405020304" pitchFamily="18" charset="0"/>
              </a:rPr>
              <a:t>Template </a:t>
            </a:r>
            <a:r>
              <a:rPr kumimoji="0" lang="en-US" altLang="ko-KR" sz="1100" kern="0" dirty="0" err="1" smtClean="0">
                <a:solidFill>
                  <a:sysClr val="windowText" lastClr="000000"/>
                </a:solidFill>
                <a:latin typeface="맑은 고딕"/>
                <a:ea typeface="맑은 고딕"/>
                <a:cs typeface="Times New Roman" panose="02020603050405020304" pitchFamily="18" charset="0"/>
              </a:rPr>
              <a:t>기반</a:t>
            </a:r>
            <a:endParaRPr kumimoji="0" lang="en-US" altLang="ko-KR" sz="1100" kern="0" dirty="0" smtClean="0">
              <a:solidFill>
                <a:sysClr val="windowText" lastClr="000000"/>
              </a:solidFill>
              <a:latin typeface="맑은 고딕"/>
              <a:ea typeface="맑은 고딕"/>
              <a:cs typeface="Times New Roman" panose="02020603050405020304" pitchFamily="18" charset="0"/>
            </a:endParaRPr>
          </a:p>
          <a:p>
            <a:pPr marL="182563" indent="-182563" fontAlgn="auto" latinLnBrk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1100" kern="0" dirty="0" smtClean="0">
                <a:solidFill>
                  <a:sysClr val="windowText" lastClr="000000"/>
                </a:solidFill>
                <a:latin typeface="맑은 고딕"/>
                <a:ea typeface="맑은 고딕"/>
                <a:cs typeface="Times New Roman" panose="02020603050405020304" pitchFamily="18" charset="0"/>
              </a:rPr>
              <a:t>Local Repository </a:t>
            </a:r>
            <a:r>
              <a:rPr kumimoji="0" lang="en-US" altLang="ko-KR" sz="1100" kern="0" dirty="0" err="1" smtClean="0">
                <a:solidFill>
                  <a:sysClr val="windowText" lastClr="000000"/>
                </a:solidFill>
                <a:latin typeface="맑은 고딕"/>
                <a:ea typeface="맑은 고딕"/>
                <a:cs typeface="Times New Roman" panose="02020603050405020304" pitchFamily="18" charset="0"/>
              </a:rPr>
              <a:t>관리</a:t>
            </a:r>
            <a:endParaRPr kumimoji="0" lang="en-US" altLang="ko-KR" sz="1100" kern="0" dirty="0" smtClean="0">
              <a:solidFill>
                <a:sysClr val="windowText" lastClr="000000"/>
              </a:solidFill>
              <a:latin typeface="맑은 고딕"/>
              <a:ea typeface="맑은 고딕"/>
              <a:cs typeface="Times New Roman" panose="02020603050405020304" pitchFamily="18" charset="0"/>
            </a:endParaRPr>
          </a:p>
        </p:txBody>
      </p:sp>
      <p:sp>
        <p:nvSpPr>
          <p:cNvPr id="34" name="제목 1"/>
          <p:cNvSpPr txBox="1">
            <a:spLocks/>
          </p:cNvSpPr>
          <p:nvPr/>
        </p:nvSpPr>
        <p:spPr>
          <a:xfrm>
            <a:off x="-1" y="444382"/>
            <a:ext cx="9697454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Service Catalog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583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>
            <a:stCxn id="249" idx="2"/>
          </p:cNvCxnSpPr>
          <p:nvPr/>
        </p:nvCxnSpPr>
        <p:spPr>
          <a:xfrm flipH="1">
            <a:off x="1336162" y="2750187"/>
            <a:ext cx="10166" cy="2075677"/>
          </a:xfrm>
          <a:prstGeom prst="line">
            <a:avLst/>
          </a:prstGeom>
          <a:ln>
            <a:solidFill>
              <a:srgbClr val="0B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이등변 삼각형 9">
            <a:extLst>
              <a:ext uri="{FF2B5EF4-FFF2-40B4-BE49-F238E27FC236}">
                <a16:creationId xmlns:a16="http://schemas.microsoft.com/office/drawing/2014/main" id="{E19BA6E4-EABE-F04D-B5AA-AAB3CB0195EB}"/>
              </a:ext>
            </a:extLst>
          </p:cNvPr>
          <p:cNvSpPr/>
          <p:nvPr/>
        </p:nvSpPr>
        <p:spPr>
          <a:xfrm rot="5400000">
            <a:off x="2923860" y="4090444"/>
            <a:ext cx="4104000" cy="45719"/>
          </a:xfrm>
          <a:prstGeom prst="triangle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5136513" y="1723791"/>
            <a:ext cx="4320000" cy="0"/>
          </a:xfrm>
          <a:prstGeom prst="line">
            <a:avLst/>
          </a:prstGeom>
          <a:ln w="3175">
            <a:solidFill>
              <a:srgbClr val="0B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/>
          <p:nvPr/>
        </p:nvCxnSpPr>
        <p:spPr>
          <a:xfrm>
            <a:off x="5136513" y="2155839"/>
            <a:ext cx="4320000" cy="0"/>
          </a:xfrm>
          <a:prstGeom prst="line">
            <a:avLst/>
          </a:prstGeom>
          <a:ln w="3175">
            <a:solidFill>
              <a:srgbClr val="0B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6A70F849-4241-8340-B354-AD3CCCAA21CF}"/>
              </a:ext>
            </a:extLst>
          </p:cNvPr>
          <p:cNvSpPr/>
          <p:nvPr/>
        </p:nvSpPr>
        <p:spPr>
          <a:xfrm>
            <a:off x="5136513" y="1777815"/>
            <a:ext cx="4320000" cy="32400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889000" latinLnBrk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ko-KR" sz="1400" b="1" kern="0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Application Security</a:t>
            </a:r>
            <a:endParaRPr lang="ko-KR" altLang="en-US" sz="1400" b="1" kern="0" dirty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2" name="직선 연결선 71"/>
          <p:cNvCxnSpPr/>
          <p:nvPr/>
        </p:nvCxnSpPr>
        <p:spPr>
          <a:xfrm>
            <a:off x="344487" y="1723791"/>
            <a:ext cx="4320000" cy="0"/>
          </a:xfrm>
          <a:prstGeom prst="line">
            <a:avLst/>
          </a:prstGeom>
          <a:ln w="3175">
            <a:solidFill>
              <a:srgbClr val="0B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>
            <a:off x="344487" y="2155839"/>
            <a:ext cx="4320000" cy="0"/>
          </a:xfrm>
          <a:prstGeom prst="line">
            <a:avLst/>
          </a:prstGeom>
          <a:ln w="3175">
            <a:solidFill>
              <a:srgbClr val="0B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6A70F849-4241-8340-B354-AD3CCCAA21CF}"/>
              </a:ext>
            </a:extLst>
          </p:cNvPr>
          <p:cNvSpPr/>
          <p:nvPr/>
        </p:nvSpPr>
        <p:spPr>
          <a:xfrm>
            <a:off x="344487" y="1777815"/>
            <a:ext cx="4320000" cy="32400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889000" latinLnBrk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ko-KR" sz="1400" b="1" kern="0" dirty="0" smtClean="0">
                <a:solidFill>
                  <a:srgbClr val="0B19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Physical Security Architecture</a:t>
            </a:r>
            <a:endParaRPr lang="ko-KR" altLang="en-US" sz="1400" b="1" kern="0" dirty="0">
              <a:solidFill>
                <a:srgbClr val="0B19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7" name="직사각형 246">
            <a:extLst>
              <a:ext uri="{FF2B5EF4-FFF2-40B4-BE49-F238E27FC236}">
                <a16:creationId xmlns:a16="http://schemas.microsoft.com/office/drawing/2014/main" id="{8F90F5E3-E5F3-F042-97D4-DBB3BDCA7E35}"/>
              </a:ext>
            </a:extLst>
          </p:cNvPr>
          <p:cNvSpPr/>
          <p:nvPr/>
        </p:nvSpPr>
        <p:spPr>
          <a:xfrm>
            <a:off x="344488" y="5305162"/>
            <a:ext cx="4320000" cy="572110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marL="182563" marR="0" lvl="0" indent="-182563" defTabSz="914400" eaLnBrk="1" fontAlgn="auto" latinLnBrk="0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On-Premise Cloud </a:t>
            </a:r>
            <a:r>
              <a:rPr lang="en-US" altLang="ko-KR" sz="1200" kern="0" dirty="0" err="1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구축의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200" kern="0" dirty="0" err="1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물리적인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200" kern="0" dirty="0" err="1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보안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200" kern="0" dirty="0" err="1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아키텍처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200" kern="0" dirty="0" err="1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적용</a:t>
            </a:r>
            <a:endParaRPr lang="en-US" altLang="ko-KR" sz="1200" kern="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82563" marR="0" lvl="0" indent="-182563" defTabSz="914400" eaLnBrk="1" fontAlgn="auto" latinLnBrk="0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2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서비스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/</a:t>
            </a:r>
            <a:r>
              <a:rPr lang="en-US" altLang="ko-KR" sz="1200" kern="0" dirty="0" err="1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운영자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/Routing </a:t>
            </a:r>
            <a:r>
              <a:rPr lang="en-US" altLang="ko-KR" sz="1200" kern="0" dirty="0" err="1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등의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200" kern="0" dirty="0" err="1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논리적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200" kern="0" dirty="0" err="1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보안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200" kern="0" dirty="0" err="1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아키텍처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200" kern="0" dirty="0" err="1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적용</a:t>
            </a:r>
            <a:endParaRPr lang="en-US" altLang="ko-KR" sz="1200" kern="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022292" y="2373115"/>
            <a:ext cx="648072" cy="382605"/>
            <a:chOff x="5475755" y="2344403"/>
            <a:chExt cx="648072" cy="382605"/>
          </a:xfrm>
        </p:grpSpPr>
        <p:sp>
          <p:nvSpPr>
            <p:cNvPr id="248" name="Freeform 25"/>
            <p:cNvSpPr>
              <a:spLocks/>
            </p:cNvSpPr>
            <p:nvPr/>
          </p:nvSpPr>
          <p:spPr bwMode="auto">
            <a:xfrm>
              <a:off x="5487690" y="2344403"/>
              <a:ext cx="624202" cy="382605"/>
            </a:xfrm>
            <a:custGeom>
              <a:avLst/>
              <a:gdLst>
                <a:gd name="T0" fmla="*/ 1848 w 3413"/>
                <a:gd name="T1" fmla="*/ 3 h 2092"/>
                <a:gd name="T2" fmla="*/ 1999 w 3413"/>
                <a:gd name="T3" fmla="*/ 28 h 2092"/>
                <a:gd name="T4" fmla="*/ 2141 w 3413"/>
                <a:gd name="T5" fmla="*/ 75 h 2092"/>
                <a:gd name="T6" fmla="*/ 2271 w 3413"/>
                <a:gd name="T7" fmla="*/ 143 h 2092"/>
                <a:gd name="T8" fmla="*/ 2390 w 3413"/>
                <a:gd name="T9" fmla="*/ 229 h 2092"/>
                <a:gd name="T10" fmla="*/ 2493 w 3413"/>
                <a:gd name="T11" fmla="*/ 333 h 2092"/>
                <a:gd name="T12" fmla="*/ 2580 w 3413"/>
                <a:gd name="T13" fmla="*/ 451 h 2092"/>
                <a:gd name="T14" fmla="*/ 2648 w 3413"/>
                <a:gd name="T15" fmla="*/ 582 h 2092"/>
                <a:gd name="T16" fmla="*/ 2694 w 3413"/>
                <a:gd name="T17" fmla="*/ 724 h 2092"/>
                <a:gd name="T18" fmla="*/ 2719 w 3413"/>
                <a:gd name="T19" fmla="*/ 875 h 2092"/>
                <a:gd name="T20" fmla="*/ 2722 w 3413"/>
                <a:gd name="T21" fmla="*/ 960 h 2092"/>
                <a:gd name="T22" fmla="*/ 2801 w 3413"/>
                <a:gd name="T23" fmla="*/ 949 h 2092"/>
                <a:gd name="T24" fmla="*/ 2899 w 3413"/>
                <a:gd name="T25" fmla="*/ 951 h 2092"/>
                <a:gd name="T26" fmla="*/ 3011 w 3413"/>
                <a:gd name="T27" fmla="*/ 974 h 2092"/>
                <a:gd name="T28" fmla="*/ 3114 w 3413"/>
                <a:gd name="T29" fmla="*/ 1016 h 2092"/>
                <a:gd name="T30" fmla="*/ 3205 w 3413"/>
                <a:gd name="T31" fmla="*/ 1078 h 2092"/>
                <a:gd name="T32" fmla="*/ 3282 w 3413"/>
                <a:gd name="T33" fmla="*/ 1156 h 2092"/>
                <a:gd name="T34" fmla="*/ 3345 w 3413"/>
                <a:gd name="T35" fmla="*/ 1247 h 2092"/>
                <a:gd name="T36" fmla="*/ 3388 w 3413"/>
                <a:gd name="T37" fmla="*/ 1349 h 2092"/>
                <a:gd name="T38" fmla="*/ 3411 w 3413"/>
                <a:gd name="T39" fmla="*/ 1461 h 2092"/>
                <a:gd name="T40" fmla="*/ 3411 w 3413"/>
                <a:gd name="T41" fmla="*/ 1578 h 2092"/>
                <a:gd name="T42" fmla="*/ 3388 w 3413"/>
                <a:gd name="T43" fmla="*/ 1690 h 2092"/>
                <a:gd name="T44" fmla="*/ 3345 w 3413"/>
                <a:gd name="T45" fmla="*/ 1793 h 2092"/>
                <a:gd name="T46" fmla="*/ 3282 w 3413"/>
                <a:gd name="T47" fmla="*/ 1884 h 2092"/>
                <a:gd name="T48" fmla="*/ 3205 w 3413"/>
                <a:gd name="T49" fmla="*/ 1962 h 2092"/>
                <a:gd name="T50" fmla="*/ 3114 w 3413"/>
                <a:gd name="T51" fmla="*/ 2024 h 2092"/>
                <a:gd name="T52" fmla="*/ 3011 w 3413"/>
                <a:gd name="T53" fmla="*/ 2067 h 2092"/>
                <a:gd name="T54" fmla="*/ 2899 w 3413"/>
                <a:gd name="T55" fmla="*/ 2090 h 2092"/>
                <a:gd name="T56" fmla="*/ 696 w 3413"/>
                <a:gd name="T57" fmla="*/ 2092 h 2092"/>
                <a:gd name="T58" fmla="*/ 564 w 3413"/>
                <a:gd name="T59" fmla="*/ 2080 h 2092"/>
                <a:gd name="T60" fmla="*/ 440 w 3413"/>
                <a:gd name="T61" fmla="*/ 2043 h 2092"/>
                <a:gd name="T62" fmla="*/ 327 w 3413"/>
                <a:gd name="T63" fmla="*/ 1986 h 2092"/>
                <a:gd name="T64" fmla="*/ 227 w 3413"/>
                <a:gd name="T65" fmla="*/ 1911 h 2092"/>
                <a:gd name="T66" fmla="*/ 142 w 3413"/>
                <a:gd name="T67" fmla="*/ 1818 h 2092"/>
                <a:gd name="T68" fmla="*/ 75 w 3413"/>
                <a:gd name="T69" fmla="*/ 1711 h 2092"/>
                <a:gd name="T70" fmla="*/ 28 w 3413"/>
                <a:gd name="T71" fmla="*/ 1592 h 2092"/>
                <a:gd name="T72" fmla="*/ 3 w 3413"/>
                <a:gd name="T73" fmla="*/ 1463 h 2092"/>
                <a:gd name="T74" fmla="*/ 3 w 3413"/>
                <a:gd name="T75" fmla="*/ 1330 h 2092"/>
                <a:gd name="T76" fmla="*/ 28 w 3413"/>
                <a:gd name="T77" fmla="*/ 1200 h 2092"/>
                <a:gd name="T78" fmla="*/ 75 w 3413"/>
                <a:gd name="T79" fmla="*/ 1082 h 2092"/>
                <a:gd name="T80" fmla="*/ 142 w 3413"/>
                <a:gd name="T81" fmla="*/ 975 h 2092"/>
                <a:gd name="T82" fmla="*/ 227 w 3413"/>
                <a:gd name="T83" fmla="*/ 882 h 2092"/>
                <a:gd name="T84" fmla="*/ 327 w 3413"/>
                <a:gd name="T85" fmla="*/ 806 h 2092"/>
                <a:gd name="T86" fmla="*/ 440 w 3413"/>
                <a:gd name="T87" fmla="*/ 749 h 2092"/>
                <a:gd name="T88" fmla="*/ 564 w 3413"/>
                <a:gd name="T89" fmla="*/ 713 h 2092"/>
                <a:gd name="T90" fmla="*/ 696 w 3413"/>
                <a:gd name="T91" fmla="*/ 700 h 2092"/>
                <a:gd name="T92" fmla="*/ 797 w 3413"/>
                <a:gd name="T93" fmla="*/ 707 h 2092"/>
                <a:gd name="T94" fmla="*/ 867 w 3413"/>
                <a:gd name="T95" fmla="*/ 645 h 2092"/>
                <a:gd name="T96" fmla="*/ 925 w 3413"/>
                <a:gd name="T97" fmla="*/ 510 h 2092"/>
                <a:gd name="T98" fmla="*/ 1003 w 3413"/>
                <a:gd name="T99" fmla="*/ 385 h 2092"/>
                <a:gd name="T100" fmla="*/ 1098 w 3413"/>
                <a:gd name="T101" fmla="*/ 276 h 2092"/>
                <a:gd name="T102" fmla="*/ 1209 w 3413"/>
                <a:gd name="T103" fmla="*/ 181 h 2092"/>
                <a:gd name="T104" fmla="*/ 1334 w 3413"/>
                <a:gd name="T105" fmla="*/ 105 h 2092"/>
                <a:gd name="T106" fmla="*/ 1470 w 3413"/>
                <a:gd name="T107" fmla="*/ 48 h 2092"/>
                <a:gd name="T108" fmla="*/ 1616 w 3413"/>
                <a:gd name="T109" fmla="*/ 13 h 2092"/>
                <a:gd name="T110" fmla="*/ 1769 w 3413"/>
                <a:gd name="T111" fmla="*/ 0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13" h="2092">
                  <a:moveTo>
                    <a:pt x="1769" y="0"/>
                  </a:moveTo>
                  <a:lnTo>
                    <a:pt x="1848" y="3"/>
                  </a:lnTo>
                  <a:lnTo>
                    <a:pt x="1924" y="13"/>
                  </a:lnTo>
                  <a:lnTo>
                    <a:pt x="1999" y="28"/>
                  </a:lnTo>
                  <a:lnTo>
                    <a:pt x="2070" y="49"/>
                  </a:lnTo>
                  <a:lnTo>
                    <a:pt x="2141" y="75"/>
                  </a:lnTo>
                  <a:lnTo>
                    <a:pt x="2207" y="107"/>
                  </a:lnTo>
                  <a:lnTo>
                    <a:pt x="2271" y="143"/>
                  </a:lnTo>
                  <a:lnTo>
                    <a:pt x="2332" y="183"/>
                  </a:lnTo>
                  <a:lnTo>
                    <a:pt x="2390" y="229"/>
                  </a:lnTo>
                  <a:lnTo>
                    <a:pt x="2443" y="279"/>
                  </a:lnTo>
                  <a:lnTo>
                    <a:pt x="2493" y="333"/>
                  </a:lnTo>
                  <a:lnTo>
                    <a:pt x="2538" y="391"/>
                  </a:lnTo>
                  <a:lnTo>
                    <a:pt x="2580" y="451"/>
                  </a:lnTo>
                  <a:lnTo>
                    <a:pt x="2616" y="515"/>
                  </a:lnTo>
                  <a:lnTo>
                    <a:pt x="2648" y="582"/>
                  </a:lnTo>
                  <a:lnTo>
                    <a:pt x="2674" y="653"/>
                  </a:lnTo>
                  <a:lnTo>
                    <a:pt x="2694" y="724"/>
                  </a:lnTo>
                  <a:lnTo>
                    <a:pt x="2710" y="799"/>
                  </a:lnTo>
                  <a:lnTo>
                    <a:pt x="2719" y="875"/>
                  </a:lnTo>
                  <a:lnTo>
                    <a:pt x="2722" y="954"/>
                  </a:lnTo>
                  <a:lnTo>
                    <a:pt x="2722" y="960"/>
                  </a:lnTo>
                  <a:lnTo>
                    <a:pt x="2761" y="953"/>
                  </a:lnTo>
                  <a:lnTo>
                    <a:pt x="2801" y="949"/>
                  </a:lnTo>
                  <a:lnTo>
                    <a:pt x="2841" y="948"/>
                  </a:lnTo>
                  <a:lnTo>
                    <a:pt x="2899" y="951"/>
                  </a:lnTo>
                  <a:lnTo>
                    <a:pt x="2956" y="959"/>
                  </a:lnTo>
                  <a:lnTo>
                    <a:pt x="3011" y="974"/>
                  </a:lnTo>
                  <a:lnTo>
                    <a:pt x="3064" y="992"/>
                  </a:lnTo>
                  <a:lnTo>
                    <a:pt x="3114" y="1016"/>
                  </a:lnTo>
                  <a:lnTo>
                    <a:pt x="3161" y="1045"/>
                  </a:lnTo>
                  <a:lnTo>
                    <a:pt x="3205" y="1078"/>
                  </a:lnTo>
                  <a:lnTo>
                    <a:pt x="3245" y="1115"/>
                  </a:lnTo>
                  <a:lnTo>
                    <a:pt x="3282" y="1156"/>
                  </a:lnTo>
                  <a:lnTo>
                    <a:pt x="3316" y="1199"/>
                  </a:lnTo>
                  <a:lnTo>
                    <a:pt x="3345" y="1247"/>
                  </a:lnTo>
                  <a:lnTo>
                    <a:pt x="3368" y="1297"/>
                  </a:lnTo>
                  <a:lnTo>
                    <a:pt x="3388" y="1349"/>
                  </a:lnTo>
                  <a:lnTo>
                    <a:pt x="3402" y="1404"/>
                  </a:lnTo>
                  <a:lnTo>
                    <a:pt x="3411" y="1461"/>
                  </a:lnTo>
                  <a:lnTo>
                    <a:pt x="3413" y="1520"/>
                  </a:lnTo>
                  <a:lnTo>
                    <a:pt x="3411" y="1578"/>
                  </a:lnTo>
                  <a:lnTo>
                    <a:pt x="3402" y="1635"/>
                  </a:lnTo>
                  <a:lnTo>
                    <a:pt x="3388" y="1690"/>
                  </a:lnTo>
                  <a:lnTo>
                    <a:pt x="3368" y="1743"/>
                  </a:lnTo>
                  <a:lnTo>
                    <a:pt x="3345" y="1793"/>
                  </a:lnTo>
                  <a:lnTo>
                    <a:pt x="3316" y="1840"/>
                  </a:lnTo>
                  <a:lnTo>
                    <a:pt x="3282" y="1884"/>
                  </a:lnTo>
                  <a:lnTo>
                    <a:pt x="3246" y="1925"/>
                  </a:lnTo>
                  <a:lnTo>
                    <a:pt x="3205" y="1962"/>
                  </a:lnTo>
                  <a:lnTo>
                    <a:pt x="3161" y="1995"/>
                  </a:lnTo>
                  <a:lnTo>
                    <a:pt x="3114" y="2024"/>
                  </a:lnTo>
                  <a:lnTo>
                    <a:pt x="3064" y="2047"/>
                  </a:lnTo>
                  <a:lnTo>
                    <a:pt x="3011" y="2067"/>
                  </a:lnTo>
                  <a:lnTo>
                    <a:pt x="2956" y="2081"/>
                  </a:lnTo>
                  <a:lnTo>
                    <a:pt x="2899" y="2090"/>
                  </a:lnTo>
                  <a:lnTo>
                    <a:pt x="2841" y="2092"/>
                  </a:lnTo>
                  <a:lnTo>
                    <a:pt x="696" y="2092"/>
                  </a:lnTo>
                  <a:lnTo>
                    <a:pt x="629" y="2089"/>
                  </a:lnTo>
                  <a:lnTo>
                    <a:pt x="564" y="2080"/>
                  </a:lnTo>
                  <a:lnTo>
                    <a:pt x="501" y="2065"/>
                  </a:lnTo>
                  <a:lnTo>
                    <a:pt x="440" y="2043"/>
                  </a:lnTo>
                  <a:lnTo>
                    <a:pt x="382" y="2017"/>
                  </a:lnTo>
                  <a:lnTo>
                    <a:pt x="327" y="1986"/>
                  </a:lnTo>
                  <a:lnTo>
                    <a:pt x="275" y="1950"/>
                  </a:lnTo>
                  <a:lnTo>
                    <a:pt x="227" y="1911"/>
                  </a:lnTo>
                  <a:lnTo>
                    <a:pt x="182" y="1866"/>
                  </a:lnTo>
                  <a:lnTo>
                    <a:pt x="142" y="1818"/>
                  </a:lnTo>
                  <a:lnTo>
                    <a:pt x="106" y="1766"/>
                  </a:lnTo>
                  <a:lnTo>
                    <a:pt x="75" y="1711"/>
                  </a:lnTo>
                  <a:lnTo>
                    <a:pt x="49" y="1653"/>
                  </a:lnTo>
                  <a:lnTo>
                    <a:pt x="28" y="1592"/>
                  </a:lnTo>
                  <a:lnTo>
                    <a:pt x="12" y="1529"/>
                  </a:lnTo>
                  <a:lnTo>
                    <a:pt x="3" y="1463"/>
                  </a:lnTo>
                  <a:lnTo>
                    <a:pt x="0" y="1396"/>
                  </a:lnTo>
                  <a:lnTo>
                    <a:pt x="3" y="1330"/>
                  </a:lnTo>
                  <a:lnTo>
                    <a:pt x="12" y="1264"/>
                  </a:lnTo>
                  <a:lnTo>
                    <a:pt x="28" y="1200"/>
                  </a:lnTo>
                  <a:lnTo>
                    <a:pt x="49" y="1140"/>
                  </a:lnTo>
                  <a:lnTo>
                    <a:pt x="75" y="1082"/>
                  </a:lnTo>
                  <a:lnTo>
                    <a:pt x="106" y="1026"/>
                  </a:lnTo>
                  <a:lnTo>
                    <a:pt x="142" y="975"/>
                  </a:lnTo>
                  <a:lnTo>
                    <a:pt x="182" y="927"/>
                  </a:lnTo>
                  <a:lnTo>
                    <a:pt x="227" y="882"/>
                  </a:lnTo>
                  <a:lnTo>
                    <a:pt x="275" y="842"/>
                  </a:lnTo>
                  <a:lnTo>
                    <a:pt x="327" y="806"/>
                  </a:lnTo>
                  <a:lnTo>
                    <a:pt x="382" y="775"/>
                  </a:lnTo>
                  <a:lnTo>
                    <a:pt x="440" y="749"/>
                  </a:lnTo>
                  <a:lnTo>
                    <a:pt x="501" y="728"/>
                  </a:lnTo>
                  <a:lnTo>
                    <a:pt x="564" y="713"/>
                  </a:lnTo>
                  <a:lnTo>
                    <a:pt x="629" y="703"/>
                  </a:lnTo>
                  <a:lnTo>
                    <a:pt x="696" y="700"/>
                  </a:lnTo>
                  <a:lnTo>
                    <a:pt x="747" y="702"/>
                  </a:lnTo>
                  <a:lnTo>
                    <a:pt x="797" y="707"/>
                  </a:lnTo>
                  <a:lnTo>
                    <a:pt x="846" y="717"/>
                  </a:lnTo>
                  <a:lnTo>
                    <a:pt x="867" y="645"/>
                  </a:lnTo>
                  <a:lnTo>
                    <a:pt x="894" y="576"/>
                  </a:lnTo>
                  <a:lnTo>
                    <a:pt x="925" y="510"/>
                  </a:lnTo>
                  <a:lnTo>
                    <a:pt x="963" y="446"/>
                  </a:lnTo>
                  <a:lnTo>
                    <a:pt x="1003" y="385"/>
                  </a:lnTo>
                  <a:lnTo>
                    <a:pt x="1049" y="329"/>
                  </a:lnTo>
                  <a:lnTo>
                    <a:pt x="1098" y="276"/>
                  </a:lnTo>
                  <a:lnTo>
                    <a:pt x="1152" y="227"/>
                  </a:lnTo>
                  <a:lnTo>
                    <a:pt x="1209" y="181"/>
                  </a:lnTo>
                  <a:lnTo>
                    <a:pt x="1270" y="141"/>
                  </a:lnTo>
                  <a:lnTo>
                    <a:pt x="1334" y="105"/>
                  </a:lnTo>
                  <a:lnTo>
                    <a:pt x="1401" y="74"/>
                  </a:lnTo>
                  <a:lnTo>
                    <a:pt x="1470" y="48"/>
                  </a:lnTo>
                  <a:lnTo>
                    <a:pt x="1541" y="27"/>
                  </a:lnTo>
                  <a:lnTo>
                    <a:pt x="1616" y="13"/>
                  </a:lnTo>
                  <a:lnTo>
                    <a:pt x="1691" y="3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87B0E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9" name="TextBox 108">
              <a:extLst>
                <a:ext uri="{FF2B5EF4-FFF2-40B4-BE49-F238E27FC236}">
                  <a16:creationId xmlns:a16="http://schemas.microsoft.com/office/drawing/2014/main" id="{85C0D122-CABB-CD47-B6BA-9965A108A5D2}"/>
                </a:ext>
              </a:extLst>
            </p:cNvPr>
            <p:cNvSpPr txBox="1"/>
            <p:nvPr/>
          </p:nvSpPr>
          <p:spPr>
            <a:xfrm>
              <a:off x="5475755" y="2475254"/>
              <a:ext cx="6480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Internet</a:t>
              </a:r>
              <a:endParaRPr kumimoji="0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50" name="정육면체 249"/>
          <p:cNvSpPr/>
          <p:nvPr/>
        </p:nvSpPr>
        <p:spPr>
          <a:xfrm>
            <a:off x="734328" y="3140997"/>
            <a:ext cx="1260000" cy="468000"/>
          </a:xfrm>
          <a:prstGeom prst="cube">
            <a:avLst>
              <a:gd name="adj" fmla="val 24055"/>
            </a:avLst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External Network (VLAN)</a:t>
            </a:r>
          </a:p>
        </p:txBody>
      </p:sp>
      <p:sp>
        <p:nvSpPr>
          <p:cNvPr id="254" name="모서리가 둥근 직사각형 253">
            <a:extLst>
              <a:ext uri="{FF2B5EF4-FFF2-40B4-BE49-F238E27FC236}">
                <a16:creationId xmlns:a16="http://schemas.microsoft.com/office/drawing/2014/main" id="{1AD56CF3-11D5-CE46-A98B-58035B3DB0DB}"/>
              </a:ext>
            </a:extLst>
          </p:cNvPr>
          <p:cNvSpPr/>
          <p:nvPr/>
        </p:nvSpPr>
        <p:spPr>
          <a:xfrm>
            <a:off x="2275592" y="3854217"/>
            <a:ext cx="762663" cy="288000"/>
          </a:xfrm>
          <a:prstGeom prst="roundRect">
            <a:avLst/>
          </a:prstGeom>
          <a:solidFill>
            <a:srgbClr val="D9D9D9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Service</a:t>
            </a:r>
          </a:p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(Cluster IP)</a:t>
            </a:r>
            <a:endParaRPr kumimoji="1" lang="ko-KR" altLang="en-US" sz="900" kern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9" name="모서리가 둥근 직사각형 258">
            <a:extLst>
              <a:ext uri="{FF2B5EF4-FFF2-40B4-BE49-F238E27FC236}">
                <a16:creationId xmlns:a16="http://schemas.microsoft.com/office/drawing/2014/main" id="{0C35AC14-007D-9F48-AE73-F4881A19A8C5}"/>
              </a:ext>
            </a:extLst>
          </p:cNvPr>
          <p:cNvSpPr/>
          <p:nvPr/>
        </p:nvSpPr>
        <p:spPr>
          <a:xfrm>
            <a:off x="734328" y="3763928"/>
            <a:ext cx="1260000" cy="864000"/>
          </a:xfrm>
          <a:prstGeom prst="roundRect">
            <a:avLst>
              <a:gd name="adj" fmla="val 4169"/>
            </a:avLst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0" bIns="36000" anchor="t"/>
          <a:lstStyle/>
          <a:p>
            <a:pPr algn="ctr" defTabSz="777875" fontAlgn="base" latinLnBrk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10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7" name="모서리가 둥근 직사각형 276">
            <a:extLst>
              <a:ext uri="{FF2B5EF4-FFF2-40B4-BE49-F238E27FC236}">
                <a16:creationId xmlns:a16="http://schemas.microsoft.com/office/drawing/2014/main" id="{B0B727F4-F08E-4B4C-91DC-DE3D4F346EE0}"/>
              </a:ext>
            </a:extLst>
          </p:cNvPr>
          <p:cNvSpPr/>
          <p:nvPr/>
        </p:nvSpPr>
        <p:spPr>
          <a:xfrm>
            <a:off x="1391518" y="3878945"/>
            <a:ext cx="540000" cy="288000"/>
          </a:xfrm>
          <a:prstGeom prst="roundRect">
            <a:avLst>
              <a:gd name="adj" fmla="val 4169"/>
            </a:avLst>
          </a:prstGeom>
          <a:solidFill>
            <a:srgbClr val="D9D9D9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Ingress</a:t>
            </a:r>
            <a:endParaRPr kumimoji="1" lang="en-US" altLang="ko-KR" sz="900" b="1" kern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8" name="직사각형 277"/>
          <p:cNvSpPr/>
          <p:nvPr/>
        </p:nvSpPr>
        <p:spPr>
          <a:xfrm>
            <a:off x="837252" y="4242464"/>
            <a:ext cx="1054152" cy="287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External</a:t>
            </a:r>
          </a:p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(Proxy Nodes)</a:t>
            </a:r>
            <a:endParaRPr lang="ko-KR" altLang="en-US" sz="10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9" name="모서리가 둥근 직사각형 278">
            <a:extLst>
              <a:ext uri="{FF2B5EF4-FFF2-40B4-BE49-F238E27FC236}">
                <a16:creationId xmlns:a16="http://schemas.microsoft.com/office/drawing/2014/main" id="{0C35AC14-007D-9F48-AE73-F4881A19A8C5}"/>
              </a:ext>
            </a:extLst>
          </p:cNvPr>
          <p:cNvSpPr/>
          <p:nvPr/>
        </p:nvSpPr>
        <p:spPr>
          <a:xfrm>
            <a:off x="2186650" y="3763928"/>
            <a:ext cx="2088000" cy="864000"/>
          </a:xfrm>
          <a:prstGeom prst="roundRect">
            <a:avLst>
              <a:gd name="adj" fmla="val 4169"/>
            </a:avLst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0" bIns="36000" anchor="t"/>
          <a:lstStyle/>
          <a:p>
            <a:pPr algn="ctr" defTabSz="777875" fontAlgn="base" latinLnBrk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10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1" name="모서리가 둥근 직사각형 280">
            <a:extLst>
              <a:ext uri="{FF2B5EF4-FFF2-40B4-BE49-F238E27FC236}">
                <a16:creationId xmlns:a16="http://schemas.microsoft.com/office/drawing/2014/main" id="{1AD56CF3-11D5-CE46-A98B-58035B3DB0DB}"/>
              </a:ext>
            </a:extLst>
          </p:cNvPr>
          <p:cNvSpPr/>
          <p:nvPr/>
        </p:nvSpPr>
        <p:spPr>
          <a:xfrm>
            <a:off x="3406921" y="3854217"/>
            <a:ext cx="762663" cy="288000"/>
          </a:xfrm>
          <a:prstGeom prst="roundRect">
            <a:avLst/>
          </a:prstGeom>
          <a:solidFill>
            <a:srgbClr val="D9D9D9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Service</a:t>
            </a:r>
          </a:p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(Cluster IP)</a:t>
            </a:r>
            <a:endParaRPr kumimoji="1" lang="ko-KR" altLang="en-US" sz="900" kern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2" name="직사각형 281"/>
          <p:cNvSpPr/>
          <p:nvPr/>
        </p:nvSpPr>
        <p:spPr>
          <a:xfrm>
            <a:off x="2654650" y="4242464"/>
            <a:ext cx="1152000" cy="287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Service Appl.</a:t>
            </a:r>
          </a:p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(Worker Nodes)</a:t>
            </a:r>
            <a:endParaRPr lang="ko-KR" altLang="en-US" sz="10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3" name="정육면체 282"/>
          <p:cNvSpPr/>
          <p:nvPr/>
        </p:nvSpPr>
        <p:spPr>
          <a:xfrm>
            <a:off x="734328" y="4771944"/>
            <a:ext cx="3540322" cy="324000"/>
          </a:xfrm>
          <a:prstGeom prst="cube">
            <a:avLst>
              <a:gd name="adj" fmla="val 24055"/>
            </a:avLst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altLang="ko-KR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5" name="모서리가 둥근 직사각형 254">
            <a:extLst>
              <a:ext uri="{FF2B5EF4-FFF2-40B4-BE49-F238E27FC236}">
                <a16:creationId xmlns:a16="http://schemas.microsoft.com/office/drawing/2014/main" id="{B0B727F4-F08E-4B4C-91DC-DE3D4F346EE0}"/>
              </a:ext>
            </a:extLst>
          </p:cNvPr>
          <p:cNvSpPr/>
          <p:nvPr/>
        </p:nvSpPr>
        <p:spPr>
          <a:xfrm>
            <a:off x="789620" y="3878945"/>
            <a:ext cx="540000" cy="288000"/>
          </a:xfrm>
          <a:prstGeom prst="roundRect">
            <a:avLst>
              <a:gd name="adj" fmla="val 4169"/>
            </a:avLst>
          </a:prstGeom>
          <a:solidFill>
            <a:srgbClr val="D9D9D9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Ingress</a:t>
            </a:r>
            <a:endParaRPr kumimoji="1" lang="en-US" altLang="ko-KR" sz="900" b="1" kern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9" name="꺾인 연결선 8"/>
          <p:cNvCxnSpPr>
            <a:stCxn id="249" idx="2"/>
            <a:endCxn id="255" idx="0"/>
          </p:cNvCxnSpPr>
          <p:nvPr/>
        </p:nvCxnSpPr>
        <p:spPr>
          <a:xfrm rot="5400000">
            <a:off x="638595" y="3171212"/>
            <a:ext cx="1128758" cy="286708"/>
          </a:xfrm>
          <a:prstGeom prst="bentConnector3">
            <a:avLst>
              <a:gd name="adj1" fmla="val 50000"/>
            </a:avLst>
          </a:prstGeom>
          <a:ln>
            <a:solidFill>
              <a:srgbClr val="F58026"/>
            </a:solidFill>
            <a:prstDash val="sys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꺾인 연결선 12"/>
          <p:cNvCxnSpPr>
            <a:stCxn id="249" idx="2"/>
            <a:endCxn id="277" idx="0"/>
          </p:cNvCxnSpPr>
          <p:nvPr/>
        </p:nvCxnSpPr>
        <p:spPr>
          <a:xfrm rot="16200000" flipH="1">
            <a:off x="939544" y="3156971"/>
            <a:ext cx="1128758" cy="315190"/>
          </a:xfrm>
          <a:prstGeom prst="bentConnector3">
            <a:avLst>
              <a:gd name="adj1" fmla="val 50000"/>
            </a:avLst>
          </a:prstGeom>
          <a:ln>
            <a:solidFill>
              <a:srgbClr val="F58026"/>
            </a:solidFill>
            <a:prstDash val="sys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꺾인 연결선 15"/>
          <p:cNvCxnSpPr>
            <a:stCxn id="255" idx="2"/>
            <a:endCxn id="281" idx="2"/>
          </p:cNvCxnSpPr>
          <p:nvPr/>
        </p:nvCxnSpPr>
        <p:spPr>
          <a:xfrm rot="5400000" flipH="1" flipV="1">
            <a:off x="2411572" y="2790264"/>
            <a:ext cx="24728" cy="2728633"/>
          </a:xfrm>
          <a:prstGeom prst="bentConnector3">
            <a:avLst>
              <a:gd name="adj1" fmla="val -3184253"/>
            </a:avLst>
          </a:prstGeom>
          <a:ln>
            <a:solidFill>
              <a:srgbClr val="F58026"/>
            </a:solidFill>
            <a:prstDash val="sys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>
            <a:stCxn id="277" idx="2"/>
            <a:endCxn id="254" idx="2"/>
          </p:cNvCxnSpPr>
          <p:nvPr/>
        </p:nvCxnSpPr>
        <p:spPr>
          <a:xfrm rot="5400000" flipH="1" flipV="1">
            <a:off x="2146857" y="3656878"/>
            <a:ext cx="24728" cy="995406"/>
          </a:xfrm>
          <a:prstGeom prst="bentConnector3">
            <a:avLst>
              <a:gd name="adj1" fmla="val -3355443"/>
            </a:avLst>
          </a:prstGeom>
          <a:ln>
            <a:solidFill>
              <a:srgbClr val="F58026"/>
            </a:solidFill>
            <a:prstDash val="sys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stCxn id="254" idx="3"/>
            <a:endCxn id="281" idx="1"/>
          </p:cNvCxnSpPr>
          <p:nvPr/>
        </p:nvCxnSpPr>
        <p:spPr>
          <a:xfrm>
            <a:off x="3038255" y="3998217"/>
            <a:ext cx="368666" cy="0"/>
          </a:xfrm>
          <a:prstGeom prst="straightConnector1">
            <a:avLst/>
          </a:prstGeom>
          <a:ln>
            <a:solidFill>
              <a:srgbClr val="F58026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모서리가 둥근 직사각형 307">
            <a:extLst>
              <a:ext uri="{FF2B5EF4-FFF2-40B4-BE49-F238E27FC236}">
                <a16:creationId xmlns:a16="http://schemas.microsoft.com/office/drawing/2014/main" id="{57226028-1AA3-5F4E-A8BA-DE9C5C791F0D}"/>
              </a:ext>
            </a:extLst>
          </p:cNvPr>
          <p:cNvSpPr/>
          <p:nvPr/>
        </p:nvSpPr>
        <p:spPr>
          <a:xfrm>
            <a:off x="2504487" y="4873960"/>
            <a:ext cx="1656000" cy="216024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Internal Network (VLAN)</a:t>
            </a:r>
          </a:p>
        </p:txBody>
      </p:sp>
      <p:grpSp>
        <p:nvGrpSpPr>
          <p:cNvPr id="284" name="그룹 283"/>
          <p:cNvGrpSpPr/>
          <p:nvPr/>
        </p:nvGrpSpPr>
        <p:grpSpPr>
          <a:xfrm>
            <a:off x="1203394" y="2807993"/>
            <a:ext cx="288000" cy="288000"/>
            <a:chOff x="1561741" y="2961075"/>
            <a:chExt cx="360000" cy="360000"/>
          </a:xfrm>
        </p:grpSpPr>
        <p:sp>
          <p:nvSpPr>
            <p:cNvPr id="292" name="타원 291"/>
            <p:cNvSpPr/>
            <p:nvPr/>
          </p:nvSpPr>
          <p:spPr>
            <a:xfrm>
              <a:off x="1561741" y="2961075"/>
              <a:ext cx="360000" cy="360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93" name="그룹 292"/>
            <p:cNvGrpSpPr/>
            <p:nvPr/>
          </p:nvGrpSpPr>
          <p:grpSpPr>
            <a:xfrm>
              <a:off x="1624148" y="3048810"/>
              <a:ext cx="235187" cy="184530"/>
              <a:chOff x="-1352550" y="1912938"/>
              <a:chExt cx="4930776" cy="3868738"/>
            </a:xfrm>
            <a:solidFill>
              <a:schemeClr val="bg1"/>
            </a:solidFill>
          </p:grpSpPr>
          <p:sp>
            <p:nvSpPr>
              <p:cNvPr id="294" name="Freeform 14"/>
              <p:cNvSpPr>
                <a:spLocks/>
              </p:cNvSpPr>
              <p:nvPr/>
            </p:nvSpPr>
            <p:spPr bwMode="auto">
              <a:xfrm>
                <a:off x="-1352550" y="1912938"/>
                <a:ext cx="1474788" cy="781050"/>
              </a:xfrm>
              <a:custGeom>
                <a:avLst/>
                <a:gdLst>
                  <a:gd name="T0" fmla="*/ 164 w 1858"/>
                  <a:gd name="T1" fmla="*/ 0 h 985"/>
                  <a:gd name="T2" fmla="*/ 1696 w 1858"/>
                  <a:gd name="T3" fmla="*/ 0 h 985"/>
                  <a:gd name="T4" fmla="*/ 1733 w 1858"/>
                  <a:gd name="T5" fmla="*/ 3 h 985"/>
                  <a:gd name="T6" fmla="*/ 1767 w 1858"/>
                  <a:gd name="T7" fmla="*/ 17 h 985"/>
                  <a:gd name="T8" fmla="*/ 1797 w 1858"/>
                  <a:gd name="T9" fmla="*/ 36 h 985"/>
                  <a:gd name="T10" fmla="*/ 1822 w 1858"/>
                  <a:gd name="T11" fmla="*/ 60 h 985"/>
                  <a:gd name="T12" fmla="*/ 1843 w 1858"/>
                  <a:gd name="T13" fmla="*/ 90 h 985"/>
                  <a:gd name="T14" fmla="*/ 1854 w 1858"/>
                  <a:gd name="T15" fmla="*/ 126 h 985"/>
                  <a:gd name="T16" fmla="*/ 1858 w 1858"/>
                  <a:gd name="T17" fmla="*/ 164 h 985"/>
                  <a:gd name="T18" fmla="*/ 1858 w 1858"/>
                  <a:gd name="T19" fmla="*/ 820 h 985"/>
                  <a:gd name="T20" fmla="*/ 1854 w 1858"/>
                  <a:gd name="T21" fmla="*/ 858 h 985"/>
                  <a:gd name="T22" fmla="*/ 1843 w 1858"/>
                  <a:gd name="T23" fmla="*/ 892 h 985"/>
                  <a:gd name="T24" fmla="*/ 1822 w 1858"/>
                  <a:gd name="T25" fmla="*/ 922 h 985"/>
                  <a:gd name="T26" fmla="*/ 1797 w 1858"/>
                  <a:gd name="T27" fmla="*/ 949 h 985"/>
                  <a:gd name="T28" fmla="*/ 1767 w 1858"/>
                  <a:gd name="T29" fmla="*/ 968 h 985"/>
                  <a:gd name="T30" fmla="*/ 1733 w 1858"/>
                  <a:gd name="T31" fmla="*/ 979 h 985"/>
                  <a:gd name="T32" fmla="*/ 1696 w 1858"/>
                  <a:gd name="T33" fmla="*/ 985 h 985"/>
                  <a:gd name="T34" fmla="*/ 164 w 1858"/>
                  <a:gd name="T35" fmla="*/ 985 h 985"/>
                  <a:gd name="T36" fmla="*/ 126 w 1858"/>
                  <a:gd name="T37" fmla="*/ 979 h 985"/>
                  <a:gd name="T38" fmla="*/ 92 w 1858"/>
                  <a:gd name="T39" fmla="*/ 968 h 985"/>
                  <a:gd name="T40" fmla="*/ 60 w 1858"/>
                  <a:gd name="T41" fmla="*/ 947 h 985"/>
                  <a:gd name="T42" fmla="*/ 36 w 1858"/>
                  <a:gd name="T43" fmla="*/ 922 h 985"/>
                  <a:gd name="T44" fmla="*/ 17 w 1858"/>
                  <a:gd name="T45" fmla="*/ 892 h 985"/>
                  <a:gd name="T46" fmla="*/ 4 w 1858"/>
                  <a:gd name="T47" fmla="*/ 858 h 985"/>
                  <a:gd name="T48" fmla="*/ 0 w 1858"/>
                  <a:gd name="T49" fmla="*/ 820 h 985"/>
                  <a:gd name="T50" fmla="*/ 0 w 1858"/>
                  <a:gd name="T51" fmla="*/ 164 h 985"/>
                  <a:gd name="T52" fmla="*/ 4 w 1858"/>
                  <a:gd name="T53" fmla="*/ 126 h 985"/>
                  <a:gd name="T54" fmla="*/ 17 w 1858"/>
                  <a:gd name="T55" fmla="*/ 90 h 985"/>
                  <a:gd name="T56" fmla="*/ 36 w 1858"/>
                  <a:gd name="T57" fmla="*/ 60 h 985"/>
                  <a:gd name="T58" fmla="*/ 60 w 1858"/>
                  <a:gd name="T59" fmla="*/ 36 h 985"/>
                  <a:gd name="T60" fmla="*/ 92 w 1858"/>
                  <a:gd name="T61" fmla="*/ 17 h 985"/>
                  <a:gd name="T62" fmla="*/ 126 w 1858"/>
                  <a:gd name="T63" fmla="*/ 3 h 985"/>
                  <a:gd name="T64" fmla="*/ 164 w 1858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5">
                    <a:moveTo>
                      <a:pt x="164" y="0"/>
                    </a:moveTo>
                    <a:lnTo>
                      <a:pt x="1696" y="0"/>
                    </a:lnTo>
                    <a:lnTo>
                      <a:pt x="1733" y="3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2" y="60"/>
                    </a:lnTo>
                    <a:lnTo>
                      <a:pt x="1843" y="90"/>
                    </a:lnTo>
                    <a:lnTo>
                      <a:pt x="1854" y="126"/>
                    </a:lnTo>
                    <a:lnTo>
                      <a:pt x="1858" y="164"/>
                    </a:lnTo>
                    <a:lnTo>
                      <a:pt x="1858" y="820"/>
                    </a:lnTo>
                    <a:lnTo>
                      <a:pt x="1854" y="858"/>
                    </a:lnTo>
                    <a:lnTo>
                      <a:pt x="1843" y="892"/>
                    </a:lnTo>
                    <a:lnTo>
                      <a:pt x="1822" y="922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3" y="979"/>
                    </a:lnTo>
                    <a:lnTo>
                      <a:pt x="1696" y="985"/>
                    </a:lnTo>
                    <a:lnTo>
                      <a:pt x="164" y="985"/>
                    </a:lnTo>
                    <a:lnTo>
                      <a:pt x="126" y="979"/>
                    </a:lnTo>
                    <a:lnTo>
                      <a:pt x="92" y="968"/>
                    </a:lnTo>
                    <a:lnTo>
                      <a:pt x="60" y="947"/>
                    </a:lnTo>
                    <a:lnTo>
                      <a:pt x="36" y="922"/>
                    </a:lnTo>
                    <a:lnTo>
                      <a:pt x="17" y="892"/>
                    </a:lnTo>
                    <a:lnTo>
                      <a:pt x="4" y="858"/>
                    </a:lnTo>
                    <a:lnTo>
                      <a:pt x="0" y="820"/>
                    </a:lnTo>
                    <a:lnTo>
                      <a:pt x="0" y="164"/>
                    </a:lnTo>
                    <a:lnTo>
                      <a:pt x="4" y="126"/>
                    </a:lnTo>
                    <a:lnTo>
                      <a:pt x="17" y="90"/>
                    </a:lnTo>
                    <a:lnTo>
                      <a:pt x="36" y="60"/>
                    </a:lnTo>
                    <a:lnTo>
                      <a:pt x="60" y="36"/>
                    </a:lnTo>
                    <a:lnTo>
                      <a:pt x="92" y="17"/>
                    </a:lnTo>
                    <a:lnTo>
                      <a:pt x="126" y="3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5" name="Freeform 15"/>
              <p:cNvSpPr>
                <a:spLocks/>
              </p:cNvSpPr>
              <p:nvPr/>
            </p:nvSpPr>
            <p:spPr bwMode="auto">
              <a:xfrm>
                <a:off x="-1352550" y="2941638"/>
                <a:ext cx="611188" cy="781050"/>
              </a:xfrm>
              <a:custGeom>
                <a:avLst/>
                <a:gdLst>
                  <a:gd name="T0" fmla="*/ 0 w 770"/>
                  <a:gd name="T1" fmla="*/ 0 h 985"/>
                  <a:gd name="T2" fmla="*/ 605 w 770"/>
                  <a:gd name="T3" fmla="*/ 0 h 985"/>
                  <a:gd name="T4" fmla="*/ 643 w 770"/>
                  <a:gd name="T5" fmla="*/ 5 h 985"/>
                  <a:gd name="T6" fmla="*/ 677 w 770"/>
                  <a:gd name="T7" fmla="*/ 17 h 985"/>
                  <a:gd name="T8" fmla="*/ 707 w 770"/>
                  <a:gd name="T9" fmla="*/ 36 h 985"/>
                  <a:gd name="T10" fmla="*/ 734 w 770"/>
                  <a:gd name="T11" fmla="*/ 62 h 985"/>
                  <a:gd name="T12" fmla="*/ 753 w 770"/>
                  <a:gd name="T13" fmla="*/ 92 h 985"/>
                  <a:gd name="T14" fmla="*/ 766 w 770"/>
                  <a:gd name="T15" fmla="*/ 126 h 985"/>
                  <a:gd name="T16" fmla="*/ 770 w 770"/>
                  <a:gd name="T17" fmla="*/ 164 h 985"/>
                  <a:gd name="T18" fmla="*/ 770 w 770"/>
                  <a:gd name="T19" fmla="*/ 821 h 985"/>
                  <a:gd name="T20" fmla="*/ 766 w 770"/>
                  <a:gd name="T21" fmla="*/ 858 h 985"/>
                  <a:gd name="T22" fmla="*/ 753 w 770"/>
                  <a:gd name="T23" fmla="*/ 894 h 985"/>
                  <a:gd name="T24" fmla="*/ 734 w 770"/>
                  <a:gd name="T25" fmla="*/ 924 h 985"/>
                  <a:gd name="T26" fmla="*/ 707 w 770"/>
                  <a:gd name="T27" fmla="*/ 949 h 985"/>
                  <a:gd name="T28" fmla="*/ 677 w 770"/>
                  <a:gd name="T29" fmla="*/ 968 h 985"/>
                  <a:gd name="T30" fmla="*/ 643 w 770"/>
                  <a:gd name="T31" fmla="*/ 981 h 985"/>
                  <a:gd name="T32" fmla="*/ 605 w 770"/>
                  <a:gd name="T33" fmla="*/ 985 h 985"/>
                  <a:gd name="T34" fmla="*/ 0 w 770"/>
                  <a:gd name="T35" fmla="*/ 985 h 985"/>
                  <a:gd name="T36" fmla="*/ 0 w 770"/>
                  <a:gd name="T37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85">
                    <a:moveTo>
                      <a:pt x="0" y="0"/>
                    </a:moveTo>
                    <a:lnTo>
                      <a:pt x="605" y="0"/>
                    </a:lnTo>
                    <a:lnTo>
                      <a:pt x="643" y="5"/>
                    </a:lnTo>
                    <a:lnTo>
                      <a:pt x="677" y="17"/>
                    </a:lnTo>
                    <a:lnTo>
                      <a:pt x="707" y="36"/>
                    </a:lnTo>
                    <a:lnTo>
                      <a:pt x="734" y="62"/>
                    </a:lnTo>
                    <a:lnTo>
                      <a:pt x="753" y="92"/>
                    </a:lnTo>
                    <a:lnTo>
                      <a:pt x="766" y="126"/>
                    </a:lnTo>
                    <a:lnTo>
                      <a:pt x="770" y="164"/>
                    </a:lnTo>
                    <a:lnTo>
                      <a:pt x="770" y="821"/>
                    </a:lnTo>
                    <a:lnTo>
                      <a:pt x="766" y="858"/>
                    </a:lnTo>
                    <a:lnTo>
                      <a:pt x="753" y="894"/>
                    </a:lnTo>
                    <a:lnTo>
                      <a:pt x="734" y="924"/>
                    </a:lnTo>
                    <a:lnTo>
                      <a:pt x="707" y="949"/>
                    </a:lnTo>
                    <a:lnTo>
                      <a:pt x="677" y="968"/>
                    </a:lnTo>
                    <a:lnTo>
                      <a:pt x="643" y="981"/>
                    </a:lnTo>
                    <a:lnTo>
                      <a:pt x="605" y="985"/>
                    </a:lnTo>
                    <a:lnTo>
                      <a:pt x="0" y="9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6" name="Freeform 16"/>
              <p:cNvSpPr>
                <a:spLocks/>
              </p:cNvSpPr>
              <p:nvPr/>
            </p:nvSpPr>
            <p:spPr bwMode="auto">
              <a:xfrm>
                <a:off x="-1352550" y="5000625"/>
                <a:ext cx="611188" cy="781050"/>
              </a:xfrm>
              <a:custGeom>
                <a:avLst/>
                <a:gdLst>
                  <a:gd name="T0" fmla="*/ 0 w 770"/>
                  <a:gd name="T1" fmla="*/ 0 h 983"/>
                  <a:gd name="T2" fmla="*/ 605 w 770"/>
                  <a:gd name="T3" fmla="*/ 0 h 983"/>
                  <a:gd name="T4" fmla="*/ 643 w 770"/>
                  <a:gd name="T5" fmla="*/ 4 h 983"/>
                  <a:gd name="T6" fmla="*/ 677 w 770"/>
                  <a:gd name="T7" fmla="*/ 15 h 983"/>
                  <a:gd name="T8" fmla="*/ 707 w 770"/>
                  <a:gd name="T9" fmla="*/ 36 h 983"/>
                  <a:gd name="T10" fmla="*/ 734 w 770"/>
                  <a:gd name="T11" fmla="*/ 60 h 983"/>
                  <a:gd name="T12" fmla="*/ 753 w 770"/>
                  <a:gd name="T13" fmla="*/ 91 h 983"/>
                  <a:gd name="T14" fmla="*/ 766 w 770"/>
                  <a:gd name="T15" fmla="*/ 125 h 983"/>
                  <a:gd name="T16" fmla="*/ 770 w 770"/>
                  <a:gd name="T17" fmla="*/ 162 h 983"/>
                  <a:gd name="T18" fmla="*/ 770 w 770"/>
                  <a:gd name="T19" fmla="*/ 821 h 983"/>
                  <a:gd name="T20" fmla="*/ 766 w 770"/>
                  <a:gd name="T21" fmla="*/ 858 h 983"/>
                  <a:gd name="T22" fmla="*/ 753 w 770"/>
                  <a:gd name="T23" fmla="*/ 892 h 983"/>
                  <a:gd name="T24" fmla="*/ 734 w 770"/>
                  <a:gd name="T25" fmla="*/ 923 h 983"/>
                  <a:gd name="T26" fmla="*/ 707 w 770"/>
                  <a:gd name="T27" fmla="*/ 947 h 983"/>
                  <a:gd name="T28" fmla="*/ 677 w 770"/>
                  <a:gd name="T29" fmla="*/ 968 h 983"/>
                  <a:gd name="T30" fmla="*/ 643 w 770"/>
                  <a:gd name="T31" fmla="*/ 979 h 983"/>
                  <a:gd name="T32" fmla="*/ 605 w 770"/>
                  <a:gd name="T33" fmla="*/ 983 h 983"/>
                  <a:gd name="T34" fmla="*/ 0 w 770"/>
                  <a:gd name="T35" fmla="*/ 983 h 983"/>
                  <a:gd name="T36" fmla="*/ 0 w 770"/>
                  <a:gd name="T37" fmla="*/ 0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83">
                    <a:moveTo>
                      <a:pt x="0" y="0"/>
                    </a:moveTo>
                    <a:lnTo>
                      <a:pt x="605" y="0"/>
                    </a:lnTo>
                    <a:lnTo>
                      <a:pt x="643" y="4"/>
                    </a:lnTo>
                    <a:lnTo>
                      <a:pt x="677" y="15"/>
                    </a:lnTo>
                    <a:lnTo>
                      <a:pt x="707" y="36"/>
                    </a:lnTo>
                    <a:lnTo>
                      <a:pt x="734" y="60"/>
                    </a:lnTo>
                    <a:lnTo>
                      <a:pt x="753" y="91"/>
                    </a:lnTo>
                    <a:lnTo>
                      <a:pt x="766" y="125"/>
                    </a:lnTo>
                    <a:lnTo>
                      <a:pt x="770" y="162"/>
                    </a:lnTo>
                    <a:lnTo>
                      <a:pt x="770" y="821"/>
                    </a:lnTo>
                    <a:lnTo>
                      <a:pt x="766" y="858"/>
                    </a:lnTo>
                    <a:lnTo>
                      <a:pt x="753" y="892"/>
                    </a:lnTo>
                    <a:lnTo>
                      <a:pt x="734" y="923"/>
                    </a:lnTo>
                    <a:lnTo>
                      <a:pt x="707" y="947"/>
                    </a:lnTo>
                    <a:lnTo>
                      <a:pt x="677" y="968"/>
                    </a:lnTo>
                    <a:lnTo>
                      <a:pt x="643" y="979"/>
                    </a:lnTo>
                    <a:lnTo>
                      <a:pt x="605" y="983"/>
                    </a:lnTo>
                    <a:lnTo>
                      <a:pt x="0" y="98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7" name="Freeform 17"/>
              <p:cNvSpPr>
                <a:spLocks/>
              </p:cNvSpPr>
              <p:nvPr/>
            </p:nvSpPr>
            <p:spPr bwMode="auto">
              <a:xfrm>
                <a:off x="-1352550" y="3970338"/>
                <a:ext cx="1474788" cy="781050"/>
              </a:xfrm>
              <a:custGeom>
                <a:avLst/>
                <a:gdLst>
                  <a:gd name="T0" fmla="*/ 164 w 1858"/>
                  <a:gd name="T1" fmla="*/ 0 h 985"/>
                  <a:gd name="T2" fmla="*/ 1696 w 1858"/>
                  <a:gd name="T3" fmla="*/ 0 h 985"/>
                  <a:gd name="T4" fmla="*/ 1733 w 1858"/>
                  <a:gd name="T5" fmla="*/ 4 h 985"/>
                  <a:gd name="T6" fmla="*/ 1767 w 1858"/>
                  <a:gd name="T7" fmla="*/ 17 h 985"/>
                  <a:gd name="T8" fmla="*/ 1797 w 1858"/>
                  <a:gd name="T9" fmla="*/ 36 h 985"/>
                  <a:gd name="T10" fmla="*/ 1822 w 1858"/>
                  <a:gd name="T11" fmla="*/ 62 h 985"/>
                  <a:gd name="T12" fmla="*/ 1843 w 1858"/>
                  <a:gd name="T13" fmla="*/ 92 h 985"/>
                  <a:gd name="T14" fmla="*/ 1854 w 1858"/>
                  <a:gd name="T15" fmla="*/ 126 h 985"/>
                  <a:gd name="T16" fmla="*/ 1858 w 1858"/>
                  <a:gd name="T17" fmla="*/ 164 h 985"/>
                  <a:gd name="T18" fmla="*/ 1858 w 1858"/>
                  <a:gd name="T19" fmla="*/ 821 h 985"/>
                  <a:gd name="T20" fmla="*/ 1854 w 1858"/>
                  <a:gd name="T21" fmla="*/ 858 h 985"/>
                  <a:gd name="T22" fmla="*/ 1843 w 1858"/>
                  <a:gd name="T23" fmla="*/ 892 h 985"/>
                  <a:gd name="T24" fmla="*/ 1822 w 1858"/>
                  <a:gd name="T25" fmla="*/ 924 h 985"/>
                  <a:gd name="T26" fmla="*/ 1797 w 1858"/>
                  <a:gd name="T27" fmla="*/ 949 h 985"/>
                  <a:gd name="T28" fmla="*/ 1767 w 1858"/>
                  <a:gd name="T29" fmla="*/ 968 h 985"/>
                  <a:gd name="T30" fmla="*/ 1733 w 1858"/>
                  <a:gd name="T31" fmla="*/ 981 h 985"/>
                  <a:gd name="T32" fmla="*/ 1696 w 1858"/>
                  <a:gd name="T33" fmla="*/ 985 h 985"/>
                  <a:gd name="T34" fmla="*/ 164 w 1858"/>
                  <a:gd name="T35" fmla="*/ 985 h 985"/>
                  <a:gd name="T36" fmla="*/ 126 w 1858"/>
                  <a:gd name="T37" fmla="*/ 981 h 985"/>
                  <a:gd name="T38" fmla="*/ 92 w 1858"/>
                  <a:gd name="T39" fmla="*/ 968 h 985"/>
                  <a:gd name="T40" fmla="*/ 60 w 1858"/>
                  <a:gd name="T41" fmla="*/ 949 h 985"/>
                  <a:gd name="T42" fmla="*/ 36 w 1858"/>
                  <a:gd name="T43" fmla="*/ 924 h 985"/>
                  <a:gd name="T44" fmla="*/ 17 w 1858"/>
                  <a:gd name="T45" fmla="*/ 892 h 985"/>
                  <a:gd name="T46" fmla="*/ 4 w 1858"/>
                  <a:gd name="T47" fmla="*/ 858 h 985"/>
                  <a:gd name="T48" fmla="*/ 0 w 1858"/>
                  <a:gd name="T49" fmla="*/ 821 h 985"/>
                  <a:gd name="T50" fmla="*/ 0 w 1858"/>
                  <a:gd name="T51" fmla="*/ 164 h 985"/>
                  <a:gd name="T52" fmla="*/ 4 w 1858"/>
                  <a:gd name="T53" fmla="*/ 126 h 985"/>
                  <a:gd name="T54" fmla="*/ 17 w 1858"/>
                  <a:gd name="T55" fmla="*/ 92 h 985"/>
                  <a:gd name="T56" fmla="*/ 36 w 1858"/>
                  <a:gd name="T57" fmla="*/ 62 h 985"/>
                  <a:gd name="T58" fmla="*/ 60 w 1858"/>
                  <a:gd name="T59" fmla="*/ 36 h 985"/>
                  <a:gd name="T60" fmla="*/ 92 w 1858"/>
                  <a:gd name="T61" fmla="*/ 17 h 985"/>
                  <a:gd name="T62" fmla="*/ 126 w 1858"/>
                  <a:gd name="T63" fmla="*/ 4 h 985"/>
                  <a:gd name="T64" fmla="*/ 164 w 1858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5">
                    <a:moveTo>
                      <a:pt x="164" y="0"/>
                    </a:moveTo>
                    <a:lnTo>
                      <a:pt x="1696" y="0"/>
                    </a:lnTo>
                    <a:lnTo>
                      <a:pt x="1733" y="4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2" y="62"/>
                    </a:lnTo>
                    <a:lnTo>
                      <a:pt x="1843" y="92"/>
                    </a:lnTo>
                    <a:lnTo>
                      <a:pt x="1854" y="126"/>
                    </a:lnTo>
                    <a:lnTo>
                      <a:pt x="1858" y="164"/>
                    </a:lnTo>
                    <a:lnTo>
                      <a:pt x="1858" y="821"/>
                    </a:lnTo>
                    <a:lnTo>
                      <a:pt x="1854" y="858"/>
                    </a:lnTo>
                    <a:lnTo>
                      <a:pt x="1843" y="892"/>
                    </a:lnTo>
                    <a:lnTo>
                      <a:pt x="1822" y="924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3" y="981"/>
                    </a:lnTo>
                    <a:lnTo>
                      <a:pt x="1696" y="985"/>
                    </a:lnTo>
                    <a:lnTo>
                      <a:pt x="164" y="985"/>
                    </a:lnTo>
                    <a:lnTo>
                      <a:pt x="126" y="981"/>
                    </a:lnTo>
                    <a:lnTo>
                      <a:pt x="92" y="968"/>
                    </a:lnTo>
                    <a:lnTo>
                      <a:pt x="60" y="949"/>
                    </a:lnTo>
                    <a:lnTo>
                      <a:pt x="36" y="924"/>
                    </a:lnTo>
                    <a:lnTo>
                      <a:pt x="17" y="892"/>
                    </a:lnTo>
                    <a:lnTo>
                      <a:pt x="4" y="858"/>
                    </a:lnTo>
                    <a:lnTo>
                      <a:pt x="0" y="821"/>
                    </a:lnTo>
                    <a:lnTo>
                      <a:pt x="0" y="164"/>
                    </a:lnTo>
                    <a:lnTo>
                      <a:pt x="4" y="126"/>
                    </a:lnTo>
                    <a:lnTo>
                      <a:pt x="17" y="92"/>
                    </a:lnTo>
                    <a:lnTo>
                      <a:pt x="36" y="62"/>
                    </a:lnTo>
                    <a:lnTo>
                      <a:pt x="60" y="36"/>
                    </a:lnTo>
                    <a:lnTo>
                      <a:pt x="92" y="17"/>
                    </a:lnTo>
                    <a:lnTo>
                      <a:pt x="126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8" name="Freeform 18"/>
              <p:cNvSpPr>
                <a:spLocks/>
              </p:cNvSpPr>
              <p:nvPr/>
            </p:nvSpPr>
            <p:spPr bwMode="auto">
              <a:xfrm>
                <a:off x="2103438" y="3970338"/>
                <a:ext cx="1474788" cy="781050"/>
              </a:xfrm>
              <a:custGeom>
                <a:avLst/>
                <a:gdLst>
                  <a:gd name="T0" fmla="*/ 164 w 1858"/>
                  <a:gd name="T1" fmla="*/ 0 h 985"/>
                  <a:gd name="T2" fmla="*/ 1694 w 1858"/>
                  <a:gd name="T3" fmla="*/ 0 h 985"/>
                  <a:gd name="T4" fmla="*/ 1731 w 1858"/>
                  <a:gd name="T5" fmla="*/ 4 h 985"/>
                  <a:gd name="T6" fmla="*/ 1767 w 1858"/>
                  <a:gd name="T7" fmla="*/ 17 h 985"/>
                  <a:gd name="T8" fmla="*/ 1797 w 1858"/>
                  <a:gd name="T9" fmla="*/ 36 h 985"/>
                  <a:gd name="T10" fmla="*/ 1822 w 1858"/>
                  <a:gd name="T11" fmla="*/ 62 h 985"/>
                  <a:gd name="T12" fmla="*/ 1841 w 1858"/>
                  <a:gd name="T13" fmla="*/ 92 h 985"/>
                  <a:gd name="T14" fmla="*/ 1854 w 1858"/>
                  <a:gd name="T15" fmla="*/ 126 h 985"/>
                  <a:gd name="T16" fmla="*/ 1858 w 1858"/>
                  <a:gd name="T17" fmla="*/ 164 h 985"/>
                  <a:gd name="T18" fmla="*/ 1858 w 1858"/>
                  <a:gd name="T19" fmla="*/ 821 h 985"/>
                  <a:gd name="T20" fmla="*/ 1854 w 1858"/>
                  <a:gd name="T21" fmla="*/ 858 h 985"/>
                  <a:gd name="T22" fmla="*/ 1841 w 1858"/>
                  <a:gd name="T23" fmla="*/ 892 h 985"/>
                  <a:gd name="T24" fmla="*/ 1822 w 1858"/>
                  <a:gd name="T25" fmla="*/ 924 h 985"/>
                  <a:gd name="T26" fmla="*/ 1797 w 1858"/>
                  <a:gd name="T27" fmla="*/ 949 h 985"/>
                  <a:gd name="T28" fmla="*/ 1767 w 1858"/>
                  <a:gd name="T29" fmla="*/ 968 h 985"/>
                  <a:gd name="T30" fmla="*/ 1731 w 1858"/>
                  <a:gd name="T31" fmla="*/ 981 h 985"/>
                  <a:gd name="T32" fmla="*/ 1694 w 1858"/>
                  <a:gd name="T33" fmla="*/ 985 h 985"/>
                  <a:gd name="T34" fmla="*/ 164 w 1858"/>
                  <a:gd name="T35" fmla="*/ 985 h 985"/>
                  <a:gd name="T36" fmla="*/ 126 w 1858"/>
                  <a:gd name="T37" fmla="*/ 981 h 985"/>
                  <a:gd name="T38" fmla="*/ 90 w 1858"/>
                  <a:gd name="T39" fmla="*/ 968 h 985"/>
                  <a:gd name="T40" fmla="*/ 60 w 1858"/>
                  <a:gd name="T41" fmla="*/ 949 h 985"/>
                  <a:gd name="T42" fmla="*/ 36 w 1858"/>
                  <a:gd name="T43" fmla="*/ 924 h 985"/>
                  <a:gd name="T44" fmla="*/ 17 w 1858"/>
                  <a:gd name="T45" fmla="*/ 892 h 985"/>
                  <a:gd name="T46" fmla="*/ 4 w 1858"/>
                  <a:gd name="T47" fmla="*/ 858 h 985"/>
                  <a:gd name="T48" fmla="*/ 0 w 1858"/>
                  <a:gd name="T49" fmla="*/ 821 h 985"/>
                  <a:gd name="T50" fmla="*/ 0 w 1858"/>
                  <a:gd name="T51" fmla="*/ 164 h 985"/>
                  <a:gd name="T52" fmla="*/ 4 w 1858"/>
                  <a:gd name="T53" fmla="*/ 126 h 985"/>
                  <a:gd name="T54" fmla="*/ 17 w 1858"/>
                  <a:gd name="T55" fmla="*/ 92 h 985"/>
                  <a:gd name="T56" fmla="*/ 36 w 1858"/>
                  <a:gd name="T57" fmla="*/ 62 h 985"/>
                  <a:gd name="T58" fmla="*/ 60 w 1858"/>
                  <a:gd name="T59" fmla="*/ 36 h 985"/>
                  <a:gd name="T60" fmla="*/ 90 w 1858"/>
                  <a:gd name="T61" fmla="*/ 17 h 985"/>
                  <a:gd name="T62" fmla="*/ 126 w 1858"/>
                  <a:gd name="T63" fmla="*/ 4 h 985"/>
                  <a:gd name="T64" fmla="*/ 164 w 1858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5">
                    <a:moveTo>
                      <a:pt x="164" y="0"/>
                    </a:moveTo>
                    <a:lnTo>
                      <a:pt x="1694" y="0"/>
                    </a:lnTo>
                    <a:lnTo>
                      <a:pt x="1731" y="4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2" y="62"/>
                    </a:lnTo>
                    <a:lnTo>
                      <a:pt x="1841" y="92"/>
                    </a:lnTo>
                    <a:lnTo>
                      <a:pt x="1854" y="126"/>
                    </a:lnTo>
                    <a:lnTo>
                      <a:pt x="1858" y="164"/>
                    </a:lnTo>
                    <a:lnTo>
                      <a:pt x="1858" y="821"/>
                    </a:lnTo>
                    <a:lnTo>
                      <a:pt x="1854" y="858"/>
                    </a:lnTo>
                    <a:lnTo>
                      <a:pt x="1841" y="892"/>
                    </a:lnTo>
                    <a:lnTo>
                      <a:pt x="1822" y="924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1" y="981"/>
                    </a:lnTo>
                    <a:lnTo>
                      <a:pt x="1694" y="985"/>
                    </a:lnTo>
                    <a:lnTo>
                      <a:pt x="164" y="985"/>
                    </a:lnTo>
                    <a:lnTo>
                      <a:pt x="126" y="981"/>
                    </a:lnTo>
                    <a:lnTo>
                      <a:pt x="90" y="968"/>
                    </a:lnTo>
                    <a:lnTo>
                      <a:pt x="60" y="949"/>
                    </a:lnTo>
                    <a:lnTo>
                      <a:pt x="36" y="924"/>
                    </a:lnTo>
                    <a:lnTo>
                      <a:pt x="17" y="892"/>
                    </a:lnTo>
                    <a:lnTo>
                      <a:pt x="4" y="858"/>
                    </a:lnTo>
                    <a:lnTo>
                      <a:pt x="0" y="821"/>
                    </a:lnTo>
                    <a:lnTo>
                      <a:pt x="0" y="164"/>
                    </a:lnTo>
                    <a:lnTo>
                      <a:pt x="4" y="126"/>
                    </a:lnTo>
                    <a:lnTo>
                      <a:pt x="17" y="92"/>
                    </a:lnTo>
                    <a:lnTo>
                      <a:pt x="36" y="62"/>
                    </a:lnTo>
                    <a:lnTo>
                      <a:pt x="60" y="36"/>
                    </a:lnTo>
                    <a:lnTo>
                      <a:pt x="90" y="17"/>
                    </a:lnTo>
                    <a:lnTo>
                      <a:pt x="126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9" name="Freeform 19"/>
              <p:cNvSpPr>
                <a:spLocks/>
              </p:cNvSpPr>
              <p:nvPr/>
            </p:nvSpPr>
            <p:spPr bwMode="auto">
              <a:xfrm>
                <a:off x="2968625" y="2940050"/>
                <a:ext cx="609600" cy="781050"/>
              </a:xfrm>
              <a:custGeom>
                <a:avLst/>
                <a:gdLst>
                  <a:gd name="T0" fmla="*/ 164 w 770"/>
                  <a:gd name="T1" fmla="*/ 0 h 985"/>
                  <a:gd name="T2" fmla="*/ 770 w 770"/>
                  <a:gd name="T3" fmla="*/ 0 h 985"/>
                  <a:gd name="T4" fmla="*/ 770 w 770"/>
                  <a:gd name="T5" fmla="*/ 985 h 985"/>
                  <a:gd name="T6" fmla="*/ 164 w 770"/>
                  <a:gd name="T7" fmla="*/ 985 h 985"/>
                  <a:gd name="T8" fmla="*/ 127 w 770"/>
                  <a:gd name="T9" fmla="*/ 981 h 985"/>
                  <a:gd name="T10" fmla="*/ 93 w 770"/>
                  <a:gd name="T11" fmla="*/ 970 h 985"/>
                  <a:gd name="T12" fmla="*/ 62 w 770"/>
                  <a:gd name="T13" fmla="*/ 949 h 985"/>
                  <a:gd name="T14" fmla="*/ 36 w 770"/>
                  <a:gd name="T15" fmla="*/ 924 h 985"/>
                  <a:gd name="T16" fmla="*/ 17 w 770"/>
                  <a:gd name="T17" fmla="*/ 894 h 985"/>
                  <a:gd name="T18" fmla="*/ 6 w 770"/>
                  <a:gd name="T19" fmla="*/ 860 h 985"/>
                  <a:gd name="T20" fmla="*/ 0 w 770"/>
                  <a:gd name="T21" fmla="*/ 823 h 985"/>
                  <a:gd name="T22" fmla="*/ 0 w 770"/>
                  <a:gd name="T23" fmla="*/ 164 h 985"/>
                  <a:gd name="T24" fmla="*/ 6 w 770"/>
                  <a:gd name="T25" fmla="*/ 126 h 985"/>
                  <a:gd name="T26" fmla="*/ 17 w 770"/>
                  <a:gd name="T27" fmla="*/ 91 h 985"/>
                  <a:gd name="T28" fmla="*/ 36 w 770"/>
                  <a:gd name="T29" fmla="*/ 60 h 985"/>
                  <a:gd name="T30" fmla="*/ 62 w 770"/>
                  <a:gd name="T31" fmla="*/ 36 h 985"/>
                  <a:gd name="T32" fmla="*/ 93 w 770"/>
                  <a:gd name="T33" fmla="*/ 17 h 985"/>
                  <a:gd name="T34" fmla="*/ 127 w 770"/>
                  <a:gd name="T35" fmla="*/ 4 h 985"/>
                  <a:gd name="T36" fmla="*/ 164 w 770"/>
                  <a:gd name="T37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85">
                    <a:moveTo>
                      <a:pt x="164" y="0"/>
                    </a:moveTo>
                    <a:lnTo>
                      <a:pt x="770" y="0"/>
                    </a:lnTo>
                    <a:lnTo>
                      <a:pt x="770" y="985"/>
                    </a:lnTo>
                    <a:lnTo>
                      <a:pt x="164" y="985"/>
                    </a:lnTo>
                    <a:lnTo>
                      <a:pt x="127" y="981"/>
                    </a:lnTo>
                    <a:lnTo>
                      <a:pt x="93" y="970"/>
                    </a:lnTo>
                    <a:lnTo>
                      <a:pt x="62" y="949"/>
                    </a:lnTo>
                    <a:lnTo>
                      <a:pt x="36" y="924"/>
                    </a:lnTo>
                    <a:lnTo>
                      <a:pt x="17" y="894"/>
                    </a:lnTo>
                    <a:lnTo>
                      <a:pt x="6" y="860"/>
                    </a:lnTo>
                    <a:lnTo>
                      <a:pt x="0" y="823"/>
                    </a:lnTo>
                    <a:lnTo>
                      <a:pt x="0" y="164"/>
                    </a:lnTo>
                    <a:lnTo>
                      <a:pt x="6" y="126"/>
                    </a:lnTo>
                    <a:lnTo>
                      <a:pt x="17" y="91"/>
                    </a:lnTo>
                    <a:lnTo>
                      <a:pt x="36" y="60"/>
                    </a:lnTo>
                    <a:lnTo>
                      <a:pt x="62" y="36"/>
                    </a:lnTo>
                    <a:lnTo>
                      <a:pt x="93" y="17"/>
                    </a:lnTo>
                    <a:lnTo>
                      <a:pt x="127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0" name="Freeform 20"/>
              <p:cNvSpPr>
                <a:spLocks/>
              </p:cNvSpPr>
              <p:nvPr/>
            </p:nvSpPr>
            <p:spPr bwMode="auto">
              <a:xfrm>
                <a:off x="2968625" y="4997450"/>
                <a:ext cx="609600" cy="784225"/>
              </a:xfrm>
              <a:custGeom>
                <a:avLst/>
                <a:gdLst>
                  <a:gd name="T0" fmla="*/ 164 w 770"/>
                  <a:gd name="T1" fmla="*/ 0 h 987"/>
                  <a:gd name="T2" fmla="*/ 770 w 770"/>
                  <a:gd name="T3" fmla="*/ 0 h 987"/>
                  <a:gd name="T4" fmla="*/ 770 w 770"/>
                  <a:gd name="T5" fmla="*/ 987 h 987"/>
                  <a:gd name="T6" fmla="*/ 164 w 770"/>
                  <a:gd name="T7" fmla="*/ 987 h 987"/>
                  <a:gd name="T8" fmla="*/ 127 w 770"/>
                  <a:gd name="T9" fmla="*/ 981 h 987"/>
                  <a:gd name="T10" fmla="*/ 91 w 770"/>
                  <a:gd name="T11" fmla="*/ 970 h 987"/>
                  <a:gd name="T12" fmla="*/ 61 w 770"/>
                  <a:gd name="T13" fmla="*/ 951 h 987"/>
                  <a:gd name="T14" fmla="*/ 36 w 770"/>
                  <a:gd name="T15" fmla="*/ 925 h 987"/>
                  <a:gd name="T16" fmla="*/ 15 w 770"/>
                  <a:gd name="T17" fmla="*/ 895 h 987"/>
                  <a:gd name="T18" fmla="*/ 4 w 770"/>
                  <a:gd name="T19" fmla="*/ 861 h 987"/>
                  <a:gd name="T20" fmla="*/ 0 w 770"/>
                  <a:gd name="T21" fmla="*/ 823 h 987"/>
                  <a:gd name="T22" fmla="*/ 0 w 770"/>
                  <a:gd name="T23" fmla="*/ 166 h 987"/>
                  <a:gd name="T24" fmla="*/ 6 w 770"/>
                  <a:gd name="T25" fmla="*/ 123 h 987"/>
                  <a:gd name="T26" fmla="*/ 23 w 770"/>
                  <a:gd name="T27" fmla="*/ 83 h 987"/>
                  <a:gd name="T28" fmla="*/ 47 w 770"/>
                  <a:gd name="T29" fmla="*/ 49 h 987"/>
                  <a:gd name="T30" fmla="*/ 81 w 770"/>
                  <a:gd name="T31" fmla="*/ 25 h 987"/>
                  <a:gd name="T32" fmla="*/ 121 w 770"/>
                  <a:gd name="T33" fmla="*/ 8 h 987"/>
                  <a:gd name="T34" fmla="*/ 164 w 770"/>
                  <a:gd name="T35" fmla="*/ 0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0" h="987">
                    <a:moveTo>
                      <a:pt x="164" y="0"/>
                    </a:moveTo>
                    <a:lnTo>
                      <a:pt x="770" y="0"/>
                    </a:lnTo>
                    <a:lnTo>
                      <a:pt x="770" y="987"/>
                    </a:lnTo>
                    <a:lnTo>
                      <a:pt x="164" y="987"/>
                    </a:lnTo>
                    <a:lnTo>
                      <a:pt x="127" y="981"/>
                    </a:lnTo>
                    <a:lnTo>
                      <a:pt x="91" y="970"/>
                    </a:lnTo>
                    <a:lnTo>
                      <a:pt x="61" y="951"/>
                    </a:lnTo>
                    <a:lnTo>
                      <a:pt x="36" y="925"/>
                    </a:lnTo>
                    <a:lnTo>
                      <a:pt x="15" y="895"/>
                    </a:lnTo>
                    <a:lnTo>
                      <a:pt x="4" y="861"/>
                    </a:lnTo>
                    <a:lnTo>
                      <a:pt x="0" y="823"/>
                    </a:lnTo>
                    <a:lnTo>
                      <a:pt x="0" y="166"/>
                    </a:lnTo>
                    <a:lnTo>
                      <a:pt x="6" y="123"/>
                    </a:lnTo>
                    <a:lnTo>
                      <a:pt x="23" y="83"/>
                    </a:lnTo>
                    <a:lnTo>
                      <a:pt x="47" y="49"/>
                    </a:lnTo>
                    <a:lnTo>
                      <a:pt x="81" y="25"/>
                    </a:lnTo>
                    <a:lnTo>
                      <a:pt x="121" y="8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1" name="Freeform 21"/>
              <p:cNvSpPr>
                <a:spLocks/>
              </p:cNvSpPr>
              <p:nvPr/>
            </p:nvSpPr>
            <p:spPr bwMode="auto">
              <a:xfrm>
                <a:off x="-487363" y="2941638"/>
                <a:ext cx="1474788" cy="779463"/>
              </a:xfrm>
              <a:custGeom>
                <a:avLst/>
                <a:gdLst>
                  <a:gd name="T0" fmla="*/ 162 w 1858"/>
                  <a:gd name="T1" fmla="*/ 0 h 983"/>
                  <a:gd name="T2" fmla="*/ 1694 w 1858"/>
                  <a:gd name="T3" fmla="*/ 0 h 983"/>
                  <a:gd name="T4" fmla="*/ 1732 w 1858"/>
                  <a:gd name="T5" fmla="*/ 4 h 983"/>
                  <a:gd name="T6" fmla="*/ 1765 w 1858"/>
                  <a:gd name="T7" fmla="*/ 15 h 983"/>
                  <a:gd name="T8" fmla="*/ 1798 w 1858"/>
                  <a:gd name="T9" fmla="*/ 36 h 983"/>
                  <a:gd name="T10" fmla="*/ 1822 w 1858"/>
                  <a:gd name="T11" fmla="*/ 60 h 983"/>
                  <a:gd name="T12" fmla="*/ 1841 w 1858"/>
                  <a:gd name="T13" fmla="*/ 90 h 983"/>
                  <a:gd name="T14" fmla="*/ 1854 w 1858"/>
                  <a:gd name="T15" fmla="*/ 124 h 983"/>
                  <a:gd name="T16" fmla="*/ 1858 w 1858"/>
                  <a:gd name="T17" fmla="*/ 162 h 983"/>
                  <a:gd name="T18" fmla="*/ 1858 w 1858"/>
                  <a:gd name="T19" fmla="*/ 821 h 983"/>
                  <a:gd name="T20" fmla="*/ 1854 w 1858"/>
                  <a:gd name="T21" fmla="*/ 858 h 983"/>
                  <a:gd name="T22" fmla="*/ 1841 w 1858"/>
                  <a:gd name="T23" fmla="*/ 892 h 983"/>
                  <a:gd name="T24" fmla="*/ 1822 w 1858"/>
                  <a:gd name="T25" fmla="*/ 922 h 983"/>
                  <a:gd name="T26" fmla="*/ 1796 w 1858"/>
                  <a:gd name="T27" fmla="*/ 947 h 983"/>
                  <a:gd name="T28" fmla="*/ 1765 w 1858"/>
                  <a:gd name="T29" fmla="*/ 968 h 983"/>
                  <a:gd name="T30" fmla="*/ 1732 w 1858"/>
                  <a:gd name="T31" fmla="*/ 979 h 983"/>
                  <a:gd name="T32" fmla="*/ 1694 w 1858"/>
                  <a:gd name="T33" fmla="*/ 983 h 983"/>
                  <a:gd name="T34" fmla="*/ 162 w 1858"/>
                  <a:gd name="T35" fmla="*/ 983 h 983"/>
                  <a:gd name="T36" fmla="*/ 125 w 1858"/>
                  <a:gd name="T37" fmla="*/ 979 h 983"/>
                  <a:gd name="T38" fmla="*/ 91 w 1858"/>
                  <a:gd name="T39" fmla="*/ 968 h 983"/>
                  <a:gd name="T40" fmla="*/ 60 w 1858"/>
                  <a:gd name="T41" fmla="*/ 947 h 983"/>
                  <a:gd name="T42" fmla="*/ 36 w 1858"/>
                  <a:gd name="T43" fmla="*/ 922 h 983"/>
                  <a:gd name="T44" fmla="*/ 15 w 1858"/>
                  <a:gd name="T45" fmla="*/ 892 h 983"/>
                  <a:gd name="T46" fmla="*/ 4 w 1858"/>
                  <a:gd name="T47" fmla="*/ 858 h 983"/>
                  <a:gd name="T48" fmla="*/ 0 w 1858"/>
                  <a:gd name="T49" fmla="*/ 821 h 983"/>
                  <a:gd name="T50" fmla="*/ 0 w 1858"/>
                  <a:gd name="T51" fmla="*/ 162 h 983"/>
                  <a:gd name="T52" fmla="*/ 4 w 1858"/>
                  <a:gd name="T53" fmla="*/ 124 h 983"/>
                  <a:gd name="T54" fmla="*/ 15 w 1858"/>
                  <a:gd name="T55" fmla="*/ 90 h 983"/>
                  <a:gd name="T56" fmla="*/ 36 w 1858"/>
                  <a:gd name="T57" fmla="*/ 60 h 983"/>
                  <a:gd name="T58" fmla="*/ 60 w 1858"/>
                  <a:gd name="T59" fmla="*/ 36 h 983"/>
                  <a:gd name="T60" fmla="*/ 91 w 1858"/>
                  <a:gd name="T61" fmla="*/ 15 h 983"/>
                  <a:gd name="T62" fmla="*/ 125 w 1858"/>
                  <a:gd name="T63" fmla="*/ 4 h 983"/>
                  <a:gd name="T64" fmla="*/ 162 w 1858"/>
                  <a:gd name="T65" fmla="*/ 0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3">
                    <a:moveTo>
                      <a:pt x="162" y="0"/>
                    </a:moveTo>
                    <a:lnTo>
                      <a:pt x="1694" y="0"/>
                    </a:lnTo>
                    <a:lnTo>
                      <a:pt x="1732" y="4"/>
                    </a:lnTo>
                    <a:lnTo>
                      <a:pt x="1765" y="15"/>
                    </a:lnTo>
                    <a:lnTo>
                      <a:pt x="1798" y="36"/>
                    </a:lnTo>
                    <a:lnTo>
                      <a:pt x="1822" y="60"/>
                    </a:lnTo>
                    <a:lnTo>
                      <a:pt x="1841" y="90"/>
                    </a:lnTo>
                    <a:lnTo>
                      <a:pt x="1854" y="124"/>
                    </a:lnTo>
                    <a:lnTo>
                      <a:pt x="1858" y="162"/>
                    </a:lnTo>
                    <a:lnTo>
                      <a:pt x="1858" y="821"/>
                    </a:lnTo>
                    <a:lnTo>
                      <a:pt x="1854" y="858"/>
                    </a:lnTo>
                    <a:lnTo>
                      <a:pt x="1841" y="892"/>
                    </a:lnTo>
                    <a:lnTo>
                      <a:pt x="1822" y="922"/>
                    </a:lnTo>
                    <a:lnTo>
                      <a:pt x="1796" y="947"/>
                    </a:lnTo>
                    <a:lnTo>
                      <a:pt x="1765" y="968"/>
                    </a:lnTo>
                    <a:lnTo>
                      <a:pt x="1732" y="979"/>
                    </a:lnTo>
                    <a:lnTo>
                      <a:pt x="1694" y="983"/>
                    </a:lnTo>
                    <a:lnTo>
                      <a:pt x="162" y="983"/>
                    </a:lnTo>
                    <a:lnTo>
                      <a:pt x="125" y="979"/>
                    </a:lnTo>
                    <a:lnTo>
                      <a:pt x="91" y="968"/>
                    </a:lnTo>
                    <a:lnTo>
                      <a:pt x="60" y="947"/>
                    </a:lnTo>
                    <a:lnTo>
                      <a:pt x="36" y="922"/>
                    </a:lnTo>
                    <a:lnTo>
                      <a:pt x="15" y="892"/>
                    </a:lnTo>
                    <a:lnTo>
                      <a:pt x="4" y="858"/>
                    </a:lnTo>
                    <a:lnTo>
                      <a:pt x="0" y="821"/>
                    </a:lnTo>
                    <a:lnTo>
                      <a:pt x="0" y="162"/>
                    </a:lnTo>
                    <a:lnTo>
                      <a:pt x="4" y="124"/>
                    </a:lnTo>
                    <a:lnTo>
                      <a:pt x="15" y="90"/>
                    </a:lnTo>
                    <a:lnTo>
                      <a:pt x="36" y="60"/>
                    </a:lnTo>
                    <a:lnTo>
                      <a:pt x="60" y="36"/>
                    </a:lnTo>
                    <a:lnTo>
                      <a:pt x="91" y="15"/>
                    </a:lnTo>
                    <a:lnTo>
                      <a:pt x="125" y="4"/>
                    </a:lnTo>
                    <a:lnTo>
                      <a:pt x="1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2" name="Freeform 22"/>
              <p:cNvSpPr>
                <a:spLocks/>
              </p:cNvSpPr>
              <p:nvPr/>
            </p:nvSpPr>
            <p:spPr bwMode="auto">
              <a:xfrm>
                <a:off x="-487363" y="4999038"/>
                <a:ext cx="1474788" cy="782638"/>
              </a:xfrm>
              <a:custGeom>
                <a:avLst/>
                <a:gdLst>
                  <a:gd name="T0" fmla="*/ 162 w 1858"/>
                  <a:gd name="T1" fmla="*/ 0 h 985"/>
                  <a:gd name="T2" fmla="*/ 1694 w 1858"/>
                  <a:gd name="T3" fmla="*/ 0 h 985"/>
                  <a:gd name="T4" fmla="*/ 1732 w 1858"/>
                  <a:gd name="T5" fmla="*/ 4 h 985"/>
                  <a:gd name="T6" fmla="*/ 1765 w 1858"/>
                  <a:gd name="T7" fmla="*/ 17 h 985"/>
                  <a:gd name="T8" fmla="*/ 1798 w 1858"/>
                  <a:gd name="T9" fmla="*/ 36 h 985"/>
                  <a:gd name="T10" fmla="*/ 1822 w 1858"/>
                  <a:gd name="T11" fmla="*/ 61 h 985"/>
                  <a:gd name="T12" fmla="*/ 1841 w 1858"/>
                  <a:gd name="T13" fmla="*/ 91 h 985"/>
                  <a:gd name="T14" fmla="*/ 1854 w 1858"/>
                  <a:gd name="T15" fmla="*/ 127 h 985"/>
                  <a:gd name="T16" fmla="*/ 1858 w 1858"/>
                  <a:gd name="T17" fmla="*/ 164 h 985"/>
                  <a:gd name="T18" fmla="*/ 1858 w 1858"/>
                  <a:gd name="T19" fmla="*/ 821 h 985"/>
                  <a:gd name="T20" fmla="*/ 1854 w 1858"/>
                  <a:gd name="T21" fmla="*/ 859 h 985"/>
                  <a:gd name="T22" fmla="*/ 1841 w 1858"/>
                  <a:gd name="T23" fmla="*/ 893 h 985"/>
                  <a:gd name="T24" fmla="*/ 1822 w 1858"/>
                  <a:gd name="T25" fmla="*/ 923 h 985"/>
                  <a:gd name="T26" fmla="*/ 1798 w 1858"/>
                  <a:gd name="T27" fmla="*/ 949 h 985"/>
                  <a:gd name="T28" fmla="*/ 1765 w 1858"/>
                  <a:gd name="T29" fmla="*/ 968 h 985"/>
                  <a:gd name="T30" fmla="*/ 1732 w 1858"/>
                  <a:gd name="T31" fmla="*/ 979 h 985"/>
                  <a:gd name="T32" fmla="*/ 1694 w 1858"/>
                  <a:gd name="T33" fmla="*/ 985 h 985"/>
                  <a:gd name="T34" fmla="*/ 162 w 1858"/>
                  <a:gd name="T35" fmla="*/ 985 h 985"/>
                  <a:gd name="T36" fmla="*/ 125 w 1858"/>
                  <a:gd name="T37" fmla="*/ 979 h 985"/>
                  <a:gd name="T38" fmla="*/ 91 w 1858"/>
                  <a:gd name="T39" fmla="*/ 968 h 985"/>
                  <a:gd name="T40" fmla="*/ 60 w 1858"/>
                  <a:gd name="T41" fmla="*/ 949 h 985"/>
                  <a:gd name="T42" fmla="*/ 36 w 1858"/>
                  <a:gd name="T43" fmla="*/ 923 h 985"/>
                  <a:gd name="T44" fmla="*/ 15 w 1858"/>
                  <a:gd name="T45" fmla="*/ 893 h 985"/>
                  <a:gd name="T46" fmla="*/ 4 w 1858"/>
                  <a:gd name="T47" fmla="*/ 859 h 985"/>
                  <a:gd name="T48" fmla="*/ 0 w 1858"/>
                  <a:gd name="T49" fmla="*/ 821 h 985"/>
                  <a:gd name="T50" fmla="*/ 0 w 1858"/>
                  <a:gd name="T51" fmla="*/ 164 h 985"/>
                  <a:gd name="T52" fmla="*/ 4 w 1858"/>
                  <a:gd name="T53" fmla="*/ 127 h 985"/>
                  <a:gd name="T54" fmla="*/ 15 w 1858"/>
                  <a:gd name="T55" fmla="*/ 91 h 985"/>
                  <a:gd name="T56" fmla="*/ 36 w 1858"/>
                  <a:gd name="T57" fmla="*/ 61 h 985"/>
                  <a:gd name="T58" fmla="*/ 60 w 1858"/>
                  <a:gd name="T59" fmla="*/ 36 h 985"/>
                  <a:gd name="T60" fmla="*/ 91 w 1858"/>
                  <a:gd name="T61" fmla="*/ 17 h 985"/>
                  <a:gd name="T62" fmla="*/ 125 w 1858"/>
                  <a:gd name="T63" fmla="*/ 4 h 985"/>
                  <a:gd name="T64" fmla="*/ 162 w 1858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5">
                    <a:moveTo>
                      <a:pt x="162" y="0"/>
                    </a:moveTo>
                    <a:lnTo>
                      <a:pt x="1694" y="0"/>
                    </a:lnTo>
                    <a:lnTo>
                      <a:pt x="1732" y="4"/>
                    </a:lnTo>
                    <a:lnTo>
                      <a:pt x="1765" y="17"/>
                    </a:lnTo>
                    <a:lnTo>
                      <a:pt x="1798" y="36"/>
                    </a:lnTo>
                    <a:lnTo>
                      <a:pt x="1822" y="61"/>
                    </a:lnTo>
                    <a:lnTo>
                      <a:pt x="1841" y="91"/>
                    </a:lnTo>
                    <a:lnTo>
                      <a:pt x="1854" y="127"/>
                    </a:lnTo>
                    <a:lnTo>
                      <a:pt x="1858" y="164"/>
                    </a:lnTo>
                    <a:lnTo>
                      <a:pt x="1858" y="821"/>
                    </a:lnTo>
                    <a:lnTo>
                      <a:pt x="1854" y="859"/>
                    </a:lnTo>
                    <a:lnTo>
                      <a:pt x="1841" y="893"/>
                    </a:lnTo>
                    <a:lnTo>
                      <a:pt x="1822" y="923"/>
                    </a:lnTo>
                    <a:lnTo>
                      <a:pt x="1798" y="949"/>
                    </a:lnTo>
                    <a:lnTo>
                      <a:pt x="1765" y="968"/>
                    </a:lnTo>
                    <a:lnTo>
                      <a:pt x="1732" y="979"/>
                    </a:lnTo>
                    <a:lnTo>
                      <a:pt x="1694" y="985"/>
                    </a:lnTo>
                    <a:lnTo>
                      <a:pt x="162" y="985"/>
                    </a:lnTo>
                    <a:lnTo>
                      <a:pt x="125" y="979"/>
                    </a:lnTo>
                    <a:lnTo>
                      <a:pt x="91" y="968"/>
                    </a:lnTo>
                    <a:lnTo>
                      <a:pt x="60" y="949"/>
                    </a:lnTo>
                    <a:lnTo>
                      <a:pt x="36" y="923"/>
                    </a:lnTo>
                    <a:lnTo>
                      <a:pt x="15" y="893"/>
                    </a:lnTo>
                    <a:lnTo>
                      <a:pt x="4" y="859"/>
                    </a:lnTo>
                    <a:lnTo>
                      <a:pt x="0" y="821"/>
                    </a:lnTo>
                    <a:lnTo>
                      <a:pt x="0" y="164"/>
                    </a:lnTo>
                    <a:lnTo>
                      <a:pt x="4" y="127"/>
                    </a:lnTo>
                    <a:lnTo>
                      <a:pt x="15" y="91"/>
                    </a:lnTo>
                    <a:lnTo>
                      <a:pt x="36" y="61"/>
                    </a:lnTo>
                    <a:lnTo>
                      <a:pt x="60" y="36"/>
                    </a:lnTo>
                    <a:lnTo>
                      <a:pt x="91" y="17"/>
                    </a:lnTo>
                    <a:lnTo>
                      <a:pt x="125" y="4"/>
                    </a:lnTo>
                    <a:lnTo>
                      <a:pt x="1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3" name="Freeform 23"/>
              <p:cNvSpPr>
                <a:spLocks/>
              </p:cNvSpPr>
              <p:nvPr/>
            </p:nvSpPr>
            <p:spPr bwMode="auto">
              <a:xfrm>
                <a:off x="374650" y="1912938"/>
                <a:ext cx="1476375" cy="781050"/>
              </a:xfrm>
              <a:custGeom>
                <a:avLst/>
                <a:gdLst>
                  <a:gd name="T0" fmla="*/ 164 w 1859"/>
                  <a:gd name="T1" fmla="*/ 0 h 985"/>
                  <a:gd name="T2" fmla="*/ 1695 w 1859"/>
                  <a:gd name="T3" fmla="*/ 0 h 985"/>
                  <a:gd name="T4" fmla="*/ 1733 w 1859"/>
                  <a:gd name="T5" fmla="*/ 3 h 985"/>
                  <a:gd name="T6" fmla="*/ 1767 w 1859"/>
                  <a:gd name="T7" fmla="*/ 17 h 985"/>
                  <a:gd name="T8" fmla="*/ 1797 w 1859"/>
                  <a:gd name="T9" fmla="*/ 36 h 985"/>
                  <a:gd name="T10" fmla="*/ 1823 w 1859"/>
                  <a:gd name="T11" fmla="*/ 60 h 985"/>
                  <a:gd name="T12" fmla="*/ 1842 w 1859"/>
                  <a:gd name="T13" fmla="*/ 90 h 985"/>
                  <a:gd name="T14" fmla="*/ 1855 w 1859"/>
                  <a:gd name="T15" fmla="*/ 126 h 985"/>
                  <a:gd name="T16" fmla="*/ 1859 w 1859"/>
                  <a:gd name="T17" fmla="*/ 164 h 985"/>
                  <a:gd name="T18" fmla="*/ 1859 w 1859"/>
                  <a:gd name="T19" fmla="*/ 820 h 985"/>
                  <a:gd name="T20" fmla="*/ 1855 w 1859"/>
                  <a:gd name="T21" fmla="*/ 858 h 985"/>
                  <a:gd name="T22" fmla="*/ 1842 w 1859"/>
                  <a:gd name="T23" fmla="*/ 892 h 985"/>
                  <a:gd name="T24" fmla="*/ 1823 w 1859"/>
                  <a:gd name="T25" fmla="*/ 922 h 985"/>
                  <a:gd name="T26" fmla="*/ 1797 w 1859"/>
                  <a:gd name="T27" fmla="*/ 949 h 985"/>
                  <a:gd name="T28" fmla="*/ 1767 w 1859"/>
                  <a:gd name="T29" fmla="*/ 968 h 985"/>
                  <a:gd name="T30" fmla="*/ 1733 w 1859"/>
                  <a:gd name="T31" fmla="*/ 979 h 985"/>
                  <a:gd name="T32" fmla="*/ 1695 w 1859"/>
                  <a:gd name="T33" fmla="*/ 985 h 985"/>
                  <a:gd name="T34" fmla="*/ 164 w 1859"/>
                  <a:gd name="T35" fmla="*/ 985 h 985"/>
                  <a:gd name="T36" fmla="*/ 126 w 1859"/>
                  <a:gd name="T37" fmla="*/ 979 h 985"/>
                  <a:gd name="T38" fmla="*/ 92 w 1859"/>
                  <a:gd name="T39" fmla="*/ 968 h 985"/>
                  <a:gd name="T40" fmla="*/ 62 w 1859"/>
                  <a:gd name="T41" fmla="*/ 947 h 985"/>
                  <a:gd name="T42" fmla="*/ 35 w 1859"/>
                  <a:gd name="T43" fmla="*/ 922 h 985"/>
                  <a:gd name="T44" fmla="*/ 16 w 1859"/>
                  <a:gd name="T45" fmla="*/ 892 h 985"/>
                  <a:gd name="T46" fmla="*/ 5 w 1859"/>
                  <a:gd name="T47" fmla="*/ 858 h 985"/>
                  <a:gd name="T48" fmla="*/ 0 w 1859"/>
                  <a:gd name="T49" fmla="*/ 820 h 985"/>
                  <a:gd name="T50" fmla="*/ 0 w 1859"/>
                  <a:gd name="T51" fmla="*/ 164 h 985"/>
                  <a:gd name="T52" fmla="*/ 5 w 1859"/>
                  <a:gd name="T53" fmla="*/ 126 h 985"/>
                  <a:gd name="T54" fmla="*/ 16 w 1859"/>
                  <a:gd name="T55" fmla="*/ 90 h 985"/>
                  <a:gd name="T56" fmla="*/ 35 w 1859"/>
                  <a:gd name="T57" fmla="*/ 60 h 985"/>
                  <a:gd name="T58" fmla="*/ 62 w 1859"/>
                  <a:gd name="T59" fmla="*/ 36 h 985"/>
                  <a:gd name="T60" fmla="*/ 92 w 1859"/>
                  <a:gd name="T61" fmla="*/ 17 h 985"/>
                  <a:gd name="T62" fmla="*/ 126 w 1859"/>
                  <a:gd name="T63" fmla="*/ 3 h 985"/>
                  <a:gd name="T64" fmla="*/ 164 w 1859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9" h="985">
                    <a:moveTo>
                      <a:pt x="164" y="0"/>
                    </a:moveTo>
                    <a:lnTo>
                      <a:pt x="1695" y="0"/>
                    </a:lnTo>
                    <a:lnTo>
                      <a:pt x="1733" y="3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3" y="60"/>
                    </a:lnTo>
                    <a:lnTo>
                      <a:pt x="1842" y="90"/>
                    </a:lnTo>
                    <a:lnTo>
                      <a:pt x="1855" y="126"/>
                    </a:lnTo>
                    <a:lnTo>
                      <a:pt x="1859" y="164"/>
                    </a:lnTo>
                    <a:lnTo>
                      <a:pt x="1859" y="820"/>
                    </a:lnTo>
                    <a:lnTo>
                      <a:pt x="1855" y="858"/>
                    </a:lnTo>
                    <a:lnTo>
                      <a:pt x="1842" y="892"/>
                    </a:lnTo>
                    <a:lnTo>
                      <a:pt x="1823" y="922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3" y="979"/>
                    </a:lnTo>
                    <a:lnTo>
                      <a:pt x="1695" y="985"/>
                    </a:lnTo>
                    <a:lnTo>
                      <a:pt x="164" y="985"/>
                    </a:lnTo>
                    <a:lnTo>
                      <a:pt x="126" y="979"/>
                    </a:lnTo>
                    <a:lnTo>
                      <a:pt x="92" y="968"/>
                    </a:lnTo>
                    <a:lnTo>
                      <a:pt x="62" y="947"/>
                    </a:lnTo>
                    <a:lnTo>
                      <a:pt x="35" y="922"/>
                    </a:lnTo>
                    <a:lnTo>
                      <a:pt x="16" y="892"/>
                    </a:lnTo>
                    <a:lnTo>
                      <a:pt x="5" y="858"/>
                    </a:lnTo>
                    <a:lnTo>
                      <a:pt x="0" y="820"/>
                    </a:lnTo>
                    <a:lnTo>
                      <a:pt x="0" y="164"/>
                    </a:lnTo>
                    <a:lnTo>
                      <a:pt x="5" y="126"/>
                    </a:lnTo>
                    <a:lnTo>
                      <a:pt x="16" y="90"/>
                    </a:lnTo>
                    <a:lnTo>
                      <a:pt x="35" y="60"/>
                    </a:lnTo>
                    <a:lnTo>
                      <a:pt x="62" y="36"/>
                    </a:lnTo>
                    <a:lnTo>
                      <a:pt x="92" y="17"/>
                    </a:lnTo>
                    <a:lnTo>
                      <a:pt x="126" y="3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4" name="Freeform 24"/>
              <p:cNvSpPr>
                <a:spLocks/>
              </p:cNvSpPr>
              <p:nvPr/>
            </p:nvSpPr>
            <p:spPr bwMode="auto">
              <a:xfrm>
                <a:off x="2103438" y="1912938"/>
                <a:ext cx="1474788" cy="781050"/>
              </a:xfrm>
              <a:custGeom>
                <a:avLst/>
                <a:gdLst>
                  <a:gd name="T0" fmla="*/ 164 w 1858"/>
                  <a:gd name="T1" fmla="*/ 0 h 985"/>
                  <a:gd name="T2" fmla="*/ 1694 w 1858"/>
                  <a:gd name="T3" fmla="*/ 0 h 985"/>
                  <a:gd name="T4" fmla="*/ 1731 w 1858"/>
                  <a:gd name="T5" fmla="*/ 3 h 985"/>
                  <a:gd name="T6" fmla="*/ 1767 w 1858"/>
                  <a:gd name="T7" fmla="*/ 17 h 985"/>
                  <a:gd name="T8" fmla="*/ 1797 w 1858"/>
                  <a:gd name="T9" fmla="*/ 36 h 985"/>
                  <a:gd name="T10" fmla="*/ 1822 w 1858"/>
                  <a:gd name="T11" fmla="*/ 60 h 985"/>
                  <a:gd name="T12" fmla="*/ 1841 w 1858"/>
                  <a:gd name="T13" fmla="*/ 90 h 985"/>
                  <a:gd name="T14" fmla="*/ 1854 w 1858"/>
                  <a:gd name="T15" fmla="*/ 126 h 985"/>
                  <a:gd name="T16" fmla="*/ 1858 w 1858"/>
                  <a:gd name="T17" fmla="*/ 164 h 985"/>
                  <a:gd name="T18" fmla="*/ 1858 w 1858"/>
                  <a:gd name="T19" fmla="*/ 820 h 985"/>
                  <a:gd name="T20" fmla="*/ 1854 w 1858"/>
                  <a:gd name="T21" fmla="*/ 858 h 985"/>
                  <a:gd name="T22" fmla="*/ 1841 w 1858"/>
                  <a:gd name="T23" fmla="*/ 892 h 985"/>
                  <a:gd name="T24" fmla="*/ 1822 w 1858"/>
                  <a:gd name="T25" fmla="*/ 922 h 985"/>
                  <a:gd name="T26" fmla="*/ 1797 w 1858"/>
                  <a:gd name="T27" fmla="*/ 949 h 985"/>
                  <a:gd name="T28" fmla="*/ 1767 w 1858"/>
                  <a:gd name="T29" fmla="*/ 968 h 985"/>
                  <a:gd name="T30" fmla="*/ 1731 w 1858"/>
                  <a:gd name="T31" fmla="*/ 979 h 985"/>
                  <a:gd name="T32" fmla="*/ 1694 w 1858"/>
                  <a:gd name="T33" fmla="*/ 985 h 985"/>
                  <a:gd name="T34" fmla="*/ 164 w 1858"/>
                  <a:gd name="T35" fmla="*/ 985 h 985"/>
                  <a:gd name="T36" fmla="*/ 126 w 1858"/>
                  <a:gd name="T37" fmla="*/ 979 h 985"/>
                  <a:gd name="T38" fmla="*/ 90 w 1858"/>
                  <a:gd name="T39" fmla="*/ 968 h 985"/>
                  <a:gd name="T40" fmla="*/ 60 w 1858"/>
                  <a:gd name="T41" fmla="*/ 947 h 985"/>
                  <a:gd name="T42" fmla="*/ 36 w 1858"/>
                  <a:gd name="T43" fmla="*/ 922 h 985"/>
                  <a:gd name="T44" fmla="*/ 17 w 1858"/>
                  <a:gd name="T45" fmla="*/ 892 h 985"/>
                  <a:gd name="T46" fmla="*/ 4 w 1858"/>
                  <a:gd name="T47" fmla="*/ 858 h 985"/>
                  <a:gd name="T48" fmla="*/ 0 w 1858"/>
                  <a:gd name="T49" fmla="*/ 820 h 985"/>
                  <a:gd name="T50" fmla="*/ 0 w 1858"/>
                  <a:gd name="T51" fmla="*/ 164 h 985"/>
                  <a:gd name="T52" fmla="*/ 4 w 1858"/>
                  <a:gd name="T53" fmla="*/ 126 h 985"/>
                  <a:gd name="T54" fmla="*/ 17 w 1858"/>
                  <a:gd name="T55" fmla="*/ 90 h 985"/>
                  <a:gd name="T56" fmla="*/ 36 w 1858"/>
                  <a:gd name="T57" fmla="*/ 60 h 985"/>
                  <a:gd name="T58" fmla="*/ 60 w 1858"/>
                  <a:gd name="T59" fmla="*/ 36 h 985"/>
                  <a:gd name="T60" fmla="*/ 90 w 1858"/>
                  <a:gd name="T61" fmla="*/ 17 h 985"/>
                  <a:gd name="T62" fmla="*/ 126 w 1858"/>
                  <a:gd name="T63" fmla="*/ 3 h 985"/>
                  <a:gd name="T64" fmla="*/ 164 w 1858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5">
                    <a:moveTo>
                      <a:pt x="164" y="0"/>
                    </a:moveTo>
                    <a:lnTo>
                      <a:pt x="1694" y="0"/>
                    </a:lnTo>
                    <a:lnTo>
                      <a:pt x="1731" y="3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2" y="60"/>
                    </a:lnTo>
                    <a:lnTo>
                      <a:pt x="1841" y="90"/>
                    </a:lnTo>
                    <a:lnTo>
                      <a:pt x="1854" y="126"/>
                    </a:lnTo>
                    <a:lnTo>
                      <a:pt x="1858" y="164"/>
                    </a:lnTo>
                    <a:lnTo>
                      <a:pt x="1858" y="820"/>
                    </a:lnTo>
                    <a:lnTo>
                      <a:pt x="1854" y="858"/>
                    </a:lnTo>
                    <a:lnTo>
                      <a:pt x="1841" y="892"/>
                    </a:lnTo>
                    <a:lnTo>
                      <a:pt x="1822" y="922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1" y="979"/>
                    </a:lnTo>
                    <a:lnTo>
                      <a:pt x="1694" y="985"/>
                    </a:lnTo>
                    <a:lnTo>
                      <a:pt x="164" y="985"/>
                    </a:lnTo>
                    <a:lnTo>
                      <a:pt x="126" y="979"/>
                    </a:lnTo>
                    <a:lnTo>
                      <a:pt x="90" y="968"/>
                    </a:lnTo>
                    <a:lnTo>
                      <a:pt x="60" y="947"/>
                    </a:lnTo>
                    <a:lnTo>
                      <a:pt x="36" y="922"/>
                    </a:lnTo>
                    <a:lnTo>
                      <a:pt x="17" y="892"/>
                    </a:lnTo>
                    <a:lnTo>
                      <a:pt x="4" y="858"/>
                    </a:lnTo>
                    <a:lnTo>
                      <a:pt x="0" y="820"/>
                    </a:lnTo>
                    <a:lnTo>
                      <a:pt x="0" y="164"/>
                    </a:lnTo>
                    <a:lnTo>
                      <a:pt x="4" y="126"/>
                    </a:lnTo>
                    <a:lnTo>
                      <a:pt x="17" y="90"/>
                    </a:lnTo>
                    <a:lnTo>
                      <a:pt x="36" y="60"/>
                    </a:lnTo>
                    <a:lnTo>
                      <a:pt x="60" y="36"/>
                    </a:lnTo>
                    <a:lnTo>
                      <a:pt x="90" y="17"/>
                    </a:lnTo>
                    <a:lnTo>
                      <a:pt x="126" y="3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5" name="Freeform 25"/>
              <p:cNvSpPr>
                <a:spLocks/>
              </p:cNvSpPr>
              <p:nvPr/>
            </p:nvSpPr>
            <p:spPr bwMode="auto">
              <a:xfrm>
                <a:off x="1239838" y="2941638"/>
                <a:ext cx="1474788" cy="779463"/>
              </a:xfrm>
              <a:custGeom>
                <a:avLst/>
                <a:gdLst>
                  <a:gd name="T0" fmla="*/ 164 w 1857"/>
                  <a:gd name="T1" fmla="*/ 0 h 983"/>
                  <a:gd name="T2" fmla="*/ 1693 w 1857"/>
                  <a:gd name="T3" fmla="*/ 0 h 983"/>
                  <a:gd name="T4" fmla="*/ 1731 w 1857"/>
                  <a:gd name="T5" fmla="*/ 4 h 983"/>
                  <a:gd name="T6" fmla="*/ 1765 w 1857"/>
                  <a:gd name="T7" fmla="*/ 15 h 983"/>
                  <a:gd name="T8" fmla="*/ 1797 w 1857"/>
                  <a:gd name="T9" fmla="*/ 36 h 983"/>
                  <a:gd name="T10" fmla="*/ 1822 w 1857"/>
                  <a:gd name="T11" fmla="*/ 60 h 983"/>
                  <a:gd name="T12" fmla="*/ 1840 w 1857"/>
                  <a:gd name="T13" fmla="*/ 90 h 983"/>
                  <a:gd name="T14" fmla="*/ 1854 w 1857"/>
                  <a:gd name="T15" fmla="*/ 124 h 983"/>
                  <a:gd name="T16" fmla="*/ 1857 w 1857"/>
                  <a:gd name="T17" fmla="*/ 162 h 983"/>
                  <a:gd name="T18" fmla="*/ 1857 w 1857"/>
                  <a:gd name="T19" fmla="*/ 821 h 983"/>
                  <a:gd name="T20" fmla="*/ 1854 w 1857"/>
                  <a:gd name="T21" fmla="*/ 858 h 983"/>
                  <a:gd name="T22" fmla="*/ 1842 w 1857"/>
                  <a:gd name="T23" fmla="*/ 892 h 983"/>
                  <a:gd name="T24" fmla="*/ 1822 w 1857"/>
                  <a:gd name="T25" fmla="*/ 922 h 983"/>
                  <a:gd name="T26" fmla="*/ 1797 w 1857"/>
                  <a:gd name="T27" fmla="*/ 947 h 983"/>
                  <a:gd name="T28" fmla="*/ 1767 w 1857"/>
                  <a:gd name="T29" fmla="*/ 968 h 983"/>
                  <a:gd name="T30" fmla="*/ 1731 w 1857"/>
                  <a:gd name="T31" fmla="*/ 979 h 983"/>
                  <a:gd name="T32" fmla="*/ 1693 w 1857"/>
                  <a:gd name="T33" fmla="*/ 983 h 983"/>
                  <a:gd name="T34" fmla="*/ 164 w 1857"/>
                  <a:gd name="T35" fmla="*/ 983 h 983"/>
                  <a:gd name="T36" fmla="*/ 126 w 1857"/>
                  <a:gd name="T37" fmla="*/ 979 h 983"/>
                  <a:gd name="T38" fmla="*/ 92 w 1857"/>
                  <a:gd name="T39" fmla="*/ 968 h 983"/>
                  <a:gd name="T40" fmla="*/ 60 w 1857"/>
                  <a:gd name="T41" fmla="*/ 947 h 983"/>
                  <a:gd name="T42" fmla="*/ 35 w 1857"/>
                  <a:gd name="T43" fmla="*/ 922 h 983"/>
                  <a:gd name="T44" fmla="*/ 17 w 1857"/>
                  <a:gd name="T45" fmla="*/ 892 h 983"/>
                  <a:gd name="T46" fmla="*/ 3 w 1857"/>
                  <a:gd name="T47" fmla="*/ 858 h 983"/>
                  <a:gd name="T48" fmla="*/ 0 w 1857"/>
                  <a:gd name="T49" fmla="*/ 821 h 983"/>
                  <a:gd name="T50" fmla="*/ 0 w 1857"/>
                  <a:gd name="T51" fmla="*/ 162 h 983"/>
                  <a:gd name="T52" fmla="*/ 3 w 1857"/>
                  <a:gd name="T53" fmla="*/ 124 h 983"/>
                  <a:gd name="T54" fmla="*/ 17 w 1857"/>
                  <a:gd name="T55" fmla="*/ 90 h 983"/>
                  <a:gd name="T56" fmla="*/ 35 w 1857"/>
                  <a:gd name="T57" fmla="*/ 60 h 983"/>
                  <a:gd name="T58" fmla="*/ 60 w 1857"/>
                  <a:gd name="T59" fmla="*/ 36 h 983"/>
                  <a:gd name="T60" fmla="*/ 92 w 1857"/>
                  <a:gd name="T61" fmla="*/ 15 h 983"/>
                  <a:gd name="T62" fmla="*/ 126 w 1857"/>
                  <a:gd name="T63" fmla="*/ 4 h 983"/>
                  <a:gd name="T64" fmla="*/ 164 w 1857"/>
                  <a:gd name="T65" fmla="*/ 0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7" h="983">
                    <a:moveTo>
                      <a:pt x="164" y="0"/>
                    </a:moveTo>
                    <a:lnTo>
                      <a:pt x="1693" y="0"/>
                    </a:lnTo>
                    <a:lnTo>
                      <a:pt x="1731" y="4"/>
                    </a:lnTo>
                    <a:lnTo>
                      <a:pt x="1765" y="15"/>
                    </a:lnTo>
                    <a:lnTo>
                      <a:pt x="1797" y="36"/>
                    </a:lnTo>
                    <a:lnTo>
                      <a:pt x="1822" y="60"/>
                    </a:lnTo>
                    <a:lnTo>
                      <a:pt x="1840" y="90"/>
                    </a:lnTo>
                    <a:lnTo>
                      <a:pt x="1854" y="124"/>
                    </a:lnTo>
                    <a:lnTo>
                      <a:pt x="1857" y="162"/>
                    </a:lnTo>
                    <a:lnTo>
                      <a:pt x="1857" y="821"/>
                    </a:lnTo>
                    <a:lnTo>
                      <a:pt x="1854" y="858"/>
                    </a:lnTo>
                    <a:lnTo>
                      <a:pt x="1842" y="892"/>
                    </a:lnTo>
                    <a:lnTo>
                      <a:pt x="1822" y="922"/>
                    </a:lnTo>
                    <a:lnTo>
                      <a:pt x="1797" y="947"/>
                    </a:lnTo>
                    <a:lnTo>
                      <a:pt x="1767" y="968"/>
                    </a:lnTo>
                    <a:lnTo>
                      <a:pt x="1731" y="979"/>
                    </a:lnTo>
                    <a:lnTo>
                      <a:pt x="1693" y="983"/>
                    </a:lnTo>
                    <a:lnTo>
                      <a:pt x="164" y="983"/>
                    </a:lnTo>
                    <a:lnTo>
                      <a:pt x="126" y="979"/>
                    </a:lnTo>
                    <a:lnTo>
                      <a:pt x="92" y="968"/>
                    </a:lnTo>
                    <a:lnTo>
                      <a:pt x="60" y="947"/>
                    </a:lnTo>
                    <a:lnTo>
                      <a:pt x="35" y="922"/>
                    </a:lnTo>
                    <a:lnTo>
                      <a:pt x="17" y="892"/>
                    </a:lnTo>
                    <a:lnTo>
                      <a:pt x="3" y="858"/>
                    </a:lnTo>
                    <a:lnTo>
                      <a:pt x="0" y="821"/>
                    </a:lnTo>
                    <a:lnTo>
                      <a:pt x="0" y="162"/>
                    </a:lnTo>
                    <a:lnTo>
                      <a:pt x="3" y="124"/>
                    </a:lnTo>
                    <a:lnTo>
                      <a:pt x="17" y="90"/>
                    </a:lnTo>
                    <a:lnTo>
                      <a:pt x="35" y="60"/>
                    </a:lnTo>
                    <a:lnTo>
                      <a:pt x="60" y="36"/>
                    </a:lnTo>
                    <a:lnTo>
                      <a:pt x="92" y="15"/>
                    </a:lnTo>
                    <a:lnTo>
                      <a:pt x="126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6" name="Freeform 26"/>
              <p:cNvSpPr>
                <a:spLocks/>
              </p:cNvSpPr>
              <p:nvPr/>
            </p:nvSpPr>
            <p:spPr bwMode="auto">
              <a:xfrm>
                <a:off x="1239838" y="5000625"/>
                <a:ext cx="1474788" cy="781050"/>
              </a:xfrm>
              <a:custGeom>
                <a:avLst/>
                <a:gdLst>
                  <a:gd name="T0" fmla="*/ 164 w 1857"/>
                  <a:gd name="T1" fmla="*/ 0 h 983"/>
                  <a:gd name="T2" fmla="*/ 1693 w 1857"/>
                  <a:gd name="T3" fmla="*/ 0 h 983"/>
                  <a:gd name="T4" fmla="*/ 1731 w 1857"/>
                  <a:gd name="T5" fmla="*/ 4 h 983"/>
                  <a:gd name="T6" fmla="*/ 1767 w 1857"/>
                  <a:gd name="T7" fmla="*/ 15 h 983"/>
                  <a:gd name="T8" fmla="*/ 1797 w 1857"/>
                  <a:gd name="T9" fmla="*/ 36 h 983"/>
                  <a:gd name="T10" fmla="*/ 1822 w 1857"/>
                  <a:gd name="T11" fmla="*/ 60 h 983"/>
                  <a:gd name="T12" fmla="*/ 1842 w 1857"/>
                  <a:gd name="T13" fmla="*/ 91 h 983"/>
                  <a:gd name="T14" fmla="*/ 1854 w 1857"/>
                  <a:gd name="T15" fmla="*/ 125 h 983"/>
                  <a:gd name="T16" fmla="*/ 1857 w 1857"/>
                  <a:gd name="T17" fmla="*/ 162 h 983"/>
                  <a:gd name="T18" fmla="*/ 1857 w 1857"/>
                  <a:gd name="T19" fmla="*/ 821 h 983"/>
                  <a:gd name="T20" fmla="*/ 1854 w 1857"/>
                  <a:gd name="T21" fmla="*/ 858 h 983"/>
                  <a:gd name="T22" fmla="*/ 1842 w 1857"/>
                  <a:gd name="T23" fmla="*/ 892 h 983"/>
                  <a:gd name="T24" fmla="*/ 1822 w 1857"/>
                  <a:gd name="T25" fmla="*/ 923 h 983"/>
                  <a:gd name="T26" fmla="*/ 1797 w 1857"/>
                  <a:gd name="T27" fmla="*/ 947 h 983"/>
                  <a:gd name="T28" fmla="*/ 1767 w 1857"/>
                  <a:gd name="T29" fmla="*/ 968 h 983"/>
                  <a:gd name="T30" fmla="*/ 1731 w 1857"/>
                  <a:gd name="T31" fmla="*/ 979 h 983"/>
                  <a:gd name="T32" fmla="*/ 1693 w 1857"/>
                  <a:gd name="T33" fmla="*/ 983 h 983"/>
                  <a:gd name="T34" fmla="*/ 164 w 1857"/>
                  <a:gd name="T35" fmla="*/ 983 h 983"/>
                  <a:gd name="T36" fmla="*/ 126 w 1857"/>
                  <a:gd name="T37" fmla="*/ 979 h 983"/>
                  <a:gd name="T38" fmla="*/ 90 w 1857"/>
                  <a:gd name="T39" fmla="*/ 968 h 983"/>
                  <a:gd name="T40" fmla="*/ 60 w 1857"/>
                  <a:gd name="T41" fmla="*/ 947 h 983"/>
                  <a:gd name="T42" fmla="*/ 35 w 1857"/>
                  <a:gd name="T43" fmla="*/ 923 h 983"/>
                  <a:gd name="T44" fmla="*/ 15 w 1857"/>
                  <a:gd name="T45" fmla="*/ 892 h 983"/>
                  <a:gd name="T46" fmla="*/ 3 w 1857"/>
                  <a:gd name="T47" fmla="*/ 857 h 983"/>
                  <a:gd name="T48" fmla="*/ 0 w 1857"/>
                  <a:gd name="T49" fmla="*/ 821 h 983"/>
                  <a:gd name="T50" fmla="*/ 0 w 1857"/>
                  <a:gd name="T51" fmla="*/ 162 h 983"/>
                  <a:gd name="T52" fmla="*/ 3 w 1857"/>
                  <a:gd name="T53" fmla="*/ 125 h 983"/>
                  <a:gd name="T54" fmla="*/ 17 w 1857"/>
                  <a:gd name="T55" fmla="*/ 91 h 983"/>
                  <a:gd name="T56" fmla="*/ 35 w 1857"/>
                  <a:gd name="T57" fmla="*/ 60 h 983"/>
                  <a:gd name="T58" fmla="*/ 60 w 1857"/>
                  <a:gd name="T59" fmla="*/ 36 h 983"/>
                  <a:gd name="T60" fmla="*/ 92 w 1857"/>
                  <a:gd name="T61" fmla="*/ 15 h 983"/>
                  <a:gd name="T62" fmla="*/ 126 w 1857"/>
                  <a:gd name="T63" fmla="*/ 4 h 983"/>
                  <a:gd name="T64" fmla="*/ 164 w 1857"/>
                  <a:gd name="T65" fmla="*/ 0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7" h="983">
                    <a:moveTo>
                      <a:pt x="164" y="0"/>
                    </a:moveTo>
                    <a:lnTo>
                      <a:pt x="1693" y="0"/>
                    </a:lnTo>
                    <a:lnTo>
                      <a:pt x="1731" y="4"/>
                    </a:lnTo>
                    <a:lnTo>
                      <a:pt x="1767" y="15"/>
                    </a:lnTo>
                    <a:lnTo>
                      <a:pt x="1797" y="36"/>
                    </a:lnTo>
                    <a:lnTo>
                      <a:pt x="1822" y="60"/>
                    </a:lnTo>
                    <a:lnTo>
                      <a:pt x="1842" y="91"/>
                    </a:lnTo>
                    <a:lnTo>
                      <a:pt x="1854" y="125"/>
                    </a:lnTo>
                    <a:lnTo>
                      <a:pt x="1857" y="162"/>
                    </a:lnTo>
                    <a:lnTo>
                      <a:pt x="1857" y="821"/>
                    </a:lnTo>
                    <a:lnTo>
                      <a:pt x="1854" y="858"/>
                    </a:lnTo>
                    <a:lnTo>
                      <a:pt x="1842" y="892"/>
                    </a:lnTo>
                    <a:lnTo>
                      <a:pt x="1822" y="923"/>
                    </a:lnTo>
                    <a:lnTo>
                      <a:pt x="1797" y="947"/>
                    </a:lnTo>
                    <a:lnTo>
                      <a:pt x="1767" y="968"/>
                    </a:lnTo>
                    <a:lnTo>
                      <a:pt x="1731" y="979"/>
                    </a:lnTo>
                    <a:lnTo>
                      <a:pt x="1693" y="983"/>
                    </a:lnTo>
                    <a:lnTo>
                      <a:pt x="164" y="983"/>
                    </a:lnTo>
                    <a:lnTo>
                      <a:pt x="126" y="979"/>
                    </a:lnTo>
                    <a:lnTo>
                      <a:pt x="90" y="968"/>
                    </a:lnTo>
                    <a:lnTo>
                      <a:pt x="60" y="947"/>
                    </a:lnTo>
                    <a:lnTo>
                      <a:pt x="35" y="923"/>
                    </a:lnTo>
                    <a:lnTo>
                      <a:pt x="15" y="892"/>
                    </a:lnTo>
                    <a:lnTo>
                      <a:pt x="3" y="857"/>
                    </a:lnTo>
                    <a:lnTo>
                      <a:pt x="0" y="821"/>
                    </a:lnTo>
                    <a:lnTo>
                      <a:pt x="0" y="162"/>
                    </a:lnTo>
                    <a:lnTo>
                      <a:pt x="3" y="125"/>
                    </a:lnTo>
                    <a:lnTo>
                      <a:pt x="17" y="91"/>
                    </a:lnTo>
                    <a:lnTo>
                      <a:pt x="35" y="60"/>
                    </a:lnTo>
                    <a:lnTo>
                      <a:pt x="60" y="36"/>
                    </a:lnTo>
                    <a:lnTo>
                      <a:pt x="92" y="15"/>
                    </a:lnTo>
                    <a:lnTo>
                      <a:pt x="126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7" name="Freeform 27"/>
              <p:cNvSpPr>
                <a:spLocks/>
              </p:cNvSpPr>
              <p:nvPr/>
            </p:nvSpPr>
            <p:spPr bwMode="auto">
              <a:xfrm>
                <a:off x="374650" y="3970338"/>
                <a:ext cx="1476375" cy="781050"/>
              </a:xfrm>
              <a:custGeom>
                <a:avLst/>
                <a:gdLst>
                  <a:gd name="T0" fmla="*/ 164 w 1859"/>
                  <a:gd name="T1" fmla="*/ 0 h 985"/>
                  <a:gd name="T2" fmla="*/ 1695 w 1859"/>
                  <a:gd name="T3" fmla="*/ 0 h 985"/>
                  <a:gd name="T4" fmla="*/ 1733 w 1859"/>
                  <a:gd name="T5" fmla="*/ 4 h 985"/>
                  <a:gd name="T6" fmla="*/ 1767 w 1859"/>
                  <a:gd name="T7" fmla="*/ 17 h 985"/>
                  <a:gd name="T8" fmla="*/ 1797 w 1859"/>
                  <a:gd name="T9" fmla="*/ 36 h 985"/>
                  <a:gd name="T10" fmla="*/ 1823 w 1859"/>
                  <a:gd name="T11" fmla="*/ 62 h 985"/>
                  <a:gd name="T12" fmla="*/ 1842 w 1859"/>
                  <a:gd name="T13" fmla="*/ 92 h 985"/>
                  <a:gd name="T14" fmla="*/ 1855 w 1859"/>
                  <a:gd name="T15" fmla="*/ 126 h 985"/>
                  <a:gd name="T16" fmla="*/ 1859 w 1859"/>
                  <a:gd name="T17" fmla="*/ 164 h 985"/>
                  <a:gd name="T18" fmla="*/ 1859 w 1859"/>
                  <a:gd name="T19" fmla="*/ 821 h 985"/>
                  <a:gd name="T20" fmla="*/ 1855 w 1859"/>
                  <a:gd name="T21" fmla="*/ 858 h 985"/>
                  <a:gd name="T22" fmla="*/ 1842 w 1859"/>
                  <a:gd name="T23" fmla="*/ 892 h 985"/>
                  <a:gd name="T24" fmla="*/ 1823 w 1859"/>
                  <a:gd name="T25" fmla="*/ 924 h 985"/>
                  <a:gd name="T26" fmla="*/ 1797 w 1859"/>
                  <a:gd name="T27" fmla="*/ 949 h 985"/>
                  <a:gd name="T28" fmla="*/ 1767 w 1859"/>
                  <a:gd name="T29" fmla="*/ 968 h 985"/>
                  <a:gd name="T30" fmla="*/ 1733 w 1859"/>
                  <a:gd name="T31" fmla="*/ 981 h 985"/>
                  <a:gd name="T32" fmla="*/ 1695 w 1859"/>
                  <a:gd name="T33" fmla="*/ 985 h 985"/>
                  <a:gd name="T34" fmla="*/ 164 w 1859"/>
                  <a:gd name="T35" fmla="*/ 985 h 985"/>
                  <a:gd name="T36" fmla="*/ 126 w 1859"/>
                  <a:gd name="T37" fmla="*/ 981 h 985"/>
                  <a:gd name="T38" fmla="*/ 92 w 1859"/>
                  <a:gd name="T39" fmla="*/ 968 h 985"/>
                  <a:gd name="T40" fmla="*/ 62 w 1859"/>
                  <a:gd name="T41" fmla="*/ 949 h 985"/>
                  <a:gd name="T42" fmla="*/ 35 w 1859"/>
                  <a:gd name="T43" fmla="*/ 924 h 985"/>
                  <a:gd name="T44" fmla="*/ 16 w 1859"/>
                  <a:gd name="T45" fmla="*/ 892 h 985"/>
                  <a:gd name="T46" fmla="*/ 5 w 1859"/>
                  <a:gd name="T47" fmla="*/ 858 h 985"/>
                  <a:gd name="T48" fmla="*/ 0 w 1859"/>
                  <a:gd name="T49" fmla="*/ 821 h 985"/>
                  <a:gd name="T50" fmla="*/ 0 w 1859"/>
                  <a:gd name="T51" fmla="*/ 164 h 985"/>
                  <a:gd name="T52" fmla="*/ 5 w 1859"/>
                  <a:gd name="T53" fmla="*/ 126 h 985"/>
                  <a:gd name="T54" fmla="*/ 16 w 1859"/>
                  <a:gd name="T55" fmla="*/ 92 h 985"/>
                  <a:gd name="T56" fmla="*/ 35 w 1859"/>
                  <a:gd name="T57" fmla="*/ 62 h 985"/>
                  <a:gd name="T58" fmla="*/ 62 w 1859"/>
                  <a:gd name="T59" fmla="*/ 36 h 985"/>
                  <a:gd name="T60" fmla="*/ 92 w 1859"/>
                  <a:gd name="T61" fmla="*/ 17 h 985"/>
                  <a:gd name="T62" fmla="*/ 126 w 1859"/>
                  <a:gd name="T63" fmla="*/ 4 h 985"/>
                  <a:gd name="T64" fmla="*/ 164 w 1859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9" h="985">
                    <a:moveTo>
                      <a:pt x="164" y="0"/>
                    </a:moveTo>
                    <a:lnTo>
                      <a:pt x="1695" y="0"/>
                    </a:lnTo>
                    <a:lnTo>
                      <a:pt x="1733" y="4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3" y="62"/>
                    </a:lnTo>
                    <a:lnTo>
                      <a:pt x="1842" y="92"/>
                    </a:lnTo>
                    <a:lnTo>
                      <a:pt x="1855" y="126"/>
                    </a:lnTo>
                    <a:lnTo>
                      <a:pt x="1859" y="164"/>
                    </a:lnTo>
                    <a:lnTo>
                      <a:pt x="1859" y="821"/>
                    </a:lnTo>
                    <a:lnTo>
                      <a:pt x="1855" y="858"/>
                    </a:lnTo>
                    <a:lnTo>
                      <a:pt x="1842" y="892"/>
                    </a:lnTo>
                    <a:lnTo>
                      <a:pt x="1823" y="924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3" y="981"/>
                    </a:lnTo>
                    <a:lnTo>
                      <a:pt x="1695" y="985"/>
                    </a:lnTo>
                    <a:lnTo>
                      <a:pt x="164" y="985"/>
                    </a:lnTo>
                    <a:lnTo>
                      <a:pt x="126" y="981"/>
                    </a:lnTo>
                    <a:lnTo>
                      <a:pt x="92" y="968"/>
                    </a:lnTo>
                    <a:lnTo>
                      <a:pt x="62" y="949"/>
                    </a:lnTo>
                    <a:lnTo>
                      <a:pt x="35" y="924"/>
                    </a:lnTo>
                    <a:lnTo>
                      <a:pt x="16" y="892"/>
                    </a:lnTo>
                    <a:lnTo>
                      <a:pt x="5" y="858"/>
                    </a:lnTo>
                    <a:lnTo>
                      <a:pt x="0" y="821"/>
                    </a:lnTo>
                    <a:lnTo>
                      <a:pt x="0" y="164"/>
                    </a:lnTo>
                    <a:lnTo>
                      <a:pt x="5" y="126"/>
                    </a:lnTo>
                    <a:lnTo>
                      <a:pt x="16" y="92"/>
                    </a:lnTo>
                    <a:lnTo>
                      <a:pt x="35" y="62"/>
                    </a:lnTo>
                    <a:lnTo>
                      <a:pt x="62" y="36"/>
                    </a:lnTo>
                    <a:lnTo>
                      <a:pt x="92" y="17"/>
                    </a:lnTo>
                    <a:lnTo>
                      <a:pt x="126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309" name="모서리가 둥근 직사각형 308">
            <a:extLst>
              <a:ext uri="{FF2B5EF4-FFF2-40B4-BE49-F238E27FC236}">
                <a16:creationId xmlns:a16="http://schemas.microsoft.com/office/drawing/2014/main" id="{57226028-1AA3-5F4E-A8BA-DE9C5C791F0D}"/>
              </a:ext>
            </a:extLst>
          </p:cNvPr>
          <p:cNvSpPr/>
          <p:nvPr/>
        </p:nvSpPr>
        <p:spPr>
          <a:xfrm>
            <a:off x="707688" y="2879993"/>
            <a:ext cx="468000" cy="144000"/>
          </a:xfrm>
          <a:prstGeom prst="roundRect">
            <a:avLst>
              <a:gd name="adj" fmla="val 50000"/>
            </a:avLst>
          </a:prstGeom>
          <a:solidFill>
            <a:srgbClr val="EA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Firewall</a:t>
            </a:r>
            <a:endParaRPr lang="ko-KR" altLang="en-US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0" name="모서리가 둥근 직사각형 309">
            <a:extLst>
              <a:ext uri="{FF2B5EF4-FFF2-40B4-BE49-F238E27FC236}">
                <a16:creationId xmlns:a16="http://schemas.microsoft.com/office/drawing/2014/main" id="{1826FB1E-117E-9248-BB46-1E25A4DFCFEF}"/>
              </a:ext>
            </a:extLst>
          </p:cNvPr>
          <p:cNvSpPr/>
          <p:nvPr/>
        </p:nvSpPr>
        <p:spPr>
          <a:xfrm>
            <a:off x="5743989" y="4813001"/>
            <a:ext cx="373256" cy="151073"/>
          </a:xfrm>
          <a:prstGeom prst="roundRect">
            <a:avLst>
              <a:gd name="adj" fmla="val 10464"/>
            </a:avLst>
          </a:prstGeom>
          <a:solidFill>
            <a:sysClr val="window" lastClr="FFFFFF">
              <a:lumMod val="95000"/>
              <a:alpha val="48000"/>
            </a:sysClr>
          </a:solidFill>
          <a:ln w="19050">
            <a:solidFill>
              <a:srgbClr val="1F497D">
                <a:lumMod val="40000"/>
                <a:lumOff val="60000"/>
              </a:srgbClr>
            </a:solidFill>
          </a:ln>
        </p:spPr>
        <p:txBody>
          <a:bodyPr wrap="square" lIns="0" tIns="36000" rIns="0" bIns="36000" anchor="t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1" name="직사각형 310">
            <a:extLst>
              <a:ext uri="{FF2B5EF4-FFF2-40B4-BE49-F238E27FC236}">
                <a16:creationId xmlns:a16="http://schemas.microsoft.com/office/drawing/2014/main" id="{4338C4CC-4D6F-2749-BBBF-35FF5C774478}"/>
              </a:ext>
            </a:extLst>
          </p:cNvPr>
          <p:cNvSpPr/>
          <p:nvPr/>
        </p:nvSpPr>
        <p:spPr>
          <a:xfrm>
            <a:off x="6094504" y="4762295"/>
            <a:ext cx="133402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9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namespace (all deny)</a:t>
            </a:r>
            <a:endParaRPr kumimoji="0"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2" name="직사각형 311">
            <a:extLst>
              <a:ext uri="{FF2B5EF4-FFF2-40B4-BE49-F238E27FC236}">
                <a16:creationId xmlns:a16="http://schemas.microsoft.com/office/drawing/2014/main" id="{230A7098-E476-DB44-8F64-CF6A6657C56B}"/>
              </a:ext>
            </a:extLst>
          </p:cNvPr>
          <p:cNvSpPr/>
          <p:nvPr/>
        </p:nvSpPr>
        <p:spPr>
          <a:xfrm>
            <a:off x="7725167" y="4771760"/>
            <a:ext cx="128592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9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micro-segmentation</a:t>
            </a:r>
            <a:endParaRPr kumimoji="0"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3" name="모서리가 둥근 직사각형 312">
            <a:extLst>
              <a:ext uri="{FF2B5EF4-FFF2-40B4-BE49-F238E27FC236}">
                <a16:creationId xmlns:a16="http://schemas.microsoft.com/office/drawing/2014/main" id="{E98747D1-9036-F64E-92A1-2A87EE659A6A}"/>
              </a:ext>
            </a:extLst>
          </p:cNvPr>
          <p:cNvSpPr/>
          <p:nvPr/>
        </p:nvSpPr>
        <p:spPr>
          <a:xfrm>
            <a:off x="5698679" y="2498667"/>
            <a:ext cx="1354163" cy="984232"/>
          </a:xfrm>
          <a:prstGeom prst="roundRect">
            <a:avLst>
              <a:gd name="adj" fmla="val 10336"/>
            </a:avLst>
          </a:prstGeom>
          <a:solidFill>
            <a:sysClr val="window" lastClr="FFFFFF">
              <a:lumMod val="95000"/>
              <a:alpha val="48000"/>
            </a:sysClr>
          </a:solidFill>
          <a:ln w="12700">
            <a:solidFill>
              <a:srgbClr val="87B0E1"/>
            </a:solidFill>
          </a:ln>
        </p:spPr>
        <p:txBody>
          <a:bodyPr wrap="square" lIns="0" tIns="36000" rIns="0" bIns="36000" anchor="t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14" name="그룹 313"/>
          <p:cNvGrpSpPr/>
          <p:nvPr/>
        </p:nvGrpSpPr>
        <p:grpSpPr>
          <a:xfrm>
            <a:off x="5550954" y="2846783"/>
            <a:ext cx="288000" cy="288000"/>
            <a:chOff x="1561741" y="2961075"/>
            <a:chExt cx="360000" cy="360000"/>
          </a:xfrm>
        </p:grpSpPr>
        <p:sp>
          <p:nvSpPr>
            <p:cNvPr id="315" name="타원 314"/>
            <p:cNvSpPr/>
            <p:nvPr/>
          </p:nvSpPr>
          <p:spPr>
            <a:xfrm>
              <a:off x="1561741" y="2961075"/>
              <a:ext cx="360000" cy="360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16" name="그룹 315"/>
            <p:cNvGrpSpPr/>
            <p:nvPr/>
          </p:nvGrpSpPr>
          <p:grpSpPr>
            <a:xfrm>
              <a:off x="1624148" y="3048810"/>
              <a:ext cx="235187" cy="184530"/>
              <a:chOff x="-1352550" y="1912938"/>
              <a:chExt cx="4930776" cy="3868738"/>
            </a:xfrm>
            <a:solidFill>
              <a:schemeClr val="bg1"/>
            </a:solidFill>
          </p:grpSpPr>
          <p:sp>
            <p:nvSpPr>
              <p:cNvPr id="317" name="Freeform 14"/>
              <p:cNvSpPr>
                <a:spLocks/>
              </p:cNvSpPr>
              <p:nvPr/>
            </p:nvSpPr>
            <p:spPr bwMode="auto">
              <a:xfrm>
                <a:off x="-1352550" y="1912938"/>
                <a:ext cx="1474788" cy="781050"/>
              </a:xfrm>
              <a:custGeom>
                <a:avLst/>
                <a:gdLst>
                  <a:gd name="T0" fmla="*/ 164 w 1858"/>
                  <a:gd name="T1" fmla="*/ 0 h 985"/>
                  <a:gd name="T2" fmla="*/ 1696 w 1858"/>
                  <a:gd name="T3" fmla="*/ 0 h 985"/>
                  <a:gd name="T4" fmla="*/ 1733 w 1858"/>
                  <a:gd name="T5" fmla="*/ 3 h 985"/>
                  <a:gd name="T6" fmla="*/ 1767 w 1858"/>
                  <a:gd name="T7" fmla="*/ 17 h 985"/>
                  <a:gd name="T8" fmla="*/ 1797 w 1858"/>
                  <a:gd name="T9" fmla="*/ 36 h 985"/>
                  <a:gd name="T10" fmla="*/ 1822 w 1858"/>
                  <a:gd name="T11" fmla="*/ 60 h 985"/>
                  <a:gd name="T12" fmla="*/ 1843 w 1858"/>
                  <a:gd name="T13" fmla="*/ 90 h 985"/>
                  <a:gd name="T14" fmla="*/ 1854 w 1858"/>
                  <a:gd name="T15" fmla="*/ 126 h 985"/>
                  <a:gd name="T16" fmla="*/ 1858 w 1858"/>
                  <a:gd name="T17" fmla="*/ 164 h 985"/>
                  <a:gd name="T18" fmla="*/ 1858 w 1858"/>
                  <a:gd name="T19" fmla="*/ 820 h 985"/>
                  <a:gd name="T20" fmla="*/ 1854 w 1858"/>
                  <a:gd name="T21" fmla="*/ 858 h 985"/>
                  <a:gd name="T22" fmla="*/ 1843 w 1858"/>
                  <a:gd name="T23" fmla="*/ 892 h 985"/>
                  <a:gd name="T24" fmla="*/ 1822 w 1858"/>
                  <a:gd name="T25" fmla="*/ 922 h 985"/>
                  <a:gd name="T26" fmla="*/ 1797 w 1858"/>
                  <a:gd name="T27" fmla="*/ 949 h 985"/>
                  <a:gd name="T28" fmla="*/ 1767 w 1858"/>
                  <a:gd name="T29" fmla="*/ 968 h 985"/>
                  <a:gd name="T30" fmla="*/ 1733 w 1858"/>
                  <a:gd name="T31" fmla="*/ 979 h 985"/>
                  <a:gd name="T32" fmla="*/ 1696 w 1858"/>
                  <a:gd name="T33" fmla="*/ 985 h 985"/>
                  <a:gd name="T34" fmla="*/ 164 w 1858"/>
                  <a:gd name="T35" fmla="*/ 985 h 985"/>
                  <a:gd name="T36" fmla="*/ 126 w 1858"/>
                  <a:gd name="T37" fmla="*/ 979 h 985"/>
                  <a:gd name="T38" fmla="*/ 92 w 1858"/>
                  <a:gd name="T39" fmla="*/ 968 h 985"/>
                  <a:gd name="T40" fmla="*/ 60 w 1858"/>
                  <a:gd name="T41" fmla="*/ 947 h 985"/>
                  <a:gd name="T42" fmla="*/ 36 w 1858"/>
                  <a:gd name="T43" fmla="*/ 922 h 985"/>
                  <a:gd name="T44" fmla="*/ 17 w 1858"/>
                  <a:gd name="T45" fmla="*/ 892 h 985"/>
                  <a:gd name="T46" fmla="*/ 4 w 1858"/>
                  <a:gd name="T47" fmla="*/ 858 h 985"/>
                  <a:gd name="T48" fmla="*/ 0 w 1858"/>
                  <a:gd name="T49" fmla="*/ 820 h 985"/>
                  <a:gd name="T50" fmla="*/ 0 w 1858"/>
                  <a:gd name="T51" fmla="*/ 164 h 985"/>
                  <a:gd name="T52" fmla="*/ 4 w 1858"/>
                  <a:gd name="T53" fmla="*/ 126 h 985"/>
                  <a:gd name="T54" fmla="*/ 17 w 1858"/>
                  <a:gd name="T55" fmla="*/ 90 h 985"/>
                  <a:gd name="T56" fmla="*/ 36 w 1858"/>
                  <a:gd name="T57" fmla="*/ 60 h 985"/>
                  <a:gd name="T58" fmla="*/ 60 w 1858"/>
                  <a:gd name="T59" fmla="*/ 36 h 985"/>
                  <a:gd name="T60" fmla="*/ 92 w 1858"/>
                  <a:gd name="T61" fmla="*/ 17 h 985"/>
                  <a:gd name="T62" fmla="*/ 126 w 1858"/>
                  <a:gd name="T63" fmla="*/ 3 h 985"/>
                  <a:gd name="T64" fmla="*/ 164 w 1858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5">
                    <a:moveTo>
                      <a:pt x="164" y="0"/>
                    </a:moveTo>
                    <a:lnTo>
                      <a:pt x="1696" y="0"/>
                    </a:lnTo>
                    <a:lnTo>
                      <a:pt x="1733" y="3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2" y="60"/>
                    </a:lnTo>
                    <a:lnTo>
                      <a:pt x="1843" y="90"/>
                    </a:lnTo>
                    <a:lnTo>
                      <a:pt x="1854" y="126"/>
                    </a:lnTo>
                    <a:lnTo>
                      <a:pt x="1858" y="164"/>
                    </a:lnTo>
                    <a:lnTo>
                      <a:pt x="1858" y="820"/>
                    </a:lnTo>
                    <a:lnTo>
                      <a:pt x="1854" y="858"/>
                    </a:lnTo>
                    <a:lnTo>
                      <a:pt x="1843" y="892"/>
                    </a:lnTo>
                    <a:lnTo>
                      <a:pt x="1822" y="922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3" y="979"/>
                    </a:lnTo>
                    <a:lnTo>
                      <a:pt x="1696" y="985"/>
                    </a:lnTo>
                    <a:lnTo>
                      <a:pt x="164" y="985"/>
                    </a:lnTo>
                    <a:lnTo>
                      <a:pt x="126" y="979"/>
                    </a:lnTo>
                    <a:lnTo>
                      <a:pt x="92" y="968"/>
                    </a:lnTo>
                    <a:lnTo>
                      <a:pt x="60" y="947"/>
                    </a:lnTo>
                    <a:lnTo>
                      <a:pt x="36" y="922"/>
                    </a:lnTo>
                    <a:lnTo>
                      <a:pt x="17" y="892"/>
                    </a:lnTo>
                    <a:lnTo>
                      <a:pt x="4" y="858"/>
                    </a:lnTo>
                    <a:lnTo>
                      <a:pt x="0" y="820"/>
                    </a:lnTo>
                    <a:lnTo>
                      <a:pt x="0" y="164"/>
                    </a:lnTo>
                    <a:lnTo>
                      <a:pt x="4" y="126"/>
                    </a:lnTo>
                    <a:lnTo>
                      <a:pt x="17" y="90"/>
                    </a:lnTo>
                    <a:lnTo>
                      <a:pt x="36" y="60"/>
                    </a:lnTo>
                    <a:lnTo>
                      <a:pt x="60" y="36"/>
                    </a:lnTo>
                    <a:lnTo>
                      <a:pt x="92" y="17"/>
                    </a:lnTo>
                    <a:lnTo>
                      <a:pt x="126" y="3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8" name="Freeform 15"/>
              <p:cNvSpPr>
                <a:spLocks/>
              </p:cNvSpPr>
              <p:nvPr/>
            </p:nvSpPr>
            <p:spPr bwMode="auto">
              <a:xfrm>
                <a:off x="-1352550" y="2941638"/>
                <a:ext cx="611188" cy="781050"/>
              </a:xfrm>
              <a:custGeom>
                <a:avLst/>
                <a:gdLst>
                  <a:gd name="T0" fmla="*/ 0 w 770"/>
                  <a:gd name="T1" fmla="*/ 0 h 985"/>
                  <a:gd name="T2" fmla="*/ 605 w 770"/>
                  <a:gd name="T3" fmla="*/ 0 h 985"/>
                  <a:gd name="T4" fmla="*/ 643 w 770"/>
                  <a:gd name="T5" fmla="*/ 5 h 985"/>
                  <a:gd name="T6" fmla="*/ 677 w 770"/>
                  <a:gd name="T7" fmla="*/ 17 h 985"/>
                  <a:gd name="T8" fmla="*/ 707 w 770"/>
                  <a:gd name="T9" fmla="*/ 36 h 985"/>
                  <a:gd name="T10" fmla="*/ 734 w 770"/>
                  <a:gd name="T11" fmla="*/ 62 h 985"/>
                  <a:gd name="T12" fmla="*/ 753 w 770"/>
                  <a:gd name="T13" fmla="*/ 92 h 985"/>
                  <a:gd name="T14" fmla="*/ 766 w 770"/>
                  <a:gd name="T15" fmla="*/ 126 h 985"/>
                  <a:gd name="T16" fmla="*/ 770 w 770"/>
                  <a:gd name="T17" fmla="*/ 164 h 985"/>
                  <a:gd name="T18" fmla="*/ 770 w 770"/>
                  <a:gd name="T19" fmla="*/ 821 h 985"/>
                  <a:gd name="T20" fmla="*/ 766 w 770"/>
                  <a:gd name="T21" fmla="*/ 858 h 985"/>
                  <a:gd name="T22" fmla="*/ 753 w 770"/>
                  <a:gd name="T23" fmla="*/ 894 h 985"/>
                  <a:gd name="T24" fmla="*/ 734 w 770"/>
                  <a:gd name="T25" fmla="*/ 924 h 985"/>
                  <a:gd name="T26" fmla="*/ 707 w 770"/>
                  <a:gd name="T27" fmla="*/ 949 h 985"/>
                  <a:gd name="T28" fmla="*/ 677 w 770"/>
                  <a:gd name="T29" fmla="*/ 968 h 985"/>
                  <a:gd name="T30" fmla="*/ 643 w 770"/>
                  <a:gd name="T31" fmla="*/ 981 h 985"/>
                  <a:gd name="T32" fmla="*/ 605 w 770"/>
                  <a:gd name="T33" fmla="*/ 985 h 985"/>
                  <a:gd name="T34" fmla="*/ 0 w 770"/>
                  <a:gd name="T35" fmla="*/ 985 h 985"/>
                  <a:gd name="T36" fmla="*/ 0 w 770"/>
                  <a:gd name="T37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85">
                    <a:moveTo>
                      <a:pt x="0" y="0"/>
                    </a:moveTo>
                    <a:lnTo>
                      <a:pt x="605" y="0"/>
                    </a:lnTo>
                    <a:lnTo>
                      <a:pt x="643" y="5"/>
                    </a:lnTo>
                    <a:lnTo>
                      <a:pt x="677" y="17"/>
                    </a:lnTo>
                    <a:lnTo>
                      <a:pt x="707" y="36"/>
                    </a:lnTo>
                    <a:lnTo>
                      <a:pt x="734" y="62"/>
                    </a:lnTo>
                    <a:lnTo>
                      <a:pt x="753" y="92"/>
                    </a:lnTo>
                    <a:lnTo>
                      <a:pt x="766" y="126"/>
                    </a:lnTo>
                    <a:lnTo>
                      <a:pt x="770" y="164"/>
                    </a:lnTo>
                    <a:lnTo>
                      <a:pt x="770" y="821"/>
                    </a:lnTo>
                    <a:lnTo>
                      <a:pt x="766" y="858"/>
                    </a:lnTo>
                    <a:lnTo>
                      <a:pt x="753" y="894"/>
                    </a:lnTo>
                    <a:lnTo>
                      <a:pt x="734" y="924"/>
                    </a:lnTo>
                    <a:lnTo>
                      <a:pt x="707" y="949"/>
                    </a:lnTo>
                    <a:lnTo>
                      <a:pt x="677" y="968"/>
                    </a:lnTo>
                    <a:lnTo>
                      <a:pt x="643" y="981"/>
                    </a:lnTo>
                    <a:lnTo>
                      <a:pt x="605" y="985"/>
                    </a:lnTo>
                    <a:lnTo>
                      <a:pt x="0" y="9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9" name="Freeform 16"/>
              <p:cNvSpPr>
                <a:spLocks/>
              </p:cNvSpPr>
              <p:nvPr/>
            </p:nvSpPr>
            <p:spPr bwMode="auto">
              <a:xfrm>
                <a:off x="-1352550" y="5000625"/>
                <a:ext cx="611188" cy="781050"/>
              </a:xfrm>
              <a:custGeom>
                <a:avLst/>
                <a:gdLst>
                  <a:gd name="T0" fmla="*/ 0 w 770"/>
                  <a:gd name="T1" fmla="*/ 0 h 983"/>
                  <a:gd name="T2" fmla="*/ 605 w 770"/>
                  <a:gd name="T3" fmla="*/ 0 h 983"/>
                  <a:gd name="T4" fmla="*/ 643 w 770"/>
                  <a:gd name="T5" fmla="*/ 4 h 983"/>
                  <a:gd name="T6" fmla="*/ 677 w 770"/>
                  <a:gd name="T7" fmla="*/ 15 h 983"/>
                  <a:gd name="T8" fmla="*/ 707 w 770"/>
                  <a:gd name="T9" fmla="*/ 36 h 983"/>
                  <a:gd name="T10" fmla="*/ 734 w 770"/>
                  <a:gd name="T11" fmla="*/ 60 h 983"/>
                  <a:gd name="T12" fmla="*/ 753 w 770"/>
                  <a:gd name="T13" fmla="*/ 91 h 983"/>
                  <a:gd name="T14" fmla="*/ 766 w 770"/>
                  <a:gd name="T15" fmla="*/ 125 h 983"/>
                  <a:gd name="T16" fmla="*/ 770 w 770"/>
                  <a:gd name="T17" fmla="*/ 162 h 983"/>
                  <a:gd name="T18" fmla="*/ 770 w 770"/>
                  <a:gd name="T19" fmla="*/ 821 h 983"/>
                  <a:gd name="T20" fmla="*/ 766 w 770"/>
                  <a:gd name="T21" fmla="*/ 858 h 983"/>
                  <a:gd name="T22" fmla="*/ 753 w 770"/>
                  <a:gd name="T23" fmla="*/ 892 h 983"/>
                  <a:gd name="T24" fmla="*/ 734 w 770"/>
                  <a:gd name="T25" fmla="*/ 923 h 983"/>
                  <a:gd name="T26" fmla="*/ 707 w 770"/>
                  <a:gd name="T27" fmla="*/ 947 h 983"/>
                  <a:gd name="T28" fmla="*/ 677 w 770"/>
                  <a:gd name="T29" fmla="*/ 968 h 983"/>
                  <a:gd name="T30" fmla="*/ 643 w 770"/>
                  <a:gd name="T31" fmla="*/ 979 h 983"/>
                  <a:gd name="T32" fmla="*/ 605 w 770"/>
                  <a:gd name="T33" fmla="*/ 983 h 983"/>
                  <a:gd name="T34" fmla="*/ 0 w 770"/>
                  <a:gd name="T35" fmla="*/ 983 h 983"/>
                  <a:gd name="T36" fmla="*/ 0 w 770"/>
                  <a:gd name="T37" fmla="*/ 0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83">
                    <a:moveTo>
                      <a:pt x="0" y="0"/>
                    </a:moveTo>
                    <a:lnTo>
                      <a:pt x="605" y="0"/>
                    </a:lnTo>
                    <a:lnTo>
                      <a:pt x="643" y="4"/>
                    </a:lnTo>
                    <a:lnTo>
                      <a:pt x="677" y="15"/>
                    </a:lnTo>
                    <a:lnTo>
                      <a:pt x="707" y="36"/>
                    </a:lnTo>
                    <a:lnTo>
                      <a:pt x="734" y="60"/>
                    </a:lnTo>
                    <a:lnTo>
                      <a:pt x="753" y="91"/>
                    </a:lnTo>
                    <a:lnTo>
                      <a:pt x="766" y="125"/>
                    </a:lnTo>
                    <a:lnTo>
                      <a:pt x="770" y="162"/>
                    </a:lnTo>
                    <a:lnTo>
                      <a:pt x="770" y="821"/>
                    </a:lnTo>
                    <a:lnTo>
                      <a:pt x="766" y="858"/>
                    </a:lnTo>
                    <a:lnTo>
                      <a:pt x="753" y="892"/>
                    </a:lnTo>
                    <a:lnTo>
                      <a:pt x="734" y="923"/>
                    </a:lnTo>
                    <a:lnTo>
                      <a:pt x="707" y="947"/>
                    </a:lnTo>
                    <a:lnTo>
                      <a:pt x="677" y="968"/>
                    </a:lnTo>
                    <a:lnTo>
                      <a:pt x="643" y="979"/>
                    </a:lnTo>
                    <a:lnTo>
                      <a:pt x="605" y="983"/>
                    </a:lnTo>
                    <a:lnTo>
                      <a:pt x="0" y="98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0" name="Freeform 17"/>
              <p:cNvSpPr>
                <a:spLocks/>
              </p:cNvSpPr>
              <p:nvPr/>
            </p:nvSpPr>
            <p:spPr bwMode="auto">
              <a:xfrm>
                <a:off x="-1352550" y="3970338"/>
                <a:ext cx="1474788" cy="781050"/>
              </a:xfrm>
              <a:custGeom>
                <a:avLst/>
                <a:gdLst>
                  <a:gd name="T0" fmla="*/ 164 w 1858"/>
                  <a:gd name="T1" fmla="*/ 0 h 985"/>
                  <a:gd name="T2" fmla="*/ 1696 w 1858"/>
                  <a:gd name="T3" fmla="*/ 0 h 985"/>
                  <a:gd name="T4" fmla="*/ 1733 w 1858"/>
                  <a:gd name="T5" fmla="*/ 4 h 985"/>
                  <a:gd name="T6" fmla="*/ 1767 w 1858"/>
                  <a:gd name="T7" fmla="*/ 17 h 985"/>
                  <a:gd name="T8" fmla="*/ 1797 w 1858"/>
                  <a:gd name="T9" fmla="*/ 36 h 985"/>
                  <a:gd name="T10" fmla="*/ 1822 w 1858"/>
                  <a:gd name="T11" fmla="*/ 62 h 985"/>
                  <a:gd name="T12" fmla="*/ 1843 w 1858"/>
                  <a:gd name="T13" fmla="*/ 92 h 985"/>
                  <a:gd name="T14" fmla="*/ 1854 w 1858"/>
                  <a:gd name="T15" fmla="*/ 126 h 985"/>
                  <a:gd name="T16" fmla="*/ 1858 w 1858"/>
                  <a:gd name="T17" fmla="*/ 164 h 985"/>
                  <a:gd name="T18" fmla="*/ 1858 w 1858"/>
                  <a:gd name="T19" fmla="*/ 821 h 985"/>
                  <a:gd name="T20" fmla="*/ 1854 w 1858"/>
                  <a:gd name="T21" fmla="*/ 858 h 985"/>
                  <a:gd name="T22" fmla="*/ 1843 w 1858"/>
                  <a:gd name="T23" fmla="*/ 892 h 985"/>
                  <a:gd name="T24" fmla="*/ 1822 w 1858"/>
                  <a:gd name="T25" fmla="*/ 924 h 985"/>
                  <a:gd name="T26" fmla="*/ 1797 w 1858"/>
                  <a:gd name="T27" fmla="*/ 949 h 985"/>
                  <a:gd name="T28" fmla="*/ 1767 w 1858"/>
                  <a:gd name="T29" fmla="*/ 968 h 985"/>
                  <a:gd name="T30" fmla="*/ 1733 w 1858"/>
                  <a:gd name="T31" fmla="*/ 981 h 985"/>
                  <a:gd name="T32" fmla="*/ 1696 w 1858"/>
                  <a:gd name="T33" fmla="*/ 985 h 985"/>
                  <a:gd name="T34" fmla="*/ 164 w 1858"/>
                  <a:gd name="T35" fmla="*/ 985 h 985"/>
                  <a:gd name="T36" fmla="*/ 126 w 1858"/>
                  <a:gd name="T37" fmla="*/ 981 h 985"/>
                  <a:gd name="T38" fmla="*/ 92 w 1858"/>
                  <a:gd name="T39" fmla="*/ 968 h 985"/>
                  <a:gd name="T40" fmla="*/ 60 w 1858"/>
                  <a:gd name="T41" fmla="*/ 949 h 985"/>
                  <a:gd name="T42" fmla="*/ 36 w 1858"/>
                  <a:gd name="T43" fmla="*/ 924 h 985"/>
                  <a:gd name="T44" fmla="*/ 17 w 1858"/>
                  <a:gd name="T45" fmla="*/ 892 h 985"/>
                  <a:gd name="T46" fmla="*/ 4 w 1858"/>
                  <a:gd name="T47" fmla="*/ 858 h 985"/>
                  <a:gd name="T48" fmla="*/ 0 w 1858"/>
                  <a:gd name="T49" fmla="*/ 821 h 985"/>
                  <a:gd name="T50" fmla="*/ 0 w 1858"/>
                  <a:gd name="T51" fmla="*/ 164 h 985"/>
                  <a:gd name="T52" fmla="*/ 4 w 1858"/>
                  <a:gd name="T53" fmla="*/ 126 h 985"/>
                  <a:gd name="T54" fmla="*/ 17 w 1858"/>
                  <a:gd name="T55" fmla="*/ 92 h 985"/>
                  <a:gd name="T56" fmla="*/ 36 w 1858"/>
                  <a:gd name="T57" fmla="*/ 62 h 985"/>
                  <a:gd name="T58" fmla="*/ 60 w 1858"/>
                  <a:gd name="T59" fmla="*/ 36 h 985"/>
                  <a:gd name="T60" fmla="*/ 92 w 1858"/>
                  <a:gd name="T61" fmla="*/ 17 h 985"/>
                  <a:gd name="T62" fmla="*/ 126 w 1858"/>
                  <a:gd name="T63" fmla="*/ 4 h 985"/>
                  <a:gd name="T64" fmla="*/ 164 w 1858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5">
                    <a:moveTo>
                      <a:pt x="164" y="0"/>
                    </a:moveTo>
                    <a:lnTo>
                      <a:pt x="1696" y="0"/>
                    </a:lnTo>
                    <a:lnTo>
                      <a:pt x="1733" y="4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2" y="62"/>
                    </a:lnTo>
                    <a:lnTo>
                      <a:pt x="1843" y="92"/>
                    </a:lnTo>
                    <a:lnTo>
                      <a:pt x="1854" y="126"/>
                    </a:lnTo>
                    <a:lnTo>
                      <a:pt x="1858" y="164"/>
                    </a:lnTo>
                    <a:lnTo>
                      <a:pt x="1858" y="821"/>
                    </a:lnTo>
                    <a:lnTo>
                      <a:pt x="1854" y="858"/>
                    </a:lnTo>
                    <a:lnTo>
                      <a:pt x="1843" y="892"/>
                    </a:lnTo>
                    <a:lnTo>
                      <a:pt x="1822" y="924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3" y="981"/>
                    </a:lnTo>
                    <a:lnTo>
                      <a:pt x="1696" y="985"/>
                    </a:lnTo>
                    <a:lnTo>
                      <a:pt x="164" y="985"/>
                    </a:lnTo>
                    <a:lnTo>
                      <a:pt x="126" y="981"/>
                    </a:lnTo>
                    <a:lnTo>
                      <a:pt x="92" y="968"/>
                    </a:lnTo>
                    <a:lnTo>
                      <a:pt x="60" y="949"/>
                    </a:lnTo>
                    <a:lnTo>
                      <a:pt x="36" y="924"/>
                    </a:lnTo>
                    <a:lnTo>
                      <a:pt x="17" y="892"/>
                    </a:lnTo>
                    <a:lnTo>
                      <a:pt x="4" y="858"/>
                    </a:lnTo>
                    <a:lnTo>
                      <a:pt x="0" y="821"/>
                    </a:lnTo>
                    <a:lnTo>
                      <a:pt x="0" y="164"/>
                    </a:lnTo>
                    <a:lnTo>
                      <a:pt x="4" y="126"/>
                    </a:lnTo>
                    <a:lnTo>
                      <a:pt x="17" y="92"/>
                    </a:lnTo>
                    <a:lnTo>
                      <a:pt x="36" y="62"/>
                    </a:lnTo>
                    <a:lnTo>
                      <a:pt x="60" y="36"/>
                    </a:lnTo>
                    <a:lnTo>
                      <a:pt x="92" y="17"/>
                    </a:lnTo>
                    <a:lnTo>
                      <a:pt x="126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1" name="Freeform 18"/>
              <p:cNvSpPr>
                <a:spLocks/>
              </p:cNvSpPr>
              <p:nvPr/>
            </p:nvSpPr>
            <p:spPr bwMode="auto">
              <a:xfrm>
                <a:off x="2103438" y="3970338"/>
                <a:ext cx="1474788" cy="781050"/>
              </a:xfrm>
              <a:custGeom>
                <a:avLst/>
                <a:gdLst>
                  <a:gd name="T0" fmla="*/ 164 w 1858"/>
                  <a:gd name="T1" fmla="*/ 0 h 985"/>
                  <a:gd name="T2" fmla="*/ 1694 w 1858"/>
                  <a:gd name="T3" fmla="*/ 0 h 985"/>
                  <a:gd name="T4" fmla="*/ 1731 w 1858"/>
                  <a:gd name="T5" fmla="*/ 4 h 985"/>
                  <a:gd name="T6" fmla="*/ 1767 w 1858"/>
                  <a:gd name="T7" fmla="*/ 17 h 985"/>
                  <a:gd name="T8" fmla="*/ 1797 w 1858"/>
                  <a:gd name="T9" fmla="*/ 36 h 985"/>
                  <a:gd name="T10" fmla="*/ 1822 w 1858"/>
                  <a:gd name="T11" fmla="*/ 62 h 985"/>
                  <a:gd name="T12" fmla="*/ 1841 w 1858"/>
                  <a:gd name="T13" fmla="*/ 92 h 985"/>
                  <a:gd name="T14" fmla="*/ 1854 w 1858"/>
                  <a:gd name="T15" fmla="*/ 126 h 985"/>
                  <a:gd name="T16" fmla="*/ 1858 w 1858"/>
                  <a:gd name="T17" fmla="*/ 164 h 985"/>
                  <a:gd name="T18" fmla="*/ 1858 w 1858"/>
                  <a:gd name="T19" fmla="*/ 821 h 985"/>
                  <a:gd name="T20" fmla="*/ 1854 w 1858"/>
                  <a:gd name="T21" fmla="*/ 858 h 985"/>
                  <a:gd name="T22" fmla="*/ 1841 w 1858"/>
                  <a:gd name="T23" fmla="*/ 892 h 985"/>
                  <a:gd name="T24" fmla="*/ 1822 w 1858"/>
                  <a:gd name="T25" fmla="*/ 924 h 985"/>
                  <a:gd name="T26" fmla="*/ 1797 w 1858"/>
                  <a:gd name="T27" fmla="*/ 949 h 985"/>
                  <a:gd name="T28" fmla="*/ 1767 w 1858"/>
                  <a:gd name="T29" fmla="*/ 968 h 985"/>
                  <a:gd name="T30" fmla="*/ 1731 w 1858"/>
                  <a:gd name="T31" fmla="*/ 981 h 985"/>
                  <a:gd name="T32" fmla="*/ 1694 w 1858"/>
                  <a:gd name="T33" fmla="*/ 985 h 985"/>
                  <a:gd name="T34" fmla="*/ 164 w 1858"/>
                  <a:gd name="T35" fmla="*/ 985 h 985"/>
                  <a:gd name="T36" fmla="*/ 126 w 1858"/>
                  <a:gd name="T37" fmla="*/ 981 h 985"/>
                  <a:gd name="T38" fmla="*/ 90 w 1858"/>
                  <a:gd name="T39" fmla="*/ 968 h 985"/>
                  <a:gd name="T40" fmla="*/ 60 w 1858"/>
                  <a:gd name="T41" fmla="*/ 949 h 985"/>
                  <a:gd name="T42" fmla="*/ 36 w 1858"/>
                  <a:gd name="T43" fmla="*/ 924 h 985"/>
                  <a:gd name="T44" fmla="*/ 17 w 1858"/>
                  <a:gd name="T45" fmla="*/ 892 h 985"/>
                  <a:gd name="T46" fmla="*/ 4 w 1858"/>
                  <a:gd name="T47" fmla="*/ 858 h 985"/>
                  <a:gd name="T48" fmla="*/ 0 w 1858"/>
                  <a:gd name="T49" fmla="*/ 821 h 985"/>
                  <a:gd name="T50" fmla="*/ 0 w 1858"/>
                  <a:gd name="T51" fmla="*/ 164 h 985"/>
                  <a:gd name="T52" fmla="*/ 4 w 1858"/>
                  <a:gd name="T53" fmla="*/ 126 h 985"/>
                  <a:gd name="T54" fmla="*/ 17 w 1858"/>
                  <a:gd name="T55" fmla="*/ 92 h 985"/>
                  <a:gd name="T56" fmla="*/ 36 w 1858"/>
                  <a:gd name="T57" fmla="*/ 62 h 985"/>
                  <a:gd name="T58" fmla="*/ 60 w 1858"/>
                  <a:gd name="T59" fmla="*/ 36 h 985"/>
                  <a:gd name="T60" fmla="*/ 90 w 1858"/>
                  <a:gd name="T61" fmla="*/ 17 h 985"/>
                  <a:gd name="T62" fmla="*/ 126 w 1858"/>
                  <a:gd name="T63" fmla="*/ 4 h 985"/>
                  <a:gd name="T64" fmla="*/ 164 w 1858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5">
                    <a:moveTo>
                      <a:pt x="164" y="0"/>
                    </a:moveTo>
                    <a:lnTo>
                      <a:pt x="1694" y="0"/>
                    </a:lnTo>
                    <a:lnTo>
                      <a:pt x="1731" y="4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2" y="62"/>
                    </a:lnTo>
                    <a:lnTo>
                      <a:pt x="1841" y="92"/>
                    </a:lnTo>
                    <a:lnTo>
                      <a:pt x="1854" y="126"/>
                    </a:lnTo>
                    <a:lnTo>
                      <a:pt x="1858" y="164"/>
                    </a:lnTo>
                    <a:lnTo>
                      <a:pt x="1858" y="821"/>
                    </a:lnTo>
                    <a:lnTo>
                      <a:pt x="1854" y="858"/>
                    </a:lnTo>
                    <a:lnTo>
                      <a:pt x="1841" y="892"/>
                    </a:lnTo>
                    <a:lnTo>
                      <a:pt x="1822" y="924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1" y="981"/>
                    </a:lnTo>
                    <a:lnTo>
                      <a:pt x="1694" y="985"/>
                    </a:lnTo>
                    <a:lnTo>
                      <a:pt x="164" y="985"/>
                    </a:lnTo>
                    <a:lnTo>
                      <a:pt x="126" y="981"/>
                    </a:lnTo>
                    <a:lnTo>
                      <a:pt x="90" y="968"/>
                    </a:lnTo>
                    <a:lnTo>
                      <a:pt x="60" y="949"/>
                    </a:lnTo>
                    <a:lnTo>
                      <a:pt x="36" y="924"/>
                    </a:lnTo>
                    <a:lnTo>
                      <a:pt x="17" y="892"/>
                    </a:lnTo>
                    <a:lnTo>
                      <a:pt x="4" y="858"/>
                    </a:lnTo>
                    <a:lnTo>
                      <a:pt x="0" y="821"/>
                    </a:lnTo>
                    <a:lnTo>
                      <a:pt x="0" y="164"/>
                    </a:lnTo>
                    <a:lnTo>
                      <a:pt x="4" y="126"/>
                    </a:lnTo>
                    <a:lnTo>
                      <a:pt x="17" y="92"/>
                    </a:lnTo>
                    <a:lnTo>
                      <a:pt x="36" y="62"/>
                    </a:lnTo>
                    <a:lnTo>
                      <a:pt x="60" y="36"/>
                    </a:lnTo>
                    <a:lnTo>
                      <a:pt x="90" y="17"/>
                    </a:lnTo>
                    <a:lnTo>
                      <a:pt x="126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2" name="Freeform 19"/>
              <p:cNvSpPr>
                <a:spLocks/>
              </p:cNvSpPr>
              <p:nvPr/>
            </p:nvSpPr>
            <p:spPr bwMode="auto">
              <a:xfrm>
                <a:off x="2968625" y="2940050"/>
                <a:ext cx="609600" cy="781050"/>
              </a:xfrm>
              <a:custGeom>
                <a:avLst/>
                <a:gdLst>
                  <a:gd name="T0" fmla="*/ 164 w 770"/>
                  <a:gd name="T1" fmla="*/ 0 h 985"/>
                  <a:gd name="T2" fmla="*/ 770 w 770"/>
                  <a:gd name="T3" fmla="*/ 0 h 985"/>
                  <a:gd name="T4" fmla="*/ 770 w 770"/>
                  <a:gd name="T5" fmla="*/ 985 h 985"/>
                  <a:gd name="T6" fmla="*/ 164 w 770"/>
                  <a:gd name="T7" fmla="*/ 985 h 985"/>
                  <a:gd name="T8" fmla="*/ 127 w 770"/>
                  <a:gd name="T9" fmla="*/ 981 h 985"/>
                  <a:gd name="T10" fmla="*/ 93 w 770"/>
                  <a:gd name="T11" fmla="*/ 970 h 985"/>
                  <a:gd name="T12" fmla="*/ 62 w 770"/>
                  <a:gd name="T13" fmla="*/ 949 h 985"/>
                  <a:gd name="T14" fmla="*/ 36 w 770"/>
                  <a:gd name="T15" fmla="*/ 924 h 985"/>
                  <a:gd name="T16" fmla="*/ 17 w 770"/>
                  <a:gd name="T17" fmla="*/ 894 h 985"/>
                  <a:gd name="T18" fmla="*/ 6 w 770"/>
                  <a:gd name="T19" fmla="*/ 860 h 985"/>
                  <a:gd name="T20" fmla="*/ 0 w 770"/>
                  <a:gd name="T21" fmla="*/ 823 h 985"/>
                  <a:gd name="T22" fmla="*/ 0 w 770"/>
                  <a:gd name="T23" fmla="*/ 164 h 985"/>
                  <a:gd name="T24" fmla="*/ 6 w 770"/>
                  <a:gd name="T25" fmla="*/ 126 h 985"/>
                  <a:gd name="T26" fmla="*/ 17 w 770"/>
                  <a:gd name="T27" fmla="*/ 91 h 985"/>
                  <a:gd name="T28" fmla="*/ 36 w 770"/>
                  <a:gd name="T29" fmla="*/ 60 h 985"/>
                  <a:gd name="T30" fmla="*/ 62 w 770"/>
                  <a:gd name="T31" fmla="*/ 36 h 985"/>
                  <a:gd name="T32" fmla="*/ 93 w 770"/>
                  <a:gd name="T33" fmla="*/ 17 h 985"/>
                  <a:gd name="T34" fmla="*/ 127 w 770"/>
                  <a:gd name="T35" fmla="*/ 4 h 985"/>
                  <a:gd name="T36" fmla="*/ 164 w 770"/>
                  <a:gd name="T37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85">
                    <a:moveTo>
                      <a:pt x="164" y="0"/>
                    </a:moveTo>
                    <a:lnTo>
                      <a:pt x="770" y="0"/>
                    </a:lnTo>
                    <a:lnTo>
                      <a:pt x="770" y="985"/>
                    </a:lnTo>
                    <a:lnTo>
                      <a:pt x="164" y="985"/>
                    </a:lnTo>
                    <a:lnTo>
                      <a:pt x="127" y="981"/>
                    </a:lnTo>
                    <a:lnTo>
                      <a:pt x="93" y="970"/>
                    </a:lnTo>
                    <a:lnTo>
                      <a:pt x="62" y="949"/>
                    </a:lnTo>
                    <a:lnTo>
                      <a:pt x="36" y="924"/>
                    </a:lnTo>
                    <a:lnTo>
                      <a:pt x="17" y="894"/>
                    </a:lnTo>
                    <a:lnTo>
                      <a:pt x="6" y="860"/>
                    </a:lnTo>
                    <a:lnTo>
                      <a:pt x="0" y="823"/>
                    </a:lnTo>
                    <a:lnTo>
                      <a:pt x="0" y="164"/>
                    </a:lnTo>
                    <a:lnTo>
                      <a:pt x="6" y="126"/>
                    </a:lnTo>
                    <a:lnTo>
                      <a:pt x="17" y="91"/>
                    </a:lnTo>
                    <a:lnTo>
                      <a:pt x="36" y="60"/>
                    </a:lnTo>
                    <a:lnTo>
                      <a:pt x="62" y="36"/>
                    </a:lnTo>
                    <a:lnTo>
                      <a:pt x="93" y="17"/>
                    </a:lnTo>
                    <a:lnTo>
                      <a:pt x="127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3" name="Freeform 20"/>
              <p:cNvSpPr>
                <a:spLocks/>
              </p:cNvSpPr>
              <p:nvPr/>
            </p:nvSpPr>
            <p:spPr bwMode="auto">
              <a:xfrm>
                <a:off x="2968625" y="4997450"/>
                <a:ext cx="609600" cy="784225"/>
              </a:xfrm>
              <a:custGeom>
                <a:avLst/>
                <a:gdLst>
                  <a:gd name="T0" fmla="*/ 164 w 770"/>
                  <a:gd name="T1" fmla="*/ 0 h 987"/>
                  <a:gd name="T2" fmla="*/ 770 w 770"/>
                  <a:gd name="T3" fmla="*/ 0 h 987"/>
                  <a:gd name="T4" fmla="*/ 770 w 770"/>
                  <a:gd name="T5" fmla="*/ 987 h 987"/>
                  <a:gd name="T6" fmla="*/ 164 w 770"/>
                  <a:gd name="T7" fmla="*/ 987 h 987"/>
                  <a:gd name="T8" fmla="*/ 127 w 770"/>
                  <a:gd name="T9" fmla="*/ 981 h 987"/>
                  <a:gd name="T10" fmla="*/ 91 w 770"/>
                  <a:gd name="T11" fmla="*/ 970 h 987"/>
                  <a:gd name="T12" fmla="*/ 61 w 770"/>
                  <a:gd name="T13" fmla="*/ 951 h 987"/>
                  <a:gd name="T14" fmla="*/ 36 w 770"/>
                  <a:gd name="T15" fmla="*/ 925 h 987"/>
                  <a:gd name="T16" fmla="*/ 15 w 770"/>
                  <a:gd name="T17" fmla="*/ 895 h 987"/>
                  <a:gd name="T18" fmla="*/ 4 w 770"/>
                  <a:gd name="T19" fmla="*/ 861 h 987"/>
                  <a:gd name="T20" fmla="*/ 0 w 770"/>
                  <a:gd name="T21" fmla="*/ 823 h 987"/>
                  <a:gd name="T22" fmla="*/ 0 w 770"/>
                  <a:gd name="T23" fmla="*/ 166 h 987"/>
                  <a:gd name="T24" fmla="*/ 6 w 770"/>
                  <a:gd name="T25" fmla="*/ 123 h 987"/>
                  <a:gd name="T26" fmla="*/ 23 w 770"/>
                  <a:gd name="T27" fmla="*/ 83 h 987"/>
                  <a:gd name="T28" fmla="*/ 47 w 770"/>
                  <a:gd name="T29" fmla="*/ 49 h 987"/>
                  <a:gd name="T30" fmla="*/ 81 w 770"/>
                  <a:gd name="T31" fmla="*/ 25 h 987"/>
                  <a:gd name="T32" fmla="*/ 121 w 770"/>
                  <a:gd name="T33" fmla="*/ 8 h 987"/>
                  <a:gd name="T34" fmla="*/ 164 w 770"/>
                  <a:gd name="T35" fmla="*/ 0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0" h="987">
                    <a:moveTo>
                      <a:pt x="164" y="0"/>
                    </a:moveTo>
                    <a:lnTo>
                      <a:pt x="770" y="0"/>
                    </a:lnTo>
                    <a:lnTo>
                      <a:pt x="770" y="987"/>
                    </a:lnTo>
                    <a:lnTo>
                      <a:pt x="164" y="987"/>
                    </a:lnTo>
                    <a:lnTo>
                      <a:pt x="127" y="981"/>
                    </a:lnTo>
                    <a:lnTo>
                      <a:pt x="91" y="970"/>
                    </a:lnTo>
                    <a:lnTo>
                      <a:pt x="61" y="951"/>
                    </a:lnTo>
                    <a:lnTo>
                      <a:pt x="36" y="925"/>
                    </a:lnTo>
                    <a:lnTo>
                      <a:pt x="15" y="895"/>
                    </a:lnTo>
                    <a:lnTo>
                      <a:pt x="4" y="861"/>
                    </a:lnTo>
                    <a:lnTo>
                      <a:pt x="0" y="823"/>
                    </a:lnTo>
                    <a:lnTo>
                      <a:pt x="0" y="166"/>
                    </a:lnTo>
                    <a:lnTo>
                      <a:pt x="6" y="123"/>
                    </a:lnTo>
                    <a:lnTo>
                      <a:pt x="23" y="83"/>
                    </a:lnTo>
                    <a:lnTo>
                      <a:pt x="47" y="49"/>
                    </a:lnTo>
                    <a:lnTo>
                      <a:pt x="81" y="25"/>
                    </a:lnTo>
                    <a:lnTo>
                      <a:pt x="121" y="8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4" name="Freeform 21"/>
              <p:cNvSpPr>
                <a:spLocks/>
              </p:cNvSpPr>
              <p:nvPr/>
            </p:nvSpPr>
            <p:spPr bwMode="auto">
              <a:xfrm>
                <a:off x="-487363" y="2941638"/>
                <a:ext cx="1474788" cy="779463"/>
              </a:xfrm>
              <a:custGeom>
                <a:avLst/>
                <a:gdLst>
                  <a:gd name="T0" fmla="*/ 162 w 1858"/>
                  <a:gd name="T1" fmla="*/ 0 h 983"/>
                  <a:gd name="T2" fmla="*/ 1694 w 1858"/>
                  <a:gd name="T3" fmla="*/ 0 h 983"/>
                  <a:gd name="T4" fmla="*/ 1732 w 1858"/>
                  <a:gd name="T5" fmla="*/ 4 h 983"/>
                  <a:gd name="T6" fmla="*/ 1765 w 1858"/>
                  <a:gd name="T7" fmla="*/ 15 h 983"/>
                  <a:gd name="T8" fmla="*/ 1798 w 1858"/>
                  <a:gd name="T9" fmla="*/ 36 h 983"/>
                  <a:gd name="T10" fmla="*/ 1822 w 1858"/>
                  <a:gd name="T11" fmla="*/ 60 h 983"/>
                  <a:gd name="T12" fmla="*/ 1841 w 1858"/>
                  <a:gd name="T13" fmla="*/ 90 h 983"/>
                  <a:gd name="T14" fmla="*/ 1854 w 1858"/>
                  <a:gd name="T15" fmla="*/ 124 h 983"/>
                  <a:gd name="T16" fmla="*/ 1858 w 1858"/>
                  <a:gd name="T17" fmla="*/ 162 h 983"/>
                  <a:gd name="T18" fmla="*/ 1858 w 1858"/>
                  <a:gd name="T19" fmla="*/ 821 h 983"/>
                  <a:gd name="T20" fmla="*/ 1854 w 1858"/>
                  <a:gd name="T21" fmla="*/ 858 h 983"/>
                  <a:gd name="T22" fmla="*/ 1841 w 1858"/>
                  <a:gd name="T23" fmla="*/ 892 h 983"/>
                  <a:gd name="T24" fmla="*/ 1822 w 1858"/>
                  <a:gd name="T25" fmla="*/ 922 h 983"/>
                  <a:gd name="T26" fmla="*/ 1796 w 1858"/>
                  <a:gd name="T27" fmla="*/ 947 h 983"/>
                  <a:gd name="T28" fmla="*/ 1765 w 1858"/>
                  <a:gd name="T29" fmla="*/ 968 h 983"/>
                  <a:gd name="T30" fmla="*/ 1732 w 1858"/>
                  <a:gd name="T31" fmla="*/ 979 h 983"/>
                  <a:gd name="T32" fmla="*/ 1694 w 1858"/>
                  <a:gd name="T33" fmla="*/ 983 h 983"/>
                  <a:gd name="T34" fmla="*/ 162 w 1858"/>
                  <a:gd name="T35" fmla="*/ 983 h 983"/>
                  <a:gd name="T36" fmla="*/ 125 w 1858"/>
                  <a:gd name="T37" fmla="*/ 979 h 983"/>
                  <a:gd name="T38" fmla="*/ 91 w 1858"/>
                  <a:gd name="T39" fmla="*/ 968 h 983"/>
                  <a:gd name="T40" fmla="*/ 60 w 1858"/>
                  <a:gd name="T41" fmla="*/ 947 h 983"/>
                  <a:gd name="T42" fmla="*/ 36 w 1858"/>
                  <a:gd name="T43" fmla="*/ 922 h 983"/>
                  <a:gd name="T44" fmla="*/ 15 w 1858"/>
                  <a:gd name="T45" fmla="*/ 892 h 983"/>
                  <a:gd name="T46" fmla="*/ 4 w 1858"/>
                  <a:gd name="T47" fmla="*/ 858 h 983"/>
                  <a:gd name="T48" fmla="*/ 0 w 1858"/>
                  <a:gd name="T49" fmla="*/ 821 h 983"/>
                  <a:gd name="T50" fmla="*/ 0 w 1858"/>
                  <a:gd name="T51" fmla="*/ 162 h 983"/>
                  <a:gd name="T52" fmla="*/ 4 w 1858"/>
                  <a:gd name="T53" fmla="*/ 124 h 983"/>
                  <a:gd name="T54" fmla="*/ 15 w 1858"/>
                  <a:gd name="T55" fmla="*/ 90 h 983"/>
                  <a:gd name="T56" fmla="*/ 36 w 1858"/>
                  <a:gd name="T57" fmla="*/ 60 h 983"/>
                  <a:gd name="T58" fmla="*/ 60 w 1858"/>
                  <a:gd name="T59" fmla="*/ 36 h 983"/>
                  <a:gd name="T60" fmla="*/ 91 w 1858"/>
                  <a:gd name="T61" fmla="*/ 15 h 983"/>
                  <a:gd name="T62" fmla="*/ 125 w 1858"/>
                  <a:gd name="T63" fmla="*/ 4 h 983"/>
                  <a:gd name="T64" fmla="*/ 162 w 1858"/>
                  <a:gd name="T65" fmla="*/ 0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3">
                    <a:moveTo>
                      <a:pt x="162" y="0"/>
                    </a:moveTo>
                    <a:lnTo>
                      <a:pt x="1694" y="0"/>
                    </a:lnTo>
                    <a:lnTo>
                      <a:pt x="1732" y="4"/>
                    </a:lnTo>
                    <a:lnTo>
                      <a:pt x="1765" y="15"/>
                    </a:lnTo>
                    <a:lnTo>
                      <a:pt x="1798" y="36"/>
                    </a:lnTo>
                    <a:lnTo>
                      <a:pt x="1822" y="60"/>
                    </a:lnTo>
                    <a:lnTo>
                      <a:pt x="1841" y="90"/>
                    </a:lnTo>
                    <a:lnTo>
                      <a:pt x="1854" y="124"/>
                    </a:lnTo>
                    <a:lnTo>
                      <a:pt x="1858" y="162"/>
                    </a:lnTo>
                    <a:lnTo>
                      <a:pt x="1858" y="821"/>
                    </a:lnTo>
                    <a:lnTo>
                      <a:pt x="1854" y="858"/>
                    </a:lnTo>
                    <a:lnTo>
                      <a:pt x="1841" y="892"/>
                    </a:lnTo>
                    <a:lnTo>
                      <a:pt x="1822" y="922"/>
                    </a:lnTo>
                    <a:lnTo>
                      <a:pt x="1796" y="947"/>
                    </a:lnTo>
                    <a:lnTo>
                      <a:pt x="1765" y="968"/>
                    </a:lnTo>
                    <a:lnTo>
                      <a:pt x="1732" y="979"/>
                    </a:lnTo>
                    <a:lnTo>
                      <a:pt x="1694" y="983"/>
                    </a:lnTo>
                    <a:lnTo>
                      <a:pt x="162" y="983"/>
                    </a:lnTo>
                    <a:lnTo>
                      <a:pt x="125" y="979"/>
                    </a:lnTo>
                    <a:lnTo>
                      <a:pt x="91" y="968"/>
                    </a:lnTo>
                    <a:lnTo>
                      <a:pt x="60" y="947"/>
                    </a:lnTo>
                    <a:lnTo>
                      <a:pt x="36" y="922"/>
                    </a:lnTo>
                    <a:lnTo>
                      <a:pt x="15" y="892"/>
                    </a:lnTo>
                    <a:lnTo>
                      <a:pt x="4" y="858"/>
                    </a:lnTo>
                    <a:lnTo>
                      <a:pt x="0" y="821"/>
                    </a:lnTo>
                    <a:lnTo>
                      <a:pt x="0" y="162"/>
                    </a:lnTo>
                    <a:lnTo>
                      <a:pt x="4" y="124"/>
                    </a:lnTo>
                    <a:lnTo>
                      <a:pt x="15" y="90"/>
                    </a:lnTo>
                    <a:lnTo>
                      <a:pt x="36" y="60"/>
                    </a:lnTo>
                    <a:lnTo>
                      <a:pt x="60" y="36"/>
                    </a:lnTo>
                    <a:lnTo>
                      <a:pt x="91" y="15"/>
                    </a:lnTo>
                    <a:lnTo>
                      <a:pt x="125" y="4"/>
                    </a:lnTo>
                    <a:lnTo>
                      <a:pt x="1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5" name="Freeform 22"/>
              <p:cNvSpPr>
                <a:spLocks/>
              </p:cNvSpPr>
              <p:nvPr/>
            </p:nvSpPr>
            <p:spPr bwMode="auto">
              <a:xfrm>
                <a:off x="-487363" y="4999038"/>
                <a:ext cx="1474788" cy="782638"/>
              </a:xfrm>
              <a:custGeom>
                <a:avLst/>
                <a:gdLst>
                  <a:gd name="T0" fmla="*/ 162 w 1858"/>
                  <a:gd name="T1" fmla="*/ 0 h 985"/>
                  <a:gd name="T2" fmla="*/ 1694 w 1858"/>
                  <a:gd name="T3" fmla="*/ 0 h 985"/>
                  <a:gd name="T4" fmla="*/ 1732 w 1858"/>
                  <a:gd name="T5" fmla="*/ 4 h 985"/>
                  <a:gd name="T6" fmla="*/ 1765 w 1858"/>
                  <a:gd name="T7" fmla="*/ 17 h 985"/>
                  <a:gd name="T8" fmla="*/ 1798 w 1858"/>
                  <a:gd name="T9" fmla="*/ 36 h 985"/>
                  <a:gd name="T10" fmla="*/ 1822 w 1858"/>
                  <a:gd name="T11" fmla="*/ 61 h 985"/>
                  <a:gd name="T12" fmla="*/ 1841 w 1858"/>
                  <a:gd name="T13" fmla="*/ 91 h 985"/>
                  <a:gd name="T14" fmla="*/ 1854 w 1858"/>
                  <a:gd name="T15" fmla="*/ 127 h 985"/>
                  <a:gd name="T16" fmla="*/ 1858 w 1858"/>
                  <a:gd name="T17" fmla="*/ 164 h 985"/>
                  <a:gd name="T18" fmla="*/ 1858 w 1858"/>
                  <a:gd name="T19" fmla="*/ 821 h 985"/>
                  <a:gd name="T20" fmla="*/ 1854 w 1858"/>
                  <a:gd name="T21" fmla="*/ 859 h 985"/>
                  <a:gd name="T22" fmla="*/ 1841 w 1858"/>
                  <a:gd name="T23" fmla="*/ 893 h 985"/>
                  <a:gd name="T24" fmla="*/ 1822 w 1858"/>
                  <a:gd name="T25" fmla="*/ 923 h 985"/>
                  <a:gd name="T26" fmla="*/ 1798 w 1858"/>
                  <a:gd name="T27" fmla="*/ 949 h 985"/>
                  <a:gd name="T28" fmla="*/ 1765 w 1858"/>
                  <a:gd name="T29" fmla="*/ 968 h 985"/>
                  <a:gd name="T30" fmla="*/ 1732 w 1858"/>
                  <a:gd name="T31" fmla="*/ 979 h 985"/>
                  <a:gd name="T32" fmla="*/ 1694 w 1858"/>
                  <a:gd name="T33" fmla="*/ 985 h 985"/>
                  <a:gd name="T34" fmla="*/ 162 w 1858"/>
                  <a:gd name="T35" fmla="*/ 985 h 985"/>
                  <a:gd name="T36" fmla="*/ 125 w 1858"/>
                  <a:gd name="T37" fmla="*/ 979 h 985"/>
                  <a:gd name="T38" fmla="*/ 91 w 1858"/>
                  <a:gd name="T39" fmla="*/ 968 h 985"/>
                  <a:gd name="T40" fmla="*/ 60 w 1858"/>
                  <a:gd name="T41" fmla="*/ 949 h 985"/>
                  <a:gd name="T42" fmla="*/ 36 w 1858"/>
                  <a:gd name="T43" fmla="*/ 923 h 985"/>
                  <a:gd name="T44" fmla="*/ 15 w 1858"/>
                  <a:gd name="T45" fmla="*/ 893 h 985"/>
                  <a:gd name="T46" fmla="*/ 4 w 1858"/>
                  <a:gd name="T47" fmla="*/ 859 h 985"/>
                  <a:gd name="T48" fmla="*/ 0 w 1858"/>
                  <a:gd name="T49" fmla="*/ 821 h 985"/>
                  <a:gd name="T50" fmla="*/ 0 w 1858"/>
                  <a:gd name="T51" fmla="*/ 164 h 985"/>
                  <a:gd name="T52" fmla="*/ 4 w 1858"/>
                  <a:gd name="T53" fmla="*/ 127 h 985"/>
                  <a:gd name="T54" fmla="*/ 15 w 1858"/>
                  <a:gd name="T55" fmla="*/ 91 h 985"/>
                  <a:gd name="T56" fmla="*/ 36 w 1858"/>
                  <a:gd name="T57" fmla="*/ 61 h 985"/>
                  <a:gd name="T58" fmla="*/ 60 w 1858"/>
                  <a:gd name="T59" fmla="*/ 36 h 985"/>
                  <a:gd name="T60" fmla="*/ 91 w 1858"/>
                  <a:gd name="T61" fmla="*/ 17 h 985"/>
                  <a:gd name="T62" fmla="*/ 125 w 1858"/>
                  <a:gd name="T63" fmla="*/ 4 h 985"/>
                  <a:gd name="T64" fmla="*/ 162 w 1858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5">
                    <a:moveTo>
                      <a:pt x="162" y="0"/>
                    </a:moveTo>
                    <a:lnTo>
                      <a:pt x="1694" y="0"/>
                    </a:lnTo>
                    <a:lnTo>
                      <a:pt x="1732" y="4"/>
                    </a:lnTo>
                    <a:lnTo>
                      <a:pt x="1765" y="17"/>
                    </a:lnTo>
                    <a:lnTo>
                      <a:pt x="1798" y="36"/>
                    </a:lnTo>
                    <a:lnTo>
                      <a:pt x="1822" y="61"/>
                    </a:lnTo>
                    <a:lnTo>
                      <a:pt x="1841" y="91"/>
                    </a:lnTo>
                    <a:lnTo>
                      <a:pt x="1854" y="127"/>
                    </a:lnTo>
                    <a:lnTo>
                      <a:pt x="1858" y="164"/>
                    </a:lnTo>
                    <a:lnTo>
                      <a:pt x="1858" y="821"/>
                    </a:lnTo>
                    <a:lnTo>
                      <a:pt x="1854" y="859"/>
                    </a:lnTo>
                    <a:lnTo>
                      <a:pt x="1841" y="893"/>
                    </a:lnTo>
                    <a:lnTo>
                      <a:pt x="1822" y="923"/>
                    </a:lnTo>
                    <a:lnTo>
                      <a:pt x="1798" y="949"/>
                    </a:lnTo>
                    <a:lnTo>
                      <a:pt x="1765" y="968"/>
                    </a:lnTo>
                    <a:lnTo>
                      <a:pt x="1732" y="979"/>
                    </a:lnTo>
                    <a:lnTo>
                      <a:pt x="1694" y="985"/>
                    </a:lnTo>
                    <a:lnTo>
                      <a:pt x="162" y="985"/>
                    </a:lnTo>
                    <a:lnTo>
                      <a:pt x="125" y="979"/>
                    </a:lnTo>
                    <a:lnTo>
                      <a:pt x="91" y="968"/>
                    </a:lnTo>
                    <a:lnTo>
                      <a:pt x="60" y="949"/>
                    </a:lnTo>
                    <a:lnTo>
                      <a:pt x="36" y="923"/>
                    </a:lnTo>
                    <a:lnTo>
                      <a:pt x="15" y="893"/>
                    </a:lnTo>
                    <a:lnTo>
                      <a:pt x="4" y="859"/>
                    </a:lnTo>
                    <a:lnTo>
                      <a:pt x="0" y="821"/>
                    </a:lnTo>
                    <a:lnTo>
                      <a:pt x="0" y="164"/>
                    </a:lnTo>
                    <a:lnTo>
                      <a:pt x="4" y="127"/>
                    </a:lnTo>
                    <a:lnTo>
                      <a:pt x="15" y="91"/>
                    </a:lnTo>
                    <a:lnTo>
                      <a:pt x="36" y="61"/>
                    </a:lnTo>
                    <a:lnTo>
                      <a:pt x="60" y="36"/>
                    </a:lnTo>
                    <a:lnTo>
                      <a:pt x="91" y="17"/>
                    </a:lnTo>
                    <a:lnTo>
                      <a:pt x="125" y="4"/>
                    </a:lnTo>
                    <a:lnTo>
                      <a:pt x="1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4" name="Freeform 23"/>
              <p:cNvSpPr>
                <a:spLocks/>
              </p:cNvSpPr>
              <p:nvPr/>
            </p:nvSpPr>
            <p:spPr bwMode="auto">
              <a:xfrm>
                <a:off x="374650" y="1912938"/>
                <a:ext cx="1476375" cy="781050"/>
              </a:xfrm>
              <a:custGeom>
                <a:avLst/>
                <a:gdLst>
                  <a:gd name="T0" fmla="*/ 164 w 1859"/>
                  <a:gd name="T1" fmla="*/ 0 h 985"/>
                  <a:gd name="T2" fmla="*/ 1695 w 1859"/>
                  <a:gd name="T3" fmla="*/ 0 h 985"/>
                  <a:gd name="T4" fmla="*/ 1733 w 1859"/>
                  <a:gd name="T5" fmla="*/ 3 h 985"/>
                  <a:gd name="T6" fmla="*/ 1767 w 1859"/>
                  <a:gd name="T7" fmla="*/ 17 h 985"/>
                  <a:gd name="T8" fmla="*/ 1797 w 1859"/>
                  <a:gd name="T9" fmla="*/ 36 h 985"/>
                  <a:gd name="T10" fmla="*/ 1823 w 1859"/>
                  <a:gd name="T11" fmla="*/ 60 h 985"/>
                  <a:gd name="T12" fmla="*/ 1842 w 1859"/>
                  <a:gd name="T13" fmla="*/ 90 h 985"/>
                  <a:gd name="T14" fmla="*/ 1855 w 1859"/>
                  <a:gd name="T15" fmla="*/ 126 h 985"/>
                  <a:gd name="T16" fmla="*/ 1859 w 1859"/>
                  <a:gd name="T17" fmla="*/ 164 h 985"/>
                  <a:gd name="T18" fmla="*/ 1859 w 1859"/>
                  <a:gd name="T19" fmla="*/ 820 h 985"/>
                  <a:gd name="T20" fmla="*/ 1855 w 1859"/>
                  <a:gd name="T21" fmla="*/ 858 h 985"/>
                  <a:gd name="T22" fmla="*/ 1842 w 1859"/>
                  <a:gd name="T23" fmla="*/ 892 h 985"/>
                  <a:gd name="T24" fmla="*/ 1823 w 1859"/>
                  <a:gd name="T25" fmla="*/ 922 h 985"/>
                  <a:gd name="T26" fmla="*/ 1797 w 1859"/>
                  <a:gd name="T27" fmla="*/ 949 h 985"/>
                  <a:gd name="T28" fmla="*/ 1767 w 1859"/>
                  <a:gd name="T29" fmla="*/ 968 h 985"/>
                  <a:gd name="T30" fmla="*/ 1733 w 1859"/>
                  <a:gd name="T31" fmla="*/ 979 h 985"/>
                  <a:gd name="T32" fmla="*/ 1695 w 1859"/>
                  <a:gd name="T33" fmla="*/ 985 h 985"/>
                  <a:gd name="T34" fmla="*/ 164 w 1859"/>
                  <a:gd name="T35" fmla="*/ 985 h 985"/>
                  <a:gd name="T36" fmla="*/ 126 w 1859"/>
                  <a:gd name="T37" fmla="*/ 979 h 985"/>
                  <a:gd name="T38" fmla="*/ 92 w 1859"/>
                  <a:gd name="T39" fmla="*/ 968 h 985"/>
                  <a:gd name="T40" fmla="*/ 62 w 1859"/>
                  <a:gd name="T41" fmla="*/ 947 h 985"/>
                  <a:gd name="T42" fmla="*/ 35 w 1859"/>
                  <a:gd name="T43" fmla="*/ 922 h 985"/>
                  <a:gd name="T44" fmla="*/ 16 w 1859"/>
                  <a:gd name="T45" fmla="*/ 892 h 985"/>
                  <a:gd name="T46" fmla="*/ 5 w 1859"/>
                  <a:gd name="T47" fmla="*/ 858 h 985"/>
                  <a:gd name="T48" fmla="*/ 0 w 1859"/>
                  <a:gd name="T49" fmla="*/ 820 h 985"/>
                  <a:gd name="T50" fmla="*/ 0 w 1859"/>
                  <a:gd name="T51" fmla="*/ 164 h 985"/>
                  <a:gd name="T52" fmla="*/ 5 w 1859"/>
                  <a:gd name="T53" fmla="*/ 126 h 985"/>
                  <a:gd name="T54" fmla="*/ 16 w 1859"/>
                  <a:gd name="T55" fmla="*/ 90 h 985"/>
                  <a:gd name="T56" fmla="*/ 35 w 1859"/>
                  <a:gd name="T57" fmla="*/ 60 h 985"/>
                  <a:gd name="T58" fmla="*/ 62 w 1859"/>
                  <a:gd name="T59" fmla="*/ 36 h 985"/>
                  <a:gd name="T60" fmla="*/ 92 w 1859"/>
                  <a:gd name="T61" fmla="*/ 17 h 985"/>
                  <a:gd name="T62" fmla="*/ 126 w 1859"/>
                  <a:gd name="T63" fmla="*/ 3 h 985"/>
                  <a:gd name="T64" fmla="*/ 164 w 1859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9" h="985">
                    <a:moveTo>
                      <a:pt x="164" y="0"/>
                    </a:moveTo>
                    <a:lnTo>
                      <a:pt x="1695" y="0"/>
                    </a:lnTo>
                    <a:lnTo>
                      <a:pt x="1733" y="3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3" y="60"/>
                    </a:lnTo>
                    <a:lnTo>
                      <a:pt x="1842" y="90"/>
                    </a:lnTo>
                    <a:lnTo>
                      <a:pt x="1855" y="126"/>
                    </a:lnTo>
                    <a:lnTo>
                      <a:pt x="1859" y="164"/>
                    </a:lnTo>
                    <a:lnTo>
                      <a:pt x="1859" y="820"/>
                    </a:lnTo>
                    <a:lnTo>
                      <a:pt x="1855" y="858"/>
                    </a:lnTo>
                    <a:lnTo>
                      <a:pt x="1842" y="892"/>
                    </a:lnTo>
                    <a:lnTo>
                      <a:pt x="1823" y="922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3" y="979"/>
                    </a:lnTo>
                    <a:lnTo>
                      <a:pt x="1695" y="985"/>
                    </a:lnTo>
                    <a:lnTo>
                      <a:pt x="164" y="985"/>
                    </a:lnTo>
                    <a:lnTo>
                      <a:pt x="126" y="979"/>
                    </a:lnTo>
                    <a:lnTo>
                      <a:pt x="92" y="968"/>
                    </a:lnTo>
                    <a:lnTo>
                      <a:pt x="62" y="947"/>
                    </a:lnTo>
                    <a:lnTo>
                      <a:pt x="35" y="922"/>
                    </a:lnTo>
                    <a:lnTo>
                      <a:pt x="16" y="892"/>
                    </a:lnTo>
                    <a:lnTo>
                      <a:pt x="5" y="858"/>
                    </a:lnTo>
                    <a:lnTo>
                      <a:pt x="0" y="820"/>
                    </a:lnTo>
                    <a:lnTo>
                      <a:pt x="0" y="164"/>
                    </a:lnTo>
                    <a:lnTo>
                      <a:pt x="5" y="126"/>
                    </a:lnTo>
                    <a:lnTo>
                      <a:pt x="16" y="90"/>
                    </a:lnTo>
                    <a:lnTo>
                      <a:pt x="35" y="60"/>
                    </a:lnTo>
                    <a:lnTo>
                      <a:pt x="62" y="36"/>
                    </a:lnTo>
                    <a:lnTo>
                      <a:pt x="92" y="17"/>
                    </a:lnTo>
                    <a:lnTo>
                      <a:pt x="126" y="3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6" name="Freeform 24"/>
              <p:cNvSpPr>
                <a:spLocks/>
              </p:cNvSpPr>
              <p:nvPr/>
            </p:nvSpPr>
            <p:spPr bwMode="auto">
              <a:xfrm>
                <a:off x="2103438" y="1912938"/>
                <a:ext cx="1474788" cy="781050"/>
              </a:xfrm>
              <a:custGeom>
                <a:avLst/>
                <a:gdLst>
                  <a:gd name="T0" fmla="*/ 164 w 1858"/>
                  <a:gd name="T1" fmla="*/ 0 h 985"/>
                  <a:gd name="T2" fmla="*/ 1694 w 1858"/>
                  <a:gd name="T3" fmla="*/ 0 h 985"/>
                  <a:gd name="T4" fmla="*/ 1731 w 1858"/>
                  <a:gd name="T5" fmla="*/ 3 h 985"/>
                  <a:gd name="T6" fmla="*/ 1767 w 1858"/>
                  <a:gd name="T7" fmla="*/ 17 h 985"/>
                  <a:gd name="T8" fmla="*/ 1797 w 1858"/>
                  <a:gd name="T9" fmla="*/ 36 h 985"/>
                  <a:gd name="T10" fmla="*/ 1822 w 1858"/>
                  <a:gd name="T11" fmla="*/ 60 h 985"/>
                  <a:gd name="T12" fmla="*/ 1841 w 1858"/>
                  <a:gd name="T13" fmla="*/ 90 h 985"/>
                  <a:gd name="T14" fmla="*/ 1854 w 1858"/>
                  <a:gd name="T15" fmla="*/ 126 h 985"/>
                  <a:gd name="T16" fmla="*/ 1858 w 1858"/>
                  <a:gd name="T17" fmla="*/ 164 h 985"/>
                  <a:gd name="T18" fmla="*/ 1858 w 1858"/>
                  <a:gd name="T19" fmla="*/ 820 h 985"/>
                  <a:gd name="T20" fmla="*/ 1854 w 1858"/>
                  <a:gd name="T21" fmla="*/ 858 h 985"/>
                  <a:gd name="T22" fmla="*/ 1841 w 1858"/>
                  <a:gd name="T23" fmla="*/ 892 h 985"/>
                  <a:gd name="T24" fmla="*/ 1822 w 1858"/>
                  <a:gd name="T25" fmla="*/ 922 h 985"/>
                  <a:gd name="T26" fmla="*/ 1797 w 1858"/>
                  <a:gd name="T27" fmla="*/ 949 h 985"/>
                  <a:gd name="T28" fmla="*/ 1767 w 1858"/>
                  <a:gd name="T29" fmla="*/ 968 h 985"/>
                  <a:gd name="T30" fmla="*/ 1731 w 1858"/>
                  <a:gd name="T31" fmla="*/ 979 h 985"/>
                  <a:gd name="T32" fmla="*/ 1694 w 1858"/>
                  <a:gd name="T33" fmla="*/ 985 h 985"/>
                  <a:gd name="T34" fmla="*/ 164 w 1858"/>
                  <a:gd name="T35" fmla="*/ 985 h 985"/>
                  <a:gd name="T36" fmla="*/ 126 w 1858"/>
                  <a:gd name="T37" fmla="*/ 979 h 985"/>
                  <a:gd name="T38" fmla="*/ 90 w 1858"/>
                  <a:gd name="T39" fmla="*/ 968 h 985"/>
                  <a:gd name="T40" fmla="*/ 60 w 1858"/>
                  <a:gd name="T41" fmla="*/ 947 h 985"/>
                  <a:gd name="T42" fmla="*/ 36 w 1858"/>
                  <a:gd name="T43" fmla="*/ 922 h 985"/>
                  <a:gd name="T44" fmla="*/ 17 w 1858"/>
                  <a:gd name="T45" fmla="*/ 892 h 985"/>
                  <a:gd name="T46" fmla="*/ 4 w 1858"/>
                  <a:gd name="T47" fmla="*/ 858 h 985"/>
                  <a:gd name="T48" fmla="*/ 0 w 1858"/>
                  <a:gd name="T49" fmla="*/ 820 h 985"/>
                  <a:gd name="T50" fmla="*/ 0 w 1858"/>
                  <a:gd name="T51" fmla="*/ 164 h 985"/>
                  <a:gd name="T52" fmla="*/ 4 w 1858"/>
                  <a:gd name="T53" fmla="*/ 126 h 985"/>
                  <a:gd name="T54" fmla="*/ 17 w 1858"/>
                  <a:gd name="T55" fmla="*/ 90 h 985"/>
                  <a:gd name="T56" fmla="*/ 36 w 1858"/>
                  <a:gd name="T57" fmla="*/ 60 h 985"/>
                  <a:gd name="T58" fmla="*/ 60 w 1858"/>
                  <a:gd name="T59" fmla="*/ 36 h 985"/>
                  <a:gd name="T60" fmla="*/ 90 w 1858"/>
                  <a:gd name="T61" fmla="*/ 17 h 985"/>
                  <a:gd name="T62" fmla="*/ 126 w 1858"/>
                  <a:gd name="T63" fmla="*/ 3 h 985"/>
                  <a:gd name="T64" fmla="*/ 164 w 1858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5">
                    <a:moveTo>
                      <a:pt x="164" y="0"/>
                    </a:moveTo>
                    <a:lnTo>
                      <a:pt x="1694" y="0"/>
                    </a:lnTo>
                    <a:lnTo>
                      <a:pt x="1731" y="3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2" y="60"/>
                    </a:lnTo>
                    <a:lnTo>
                      <a:pt x="1841" y="90"/>
                    </a:lnTo>
                    <a:lnTo>
                      <a:pt x="1854" y="126"/>
                    </a:lnTo>
                    <a:lnTo>
                      <a:pt x="1858" y="164"/>
                    </a:lnTo>
                    <a:lnTo>
                      <a:pt x="1858" y="820"/>
                    </a:lnTo>
                    <a:lnTo>
                      <a:pt x="1854" y="858"/>
                    </a:lnTo>
                    <a:lnTo>
                      <a:pt x="1841" y="892"/>
                    </a:lnTo>
                    <a:lnTo>
                      <a:pt x="1822" y="922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1" y="979"/>
                    </a:lnTo>
                    <a:lnTo>
                      <a:pt x="1694" y="985"/>
                    </a:lnTo>
                    <a:lnTo>
                      <a:pt x="164" y="985"/>
                    </a:lnTo>
                    <a:lnTo>
                      <a:pt x="126" y="979"/>
                    </a:lnTo>
                    <a:lnTo>
                      <a:pt x="90" y="968"/>
                    </a:lnTo>
                    <a:lnTo>
                      <a:pt x="60" y="947"/>
                    </a:lnTo>
                    <a:lnTo>
                      <a:pt x="36" y="922"/>
                    </a:lnTo>
                    <a:lnTo>
                      <a:pt x="17" y="892"/>
                    </a:lnTo>
                    <a:lnTo>
                      <a:pt x="4" y="858"/>
                    </a:lnTo>
                    <a:lnTo>
                      <a:pt x="0" y="820"/>
                    </a:lnTo>
                    <a:lnTo>
                      <a:pt x="0" y="164"/>
                    </a:lnTo>
                    <a:lnTo>
                      <a:pt x="4" y="126"/>
                    </a:lnTo>
                    <a:lnTo>
                      <a:pt x="17" y="90"/>
                    </a:lnTo>
                    <a:lnTo>
                      <a:pt x="36" y="60"/>
                    </a:lnTo>
                    <a:lnTo>
                      <a:pt x="60" y="36"/>
                    </a:lnTo>
                    <a:lnTo>
                      <a:pt x="90" y="17"/>
                    </a:lnTo>
                    <a:lnTo>
                      <a:pt x="126" y="3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3" name="Freeform 25"/>
              <p:cNvSpPr>
                <a:spLocks/>
              </p:cNvSpPr>
              <p:nvPr/>
            </p:nvSpPr>
            <p:spPr bwMode="auto">
              <a:xfrm>
                <a:off x="1239838" y="2941638"/>
                <a:ext cx="1474788" cy="779463"/>
              </a:xfrm>
              <a:custGeom>
                <a:avLst/>
                <a:gdLst>
                  <a:gd name="T0" fmla="*/ 164 w 1857"/>
                  <a:gd name="T1" fmla="*/ 0 h 983"/>
                  <a:gd name="T2" fmla="*/ 1693 w 1857"/>
                  <a:gd name="T3" fmla="*/ 0 h 983"/>
                  <a:gd name="T4" fmla="*/ 1731 w 1857"/>
                  <a:gd name="T5" fmla="*/ 4 h 983"/>
                  <a:gd name="T6" fmla="*/ 1765 w 1857"/>
                  <a:gd name="T7" fmla="*/ 15 h 983"/>
                  <a:gd name="T8" fmla="*/ 1797 w 1857"/>
                  <a:gd name="T9" fmla="*/ 36 h 983"/>
                  <a:gd name="T10" fmla="*/ 1822 w 1857"/>
                  <a:gd name="T11" fmla="*/ 60 h 983"/>
                  <a:gd name="T12" fmla="*/ 1840 w 1857"/>
                  <a:gd name="T13" fmla="*/ 90 h 983"/>
                  <a:gd name="T14" fmla="*/ 1854 w 1857"/>
                  <a:gd name="T15" fmla="*/ 124 h 983"/>
                  <a:gd name="T16" fmla="*/ 1857 w 1857"/>
                  <a:gd name="T17" fmla="*/ 162 h 983"/>
                  <a:gd name="T18" fmla="*/ 1857 w 1857"/>
                  <a:gd name="T19" fmla="*/ 821 h 983"/>
                  <a:gd name="T20" fmla="*/ 1854 w 1857"/>
                  <a:gd name="T21" fmla="*/ 858 h 983"/>
                  <a:gd name="T22" fmla="*/ 1842 w 1857"/>
                  <a:gd name="T23" fmla="*/ 892 h 983"/>
                  <a:gd name="T24" fmla="*/ 1822 w 1857"/>
                  <a:gd name="T25" fmla="*/ 922 h 983"/>
                  <a:gd name="T26" fmla="*/ 1797 w 1857"/>
                  <a:gd name="T27" fmla="*/ 947 h 983"/>
                  <a:gd name="T28" fmla="*/ 1767 w 1857"/>
                  <a:gd name="T29" fmla="*/ 968 h 983"/>
                  <a:gd name="T30" fmla="*/ 1731 w 1857"/>
                  <a:gd name="T31" fmla="*/ 979 h 983"/>
                  <a:gd name="T32" fmla="*/ 1693 w 1857"/>
                  <a:gd name="T33" fmla="*/ 983 h 983"/>
                  <a:gd name="T34" fmla="*/ 164 w 1857"/>
                  <a:gd name="T35" fmla="*/ 983 h 983"/>
                  <a:gd name="T36" fmla="*/ 126 w 1857"/>
                  <a:gd name="T37" fmla="*/ 979 h 983"/>
                  <a:gd name="T38" fmla="*/ 92 w 1857"/>
                  <a:gd name="T39" fmla="*/ 968 h 983"/>
                  <a:gd name="T40" fmla="*/ 60 w 1857"/>
                  <a:gd name="T41" fmla="*/ 947 h 983"/>
                  <a:gd name="T42" fmla="*/ 35 w 1857"/>
                  <a:gd name="T43" fmla="*/ 922 h 983"/>
                  <a:gd name="T44" fmla="*/ 17 w 1857"/>
                  <a:gd name="T45" fmla="*/ 892 h 983"/>
                  <a:gd name="T46" fmla="*/ 3 w 1857"/>
                  <a:gd name="T47" fmla="*/ 858 h 983"/>
                  <a:gd name="T48" fmla="*/ 0 w 1857"/>
                  <a:gd name="T49" fmla="*/ 821 h 983"/>
                  <a:gd name="T50" fmla="*/ 0 w 1857"/>
                  <a:gd name="T51" fmla="*/ 162 h 983"/>
                  <a:gd name="T52" fmla="*/ 3 w 1857"/>
                  <a:gd name="T53" fmla="*/ 124 h 983"/>
                  <a:gd name="T54" fmla="*/ 17 w 1857"/>
                  <a:gd name="T55" fmla="*/ 90 h 983"/>
                  <a:gd name="T56" fmla="*/ 35 w 1857"/>
                  <a:gd name="T57" fmla="*/ 60 h 983"/>
                  <a:gd name="T58" fmla="*/ 60 w 1857"/>
                  <a:gd name="T59" fmla="*/ 36 h 983"/>
                  <a:gd name="T60" fmla="*/ 92 w 1857"/>
                  <a:gd name="T61" fmla="*/ 15 h 983"/>
                  <a:gd name="T62" fmla="*/ 126 w 1857"/>
                  <a:gd name="T63" fmla="*/ 4 h 983"/>
                  <a:gd name="T64" fmla="*/ 164 w 1857"/>
                  <a:gd name="T65" fmla="*/ 0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7" h="983">
                    <a:moveTo>
                      <a:pt x="164" y="0"/>
                    </a:moveTo>
                    <a:lnTo>
                      <a:pt x="1693" y="0"/>
                    </a:lnTo>
                    <a:lnTo>
                      <a:pt x="1731" y="4"/>
                    </a:lnTo>
                    <a:lnTo>
                      <a:pt x="1765" y="15"/>
                    </a:lnTo>
                    <a:lnTo>
                      <a:pt x="1797" y="36"/>
                    </a:lnTo>
                    <a:lnTo>
                      <a:pt x="1822" y="60"/>
                    </a:lnTo>
                    <a:lnTo>
                      <a:pt x="1840" y="90"/>
                    </a:lnTo>
                    <a:lnTo>
                      <a:pt x="1854" y="124"/>
                    </a:lnTo>
                    <a:lnTo>
                      <a:pt x="1857" y="162"/>
                    </a:lnTo>
                    <a:lnTo>
                      <a:pt x="1857" y="821"/>
                    </a:lnTo>
                    <a:lnTo>
                      <a:pt x="1854" y="858"/>
                    </a:lnTo>
                    <a:lnTo>
                      <a:pt x="1842" y="892"/>
                    </a:lnTo>
                    <a:lnTo>
                      <a:pt x="1822" y="922"/>
                    </a:lnTo>
                    <a:lnTo>
                      <a:pt x="1797" y="947"/>
                    </a:lnTo>
                    <a:lnTo>
                      <a:pt x="1767" y="968"/>
                    </a:lnTo>
                    <a:lnTo>
                      <a:pt x="1731" y="979"/>
                    </a:lnTo>
                    <a:lnTo>
                      <a:pt x="1693" y="983"/>
                    </a:lnTo>
                    <a:lnTo>
                      <a:pt x="164" y="983"/>
                    </a:lnTo>
                    <a:lnTo>
                      <a:pt x="126" y="979"/>
                    </a:lnTo>
                    <a:lnTo>
                      <a:pt x="92" y="968"/>
                    </a:lnTo>
                    <a:lnTo>
                      <a:pt x="60" y="947"/>
                    </a:lnTo>
                    <a:lnTo>
                      <a:pt x="35" y="922"/>
                    </a:lnTo>
                    <a:lnTo>
                      <a:pt x="17" y="892"/>
                    </a:lnTo>
                    <a:lnTo>
                      <a:pt x="3" y="858"/>
                    </a:lnTo>
                    <a:lnTo>
                      <a:pt x="0" y="821"/>
                    </a:lnTo>
                    <a:lnTo>
                      <a:pt x="0" y="162"/>
                    </a:lnTo>
                    <a:lnTo>
                      <a:pt x="3" y="124"/>
                    </a:lnTo>
                    <a:lnTo>
                      <a:pt x="17" y="90"/>
                    </a:lnTo>
                    <a:lnTo>
                      <a:pt x="35" y="60"/>
                    </a:lnTo>
                    <a:lnTo>
                      <a:pt x="60" y="36"/>
                    </a:lnTo>
                    <a:lnTo>
                      <a:pt x="92" y="15"/>
                    </a:lnTo>
                    <a:lnTo>
                      <a:pt x="126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4" name="Freeform 26"/>
              <p:cNvSpPr>
                <a:spLocks/>
              </p:cNvSpPr>
              <p:nvPr/>
            </p:nvSpPr>
            <p:spPr bwMode="auto">
              <a:xfrm>
                <a:off x="1239838" y="5000625"/>
                <a:ext cx="1474788" cy="781050"/>
              </a:xfrm>
              <a:custGeom>
                <a:avLst/>
                <a:gdLst>
                  <a:gd name="T0" fmla="*/ 164 w 1857"/>
                  <a:gd name="T1" fmla="*/ 0 h 983"/>
                  <a:gd name="T2" fmla="*/ 1693 w 1857"/>
                  <a:gd name="T3" fmla="*/ 0 h 983"/>
                  <a:gd name="T4" fmla="*/ 1731 w 1857"/>
                  <a:gd name="T5" fmla="*/ 4 h 983"/>
                  <a:gd name="T6" fmla="*/ 1767 w 1857"/>
                  <a:gd name="T7" fmla="*/ 15 h 983"/>
                  <a:gd name="T8" fmla="*/ 1797 w 1857"/>
                  <a:gd name="T9" fmla="*/ 36 h 983"/>
                  <a:gd name="T10" fmla="*/ 1822 w 1857"/>
                  <a:gd name="T11" fmla="*/ 60 h 983"/>
                  <a:gd name="T12" fmla="*/ 1842 w 1857"/>
                  <a:gd name="T13" fmla="*/ 91 h 983"/>
                  <a:gd name="T14" fmla="*/ 1854 w 1857"/>
                  <a:gd name="T15" fmla="*/ 125 h 983"/>
                  <a:gd name="T16" fmla="*/ 1857 w 1857"/>
                  <a:gd name="T17" fmla="*/ 162 h 983"/>
                  <a:gd name="T18" fmla="*/ 1857 w 1857"/>
                  <a:gd name="T19" fmla="*/ 821 h 983"/>
                  <a:gd name="T20" fmla="*/ 1854 w 1857"/>
                  <a:gd name="T21" fmla="*/ 858 h 983"/>
                  <a:gd name="T22" fmla="*/ 1842 w 1857"/>
                  <a:gd name="T23" fmla="*/ 892 h 983"/>
                  <a:gd name="T24" fmla="*/ 1822 w 1857"/>
                  <a:gd name="T25" fmla="*/ 923 h 983"/>
                  <a:gd name="T26" fmla="*/ 1797 w 1857"/>
                  <a:gd name="T27" fmla="*/ 947 h 983"/>
                  <a:gd name="T28" fmla="*/ 1767 w 1857"/>
                  <a:gd name="T29" fmla="*/ 968 h 983"/>
                  <a:gd name="T30" fmla="*/ 1731 w 1857"/>
                  <a:gd name="T31" fmla="*/ 979 h 983"/>
                  <a:gd name="T32" fmla="*/ 1693 w 1857"/>
                  <a:gd name="T33" fmla="*/ 983 h 983"/>
                  <a:gd name="T34" fmla="*/ 164 w 1857"/>
                  <a:gd name="T35" fmla="*/ 983 h 983"/>
                  <a:gd name="T36" fmla="*/ 126 w 1857"/>
                  <a:gd name="T37" fmla="*/ 979 h 983"/>
                  <a:gd name="T38" fmla="*/ 90 w 1857"/>
                  <a:gd name="T39" fmla="*/ 968 h 983"/>
                  <a:gd name="T40" fmla="*/ 60 w 1857"/>
                  <a:gd name="T41" fmla="*/ 947 h 983"/>
                  <a:gd name="T42" fmla="*/ 35 w 1857"/>
                  <a:gd name="T43" fmla="*/ 923 h 983"/>
                  <a:gd name="T44" fmla="*/ 15 w 1857"/>
                  <a:gd name="T45" fmla="*/ 892 h 983"/>
                  <a:gd name="T46" fmla="*/ 3 w 1857"/>
                  <a:gd name="T47" fmla="*/ 857 h 983"/>
                  <a:gd name="T48" fmla="*/ 0 w 1857"/>
                  <a:gd name="T49" fmla="*/ 821 h 983"/>
                  <a:gd name="T50" fmla="*/ 0 w 1857"/>
                  <a:gd name="T51" fmla="*/ 162 h 983"/>
                  <a:gd name="T52" fmla="*/ 3 w 1857"/>
                  <a:gd name="T53" fmla="*/ 125 h 983"/>
                  <a:gd name="T54" fmla="*/ 17 w 1857"/>
                  <a:gd name="T55" fmla="*/ 91 h 983"/>
                  <a:gd name="T56" fmla="*/ 35 w 1857"/>
                  <a:gd name="T57" fmla="*/ 60 h 983"/>
                  <a:gd name="T58" fmla="*/ 60 w 1857"/>
                  <a:gd name="T59" fmla="*/ 36 h 983"/>
                  <a:gd name="T60" fmla="*/ 92 w 1857"/>
                  <a:gd name="T61" fmla="*/ 15 h 983"/>
                  <a:gd name="T62" fmla="*/ 126 w 1857"/>
                  <a:gd name="T63" fmla="*/ 4 h 983"/>
                  <a:gd name="T64" fmla="*/ 164 w 1857"/>
                  <a:gd name="T65" fmla="*/ 0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7" h="983">
                    <a:moveTo>
                      <a:pt x="164" y="0"/>
                    </a:moveTo>
                    <a:lnTo>
                      <a:pt x="1693" y="0"/>
                    </a:lnTo>
                    <a:lnTo>
                      <a:pt x="1731" y="4"/>
                    </a:lnTo>
                    <a:lnTo>
                      <a:pt x="1767" y="15"/>
                    </a:lnTo>
                    <a:lnTo>
                      <a:pt x="1797" y="36"/>
                    </a:lnTo>
                    <a:lnTo>
                      <a:pt x="1822" y="60"/>
                    </a:lnTo>
                    <a:lnTo>
                      <a:pt x="1842" y="91"/>
                    </a:lnTo>
                    <a:lnTo>
                      <a:pt x="1854" y="125"/>
                    </a:lnTo>
                    <a:lnTo>
                      <a:pt x="1857" y="162"/>
                    </a:lnTo>
                    <a:lnTo>
                      <a:pt x="1857" y="821"/>
                    </a:lnTo>
                    <a:lnTo>
                      <a:pt x="1854" y="858"/>
                    </a:lnTo>
                    <a:lnTo>
                      <a:pt x="1842" y="892"/>
                    </a:lnTo>
                    <a:lnTo>
                      <a:pt x="1822" y="923"/>
                    </a:lnTo>
                    <a:lnTo>
                      <a:pt x="1797" y="947"/>
                    </a:lnTo>
                    <a:lnTo>
                      <a:pt x="1767" y="968"/>
                    </a:lnTo>
                    <a:lnTo>
                      <a:pt x="1731" y="979"/>
                    </a:lnTo>
                    <a:lnTo>
                      <a:pt x="1693" y="983"/>
                    </a:lnTo>
                    <a:lnTo>
                      <a:pt x="164" y="983"/>
                    </a:lnTo>
                    <a:lnTo>
                      <a:pt x="126" y="979"/>
                    </a:lnTo>
                    <a:lnTo>
                      <a:pt x="90" y="968"/>
                    </a:lnTo>
                    <a:lnTo>
                      <a:pt x="60" y="947"/>
                    </a:lnTo>
                    <a:lnTo>
                      <a:pt x="35" y="923"/>
                    </a:lnTo>
                    <a:lnTo>
                      <a:pt x="15" y="892"/>
                    </a:lnTo>
                    <a:lnTo>
                      <a:pt x="3" y="857"/>
                    </a:lnTo>
                    <a:lnTo>
                      <a:pt x="0" y="821"/>
                    </a:lnTo>
                    <a:lnTo>
                      <a:pt x="0" y="162"/>
                    </a:lnTo>
                    <a:lnTo>
                      <a:pt x="3" y="125"/>
                    </a:lnTo>
                    <a:lnTo>
                      <a:pt x="17" y="91"/>
                    </a:lnTo>
                    <a:lnTo>
                      <a:pt x="35" y="60"/>
                    </a:lnTo>
                    <a:lnTo>
                      <a:pt x="60" y="36"/>
                    </a:lnTo>
                    <a:lnTo>
                      <a:pt x="92" y="15"/>
                    </a:lnTo>
                    <a:lnTo>
                      <a:pt x="126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3" name="Freeform 27"/>
              <p:cNvSpPr>
                <a:spLocks/>
              </p:cNvSpPr>
              <p:nvPr/>
            </p:nvSpPr>
            <p:spPr bwMode="auto">
              <a:xfrm>
                <a:off x="374650" y="3970338"/>
                <a:ext cx="1476375" cy="781050"/>
              </a:xfrm>
              <a:custGeom>
                <a:avLst/>
                <a:gdLst>
                  <a:gd name="T0" fmla="*/ 164 w 1859"/>
                  <a:gd name="T1" fmla="*/ 0 h 985"/>
                  <a:gd name="T2" fmla="*/ 1695 w 1859"/>
                  <a:gd name="T3" fmla="*/ 0 h 985"/>
                  <a:gd name="T4" fmla="*/ 1733 w 1859"/>
                  <a:gd name="T5" fmla="*/ 4 h 985"/>
                  <a:gd name="T6" fmla="*/ 1767 w 1859"/>
                  <a:gd name="T7" fmla="*/ 17 h 985"/>
                  <a:gd name="T8" fmla="*/ 1797 w 1859"/>
                  <a:gd name="T9" fmla="*/ 36 h 985"/>
                  <a:gd name="T10" fmla="*/ 1823 w 1859"/>
                  <a:gd name="T11" fmla="*/ 62 h 985"/>
                  <a:gd name="T12" fmla="*/ 1842 w 1859"/>
                  <a:gd name="T13" fmla="*/ 92 h 985"/>
                  <a:gd name="T14" fmla="*/ 1855 w 1859"/>
                  <a:gd name="T15" fmla="*/ 126 h 985"/>
                  <a:gd name="T16" fmla="*/ 1859 w 1859"/>
                  <a:gd name="T17" fmla="*/ 164 h 985"/>
                  <a:gd name="T18" fmla="*/ 1859 w 1859"/>
                  <a:gd name="T19" fmla="*/ 821 h 985"/>
                  <a:gd name="T20" fmla="*/ 1855 w 1859"/>
                  <a:gd name="T21" fmla="*/ 858 h 985"/>
                  <a:gd name="T22" fmla="*/ 1842 w 1859"/>
                  <a:gd name="T23" fmla="*/ 892 h 985"/>
                  <a:gd name="T24" fmla="*/ 1823 w 1859"/>
                  <a:gd name="T25" fmla="*/ 924 h 985"/>
                  <a:gd name="T26" fmla="*/ 1797 w 1859"/>
                  <a:gd name="T27" fmla="*/ 949 h 985"/>
                  <a:gd name="T28" fmla="*/ 1767 w 1859"/>
                  <a:gd name="T29" fmla="*/ 968 h 985"/>
                  <a:gd name="T30" fmla="*/ 1733 w 1859"/>
                  <a:gd name="T31" fmla="*/ 981 h 985"/>
                  <a:gd name="T32" fmla="*/ 1695 w 1859"/>
                  <a:gd name="T33" fmla="*/ 985 h 985"/>
                  <a:gd name="T34" fmla="*/ 164 w 1859"/>
                  <a:gd name="T35" fmla="*/ 985 h 985"/>
                  <a:gd name="T36" fmla="*/ 126 w 1859"/>
                  <a:gd name="T37" fmla="*/ 981 h 985"/>
                  <a:gd name="T38" fmla="*/ 92 w 1859"/>
                  <a:gd name="T39" fmla="*/ 968 h 985"/>
                  <a:gd name="T40" fmla="*/ 62 w 1859"/>
                  <a:gd name="T41" fmla="*/ 949 h 985"/>
                  <a:gd name="T42" fmla="*/ 35 w 1859"/>
                  <a:gd name="T43" fmla="*/ 924 h 985"/>
                  <a:gd name="T44" fmla="*/ 16 w 1859"/>
                  <a:gd name="T45" fmla="*/ 892 h 985"/>
                  <a:gd name="T46" fmla="*/ 5 w 1859"/>
                  <a:gd name="T47" fmla="*/ 858 h 985"/>
                  <a:gd name="T48" fmla="*/ 0 w 1859"/>
                  <a:gd name="T49" fmla="*/ 821 h 985"/>
                  <a:gd name="T50" fmla="*/ 0 w 1859"/>
                  <a:gd name="T51" fmla="*/ 164 h 985"/>
                  <a:gd name="T52" fmla="*/ 5 w 1859"/>
                  <a:gd name="T53" fmla="*/ 126 h 985"/>
                  <a:gd name="T54" fmla="*/ 16 w 1859"/>
                  <a:gd name="T55" fmla="*/ 92 h 985"/>
                  <a:gd name="T56" fmla="*/ 35 w 1859"/>
                  <a:gd name="T57" fmla="*/ 62 h 985"/>
                  <a:gd name="T58" fmla="*/ 62 w 1859"/>
                  <a:gd name="T59" fmla="*/ 36 h 985"/>
                  <a:gd name="T60" fmla="*/ 92 w 1859"/>
                  <a:gd name="T61" fmla="*/ 17 h 985"/>
                  <a:gd name="T62" fmla="*/ 126 w 1859"/>
                  <a:gd name="T63" fmla="*/ 4 h 985"/>
                  <a:gd name="T64" fmla="*/ 164 w 1859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9" h="985">
                    <a:moveTo>
                      <a:pt x="164" y="0"/>
                    </a:moveTo>
                    <a:lnTo>
                      <a:pt x="1695" y="0"/>
                    </a:lnTo>
                    <a:lnTo>
                      <a:pt x="1733" y="4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3" y="62"/>
                    </a:lnTo>
                    <a:lnTo>
                      <a:pt x="1842" y="92"/>
                    </a:lnTo>
                    <a:lnTo>
                      <a:pt x="1855" y="126"/>
                    </a:lnTo>
                    <a:lnTo>
                      <a:pt x="1859" y="164"/>
                    </a:lnTo>
                    <a:lnTo>
                      <a:pt x="1859" y="821"/>
                    </a:lnTo>
                    <a:lnTo>
                      <a:pt x="1855" y="858"/>
                    </a:lnTo>
                    <a:lnTo>
                      <a:pt x="1842" y="892"/>
                    </a:lnTo>
                    <a:lnTo>
                      <a:pt x="1823" y="924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3" y="981"/>
                    </a:lnTo>
                    <a:lnTo>
                      <a:pt x="1695" y="985"/>
                    </a:lnTo>
                    <a:lnTo>
                      <a:pt x="164" y="985"/>
                    </a:lnTo>
                    <a:lnTo>
                      <a:pt x="126" y="981"/>
                    </a:lnTo>
                    <a:lnTo>
                      <a:pt x="92" y="968"/>
                    </a:lnTo>
                    <a:lnTo>
                      <a:pt x="62" y="949"/>
                    </a:lnTo>
                    <a:lnTo>
                      <a:pt x="35" y="924"/>
                    </a:lnTo>
                    <a:lnTo>
                      <a:pt x="16" y="892"/>
                    </a:lnTo>
                    <a:lnTo>
                      <a:pt x="5" y="858"/>
                    </a:lnTo>
                    <a:lnTo>
                      <a:pt x="0" y="821"/>
                    </a:lnTo>
                    <a:lnTo>
                      <a:pt x="0" y="164"/>
                    </a:lnTo>
                    <a:lnTo>
                      <a:pt x="5" y="126"/>
                    </a:lnTo>
                    <a:lnTo>
                      <a:pt x="16" y="92"/>
                    </a:lnTo>
                    <a:lnTo>
                      <a:pt x="35" y="62"/>
                    </a:lnTo>
                    <a:lnTo>
                      <a:pt x="62" y="36"/>
                    </a:lnTo>
                    <a:lnTo>
                      <a:pt x="92" y="17"/>
                    </a:lnTo>
                    <a:lnTo>
                      <a:pt x="126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374" name="모서리가 둥근 직사각형 373">
            <a:extLst>
              <a:ext uri="{FF2B5EF4-FFF2-40B4-BE49-F238E27FC236}">
                <a16:creationId xmlns:a16="http://schemas.microsoft.com/office/drawing/2014/main" id="{57226028-1AA3-5F4E-A8BA-DE9C5C791F0D}"/>
              </a:ext>
            </a:extLst>
          </p:cNvPr>
          <p:cNvSpPr/>
          <p:nvPr/>
        </p:nvSpPr>
        <p:spPr>
          <a:xfrm>
            <a:off x="5864205" y="2821284"/>
            <a:ext cx="432000" cy="216000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MSA</a:t>
            </a:r>
            <a:endParaRPr lang="ko-KR" altLang="en-US" sz="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5" name="모서리가 둥근 직사각형 374">
            <a:extLst>
              <a:ext uri="{FF2B5EF4-FFF2-40B4-BE49-F238E27FC236}">
                <a16:creationId xmlns:a16="http://schemas.microsoft.com/office/drawing/2014/main" id="{57226028-1AA3-5F4E-A8BA-DE9C5C791F0D}"/>
              </a:ext>
            </a:extLst>
          </p:cNvPr>
          <p:cNvSpPr/>
          <p:nvPr/>
        </p:nvSpPr>
        <p:spPr>
          <a:xfrm>
            <a:off x="6159760" y="3155829"/>
            <a:ext cx="432000" cy="216000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MSA</a:t>
            </a:r>
            <a:endParaRPr lang="ko-KR" altLang="en-US" sz="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6" name="모서리가 둥근 직사각형 375">
            <a:extLst>
              <a:ext uri="{FF2B5EF4-FFF2-40B4-BE49-F238E27FC236}">
                <a16:creationId xmlns:a16="http://schemas.microsoft.com/office/drawing/2014/main" id="{57226028-1AA3-5F4E-A8BA-DE9C5C791F0D}"/>
              </a:ext>
            </a:extLst>
          </p:cNvPr>
          <p:cNvSpPr/>
          <p:nvPr/>
        </p:nvSpPr>
        <p:spPr>
          <a:xfrm>
            <a:off x="6474414" y="2821284"/>
            <a:ext cx="432000" cy="216000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MSA</a:t>
            </a:r>
            <a:endParaRPr lang="ko-KR" altLang="en-US" sz="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7" name="모서리가 둥근 직사각형 376">
            <a:extLst>
              <a:ext uri="{FF2B5EF4-FFF2-40B4-BE49-F238E27FC236}">
                <a16:creationId xmlns:a16="http://schemas.microsoft.com/office/drawing/2014/main" id="{E98747D1-9036-F64E-92A1-2A87EE659A6A}"/>
              </a:ext>
            </a:extLst>
          </p:cNvPr>
          <p:cNvSpPr/>
          <p:nvPr/>
        </p:nvSpPr>
        <p:spPr>
          <a:xfrm>
            <a:off x="5697731" y="3674852"/>
            <a:ext cx="1354163" cy="900000"/>
          </a:xfrm>
          <a:prstGeom prst="roundRect">
            <a:avLst>
              <a:gd name="adj" fmla="val 10336"/>
            </a:avLst>
          </a:prstGeom>
          <a:solidFill>
            <a:sysClr val="window" lastClr="FFFFFF">
              <a:lumMod val="95000"/>
              <a:alpha val="48000"/>
            </a:sysClr>
          </a:solidFill>
          <a:ln w="12700">
            <a:solidFill>
              <a:srgbClr val="87B0E1"/>
            </a:solidFill>
          </a:ln>
        </p:spPr>
        <p:txBody>
          <a:bodyPr wrap="square" lIns="0" tIns="36000" rIns="0" bIns="36000" anchor="t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78" name="그룹 377"/>
          <p:cNvGrpSpPr/>
          <p:nvPr/>
        </p:nvGrpSpPr>
        <p:grpSpPr>
          <a:xfrm>
            <a:off x="6912796" y="3986217"/>
            <a:ext cx="288000" cy="288000"/>
            <a:chOff x="1561741" y="2961075"/>
            <a:chExt cx="360000" cy="360000"/>
          </a:xfrm>
        </p:grpSpPr>
        <p:sp>
          <p:nvSpPr>
            <p:cNvPr id="379" name="타원 378"/>
            <p:cNvSpPr/>
            <p:nvPr/>
          </p:nvSpPr>
          <p:spPr>
            <a:xfrm>
              <a:off x="1561741" y="2961075"/>
              <a:ext cx="360000" cy="360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80" name="그룹 379"/>
            <p:cNvGrpSpPr/>
            <p:nvPr/>
          </p:nvGrpSpPr>
          <p:grpSpPr>
            <a:xfrm>
              <a:off x="1624148" y="3048810"/>
              <a:ext cx="235187" cy="184530"/>
              <a:chOff x="-1352550" y="1912938"/>
              <a:chExt cx="4930776" cy="3868738"/>
            </a:xfrm>
            <a:solidFill>
              <a:schemeClr val="bg1"/>
            </a:solidFill>
          </p:grpSpPr>
          <p:sp>
            <p:nvSpPr>
              <p:cNvPr id="381" name="Freeform 14"/>
              <p:cNvSpPr>
                <a:spLocks/>
              </p:cNvSpPr>
              <p:nvPr/>
            </p:nvSpPr>
            <p:spPr bwMode="auto">
              <a:xfrm>
                <a:off x="-1352550" y="1912938"/>
                <a:ext cx="1474788" cy="781050"/>
              </a:xfrm>
              <a:custGeom>
                <a:avLst/>
                <a:gdLst>
                  <a:gd name="T0" fmla="*/ 164 w 1858"/>
                  <a:gd name="T1" fmla="*/ 0 h 985"/>
                  <a:gd name="T2" fmla="*/ 1696 w 1858"/>
                  <a:gd name="T3" fmla="*/ 0 h 985"/>
                  <a:gd name="T4" fmla="*/ 1733 w 1858"/>
                  <a:gd name="T5" fmla="*/ 3 h 985"/>
                  <a:gd name="T6" fmla="*/ 1767 w 1858"/>
                  <a:gd name="T7" fmla="*/ 17 h 985"/>
                  <a:gd name="T8" fmla="*/ 1797 w 1858"/>
                  <a:gd name="T9" fmla="*/ 36 h 985"/>
                  <a:gd name="T10" fmla="*/ 1822 w 1858"/>
                  <a:gd name="T11" fmla="*/ 60 h 985"/>
                  <a:gd name="T12" fmla="*/ 1843 w 1858"/>
                  <a:gd name="T13" fmla="*/ 90 h 985"/>
                  <a:gd name="T14" fmla="*/ 1854 w 1858"/>
                  <a:gd name="T15" fmla="*/ 126 h 985"/>
                  <a:gd name="T16" fmla="*/ 1858 w 1858"/>
                  <a:gd name="T17" fmla="*/ 164 h 985"/>
                  <a:gd name="T18" fmla="*/ 1858 w 1858"/>
                  <a:gd name="T19" fmla="*/ 820 h 985"/>
                  <a:gd name="T20" fmla="*/ 1854 w 1858"/>
                  <a:gd name="T21" fmla="*/ 858 h 985"/>
                  <a:gd name="T22" fmla="*/ 1843 w 1858"/>
                  <a:gd name="T23" fmla="*/ 892 h 985"/>
                  <a:gd name="T24" fmla="*/ 1822 w 1858"/>
                  <a:gd name="T25" fmla="*/ 922 h 985"/>
                  <a:gd name="T26" fmla="*/ 1797 w 1858"/>
                  <a:gd name="T27" fmla="*/ 949 h 985"/>
                  <a:gd name="T28" fmla="*/ 1767 w 1858"/>
                  <a:gd name="T29" fmla="*/ 968 h 985"/>
                  <a:gd name="T30" fmla="*/ 1733 w 1858"/>
                  <a:gd name="T31" fmla="*/ 979 h 985"/>
                  <a:gd name="T32" fmla="*/ 1696 w 1858"/>
                  <a:gd name="T33" fmla="*/ 985 h 985"/>
                  <a:gd name="T34" fmla="*/ 164 w 1858"/>
                  <a:gd name="T35" fmla="*/ 985 h 985"/>
                  <a:gd name="T36" fmla="*/ 126 w 1858"/>
                  <a:gd name="T37" fmla="*/ 979 h 985"/>
                  <a:gd name="T38" fmla="*/ 92 w 1858"/>
                  <a:gd name="T39" fmla="*/ 968 h 985"/>
                  <a:gd name="T40" fmla="*/ 60 w 1858"/>
                  <a:gd name="T41" fmla="*/ 947 h 985"/>
                  <a:gd name="T42" fmla="*/ 36 w 1858"/>
                  <a:gd name="T43" fmla="*/ 922 h 985"/>
                  <a:gd name="T44" fmla="*/ 17 w 1858"/>
                  <a:gd name="T45" fmla="*/ 892 h 985"/>
                  <a:gd name="T46" fmla="*/ 4 w 1858"/>
                  <a:gd name="T47" fmla="*/ 858 h 985"/>
                  <a:gd name="T48" fmla="*/ 0 w 1858"/>
                  <a:gd name="T49" fmla="*/ 820 h 985"/>
                  <a:gd name="T50" fmla="*/ 0 w 1858"/>
                  <a:gd name="T51" fmla="*/ 164 h 985"/>
                  <a:gd name="T52" fmla="*/ 4 w 1858"/>
                  <a:gd name="T53" fmla="*/ 126 h 985"/>
                  <a:gd name="T54" fmla="*/ 17 w 1858"/>
                  <a:gd name="T55" fmla="*/ 90 h 985"/>
                  <a:gd name="T56" fmla="*/ 36 w 1858"/>
                  <a:gd name="T57" fmla="*/ 60 h 985"/>
                  <a:gd name="T58" fmla="*/ 60 w 1858"/>
                  <a:gd name="T59" fmla="*/ 36 h 985"/>
                  <a:gd name="T60" fmla="*/ 92 w 1858"/>
                  <a:gd name="T61" fmla="*/ 17 h 985"/>
                  <a:gd name="T62" fmla="*/ 126 w 1858"/>
                  <a:gd name="T63" fmla="*/ 3 h 985"/>
                  <a:gd name="T64" fmla="*/ 164 w 1858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5">
                    <a:moveTo>
                      <a:pt x="164" y="0"/>
                    </a:moveTo>
                    <a:lnTo>
                      <a:pt x="1696" y="0"/>
                    </a:lnTo>
                    <a:lnTo>
                      <a:pt x="1733" y="3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2" y="60"/>
                    </a:lnTo>
                    <a:lnTo>
                      <a:pt x="1843" y="90"/>
                    </a:lnTo>
                    <a:lnTo>
                      <a:pt x="1854" y="126"/>
                    </a:lnTo>
                    <a:lnTo>
                      <a:pt x="1858" y="164"/>
                    </a:lnTo>
                    <a:lnTo>
                      <a:pt x="1858" y="820"/>
                    </a:lnTo>
                    <a:lnTo>
                      <a:pt x="1854" y="858"/>
                    </a:lnTo>
                    <a:lnTo>
                      <a:pt x="1843" y="892"/>
                    </a:lnTo>
                    <a:lnTo>
                      <a:pt x="1822" y="922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3" y="979"/>
                    </a:lnTo>
                    <a:lnTo>
                      <a:pt x="1696" y="985"/>
                    </a:lnTo>
                    <a:lnTo>
                      <a:pt x="164" y="985"/>
                    </a:lnTo>
                    <a:lnTo>
                      <a:pt x="126" y="979"/>
                    </a:lnTo>
                    <a:lnTo>
                      <a:pt x="92" y="968"/>
                    </a:lnTo>
                    <a:lnTo>
                      <a:pt x="60" y="947"/>
                    </a:lnTo>
                    <a:lnTo>
                      <a:pt x="36" y="922"/>
                    </a:lnTo>
                    <a:lnTo>
                      <a:pt x="17" y="892"/>
                    </a:lnTo>
                    <a:lnTo>
                      <a:pt x="4" y="858"/>
                    </a:lnTo>
                    <a:lnTo>
                      <a:pt x="0" y="820"/>
                    </a:lnTo>
                    <a:lnTo>
                      <a:pt x="0" y="164"/>
                    </a:lnTo>
                    <a:lnTo>
                      <a:pt x="4" y="126"/>
                    </a:lnTo>
                    <a:lnTo>
                      <a:pt x="17" y="90"/>
                    </a:lnTo>
                    <a:lnTo>
                      <a:pt x="36" y="60"/>
                    </a:lnTo>
                    <a:lnTo>
                      <a:pt x="60" y="36"/>
                    </a:lnTo>
                    <a:lnTo>
                      <a:pt x="92" y="17"/>
                    </a:lnTo>
                    <a:lnTo>
                      <a:pt x="126" y="3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2" name="Freeform 15"/>
              <p:cNvSpPr>
                <a:spLocks/>
              </p:cNvSpPr>
              <p:nvPr/>
            </p:nvSpPr>
            <p:spPr bwMode="auto">
              <a:xfrm>
                <a:off x="-1352550" y="2941638"/>
                <a:ext cx="611188" cy="781050"/>
              </a:xfrm>
              <a:custGeom>
                <a:avLst/>
                <a:gdLst>
                  <a:gd name="T0" fmla="*/ 0 w 770"/>
                  <a:gd name="T1" fmla="*/ 0 h 985"/>
                  <a:gd name="T2" fmla="*/ 605 w 770"/>
                  <a:gd name="T3" fmla="*/ 0 h 985"/>
                  <a:gd name="T4" fmla="*/ 643 w 770"/>
                  <a:gd name="T5" fmla="*/ 5 h 985"/>
                  <a:gd name="T6" fmla="*/ 677 w 770"/>
                  <a:gd name="T7" fmla="*/ 17 h 985"/>
                  <a:gd name="T8" fmla="*/ 707 w 770"/>
                  <a:gd name="T9" fmla="*/ 36 h 985"/>
                  <a:gd name="T10" fmla="*/ 734 w 770"/>
                  <a:gd name="T11" fmla="*/ 62 h 985"/>
                  <a:gd name="T12" fmla="*/ 753 w 770"/>
                  <a:gd name="T13" fmla="*/ 92 h 985"/>
                  <a:gd name="T14" fmla="*/ 766 w 770"/>
                  <a:gd name="T15" fmla="*/ 126 h 985"/>
                  <a:gd name="T16" fmla="*/ 770 w 770"/>
                  <a:gd name="T17" fmla="*/ 164 h 985"/>
                  <a:gd name="T18" fmla="*/ 770 w 770"/>
                  <a:gd name="T19" fmla="*/ 821 h 985"/>
                  <a:gd name="T20" fmla="*/ 766 w 770"/>
                  <a:gd name="T21" fmla="*/ 858 h 985"/>
                  <a:gd name="T22" fmla="*/ 753 w 770"/>
                  <a:gd name="T23" fmla="*/ 894 h 985"/>
                  <a:gd name="T24" fmla="*/ 734 w 770"/>
                  <a:gd name="T25" fmla="*/ 924 h 985"/>
                  <a:gd name="T26" fmla="*/ 707 w 770"/>
                  <a:gd name="T27" fmla="*/ 949 h 985"/>
                  <a:gd name="T28" fmla="*/ 677 w 770"/>
                  <a:gd name="T29" fmla="*/ 968 h 985"/>
                  <a:gd name="T30" fmla="*/ 643 w 770"/>
                  <a:gd name="T31" fmla="*/ 981 h 985"/>
                  <a:gd name="T32" fmla="*/ 605 w 770"/>
                  <a:gd name="T33" fmla="*/ 985 h 985"/>
                  <a:gd name="T34" fmla="*/ 0 w 770"/>
                  <a:gd name="T35" fmla="*/ 985 h 985"/>
                  <a:gd name="T36" fmla="*/ 0 w 770"/>
                  <a:gd name="T37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85">
                    <a:moveTo>
                      <a:pt x="0" y="0"/>
                    </a:moveTo>
                    <a:lnTo>
                      <a:pt x="605" y="0"/>
                    </a:lnTo>
                    <a:lnTo>
                      <a:pt x="643" y="5"/>
                    </a:lnTo>
                    <a:lnTo>
                      <a:pt x="677" y="17"/>
                    </a:lnTo>
                    <a:lnTo>
                      <a:pt x="707" y="36"/>
                    </a:lnTo>
                    <a:lnTo>
                      <a:pt x="734" y="62"/>
                    </a:lnTo>
                    <a:lnTo>
                      <a:pt x="753" y="92"/>
                    </a:lnTo>
                    <a:lnTo>
                      <a:pt x="766" y="126"/>
                    </a:lnTo>
                    <a:lnTo>
                      <a:pt x="770" y="164"/>
                    </a:lnTo>
                    <a:lnTo>
                      <a:pt x="770" y="821"/>
                    </a:lnTo>
                    <a:lnTo>
                      <a:pt x="766" y="858"/>
                    </a:lnTo>
                    <a:lnTo>
                      <a:pt x="753" y="894"/>
                    </a:lnTo>
                    <a:lnTo>
                      <a:pt x="734" y="924"/>
                    </a:lnTo>
                    <a:lnTo>
                      <a:pt x="707" y="949"/>
                    </a:lnTo>
                    <a:lnTo>
                      <a:pt x="677" y="968"/>
                    </a:lnTo>
                    <a:lnTo>
                      <a:pt x="643" y="981"/>
                    </a:lnTo>
                    <a:lnTo>
                      <a:pt x="605" y="985"/>
                    </a:lnTo>
                    <a:lnTo>
                      <a:pt x="0" y="9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3" name="Freeform 16"/>
              <p:cNvSpPr>
                <a:spLocks/>
              </p:cNvSpPr>
              <p:nvPr/>
            </p:nvSpPr>
            <p:spPr bwMode="auto">
              <a:xfrm>
                <a:off x="-1352550" y="5000625"/>
                <a:ext cx="611188" cy="781050"/>
              </a:xfrm>
              <a:custGeom>
                <a:avLst/>
                <a:gdLst>
                  <a:gd name="T0" fmla="*/ 0 w 770"/>
                  <a:gd name="T1" fmla="*/ 0 h 983"/>
                  <a:gd name="T2" fmla="*/ 605 w 770"/>
                  <a:gd name="T3" fmla="*/ 0 h 983"/>
                  <a:gd name="T4" fmla="*/ 643 w 770"/>
                  <a:gd name="T5" fmla="*/ 4 h 983"/>
                  <a:gd name="T6" fmla="*/ 677 w 770"/>
                  <a:gd name="T7" fmla="*/ 15 h 983"/>
                  <a:gd name="T8" fmla="*/ 707 w 770"/>
                  <a:gd name="T9" fmla="*/ 36 h 983"/>
                  <a:gd name="T10" fmla="*/ 734 w 770"/>
                  <a:gd name="T11" fmla="*/ 60 h 983"/>
                  <a:gd name="T12" fmla="*/ 753 w 770"/>
                  <a:gd name="T13" fmla="*/ 91 h 983"/>
                  <a:gd name="T14" fmla="*/ 766 w 770"/>
                  <a:gd name="T15" fmla="*/ 125 h 983"/>
                  <a:gd name="T16" fmla="*/ 770 w 770"/>
                  <a:gd name="T17" fmla="*/ 162 h 983"/>
                  <a:gd name="T18" fmla="*/ 770 w 770"/>
                  <a:gd name="T19" fmla="*/ 821 h 983"/>
                  <a:gd name="T20" fmla="*/ 766 w 770"/>
                  <a:gd name="T21" fmla="*/ 858 h 983"/>
                  <a:gd name="T22" fmla="*/ 753 w 770"/>
                  <a:gd name="T23" fmla="*/ 892 h 983"/>
                  <a:gd name="T24" fmla="*/ 734 w 770"/>
                  <a:gd name="T25" fmla="*/ 923 h 983"/>
                  <a:gd name="T26" fmla="*/ 707 w 770"/>
                  <a:gd name="T27" fmla="*/ 947 h 983"/>
                  <a:gd name="T28" fmla="*/ 677 w 770"/>
                  <a:gd name="T29" fmla="*/ 968 h 983"/>
                  <a:gd name="T30" fmla="*/ 643 w 770"/>
                  <a:gd name="T31" fmla="*/ 979 h 983"/>
                  <a:gd name="T32" fmla="*/ 605 w 770"/>
                  <a:gd name="T33" fmla="*/ 983 h 983"/>
                  <a:gd name="T34" fmla="*/ 0 w 770"/>
                  <a:gd name="T35" fmla="*/ 983 h 983"/>
                  <a:gd name="T36" fmla="*/ 0 w 770"/>
                  <a:gd name="T37" fmla="*/ 0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83">
                    <a:moveTo>
                      <a:pt x="0" y="0"/>
                    </a:moveTo>
                    <a:lnTo>
                      <a:pt x="605" y="0"/>
                    </a:lnTo>
                    <a:lnTo>
                      <a:pt x="643" y="4"/>
                    </a:lnTo>
                    <a:lnTo>
                      <a:pt x="677" y="15"/>
                    </a:lnTo>
                    <a:lnTo>
                      <a:pt x="707" y="36"/>
                    </a:lnTo>
                    <a:lnTo>
                      <a:pt x="734" y="60"/>
                    </a:lnTo>
                    <a:lnTo>
                      <a:pt x="753" y="91"/>
                    </a:lnTo>
                    <a:lnTo>
                      <a:pt x="766" y="125"/>
                    </a:lnTo>
                    <a:lnTo>
                      <a:pt x="770" y="162"/>
                    </a:lnTo>
                    <a:lnTo>
                      <a:pt x="770" y="821"/>
                    </a:lnTo>
                    <a:lnTo>
                      <a:pt x="766" y="858"/>
                    </a:lnTo>
                    <a:lnTo>
                      <a:pt x="753" y="892"/>
                    </a:lnTo>
                    <a:lnTo>
                      <a:pt x="734" y="923"/>
                    </a:lnTo>
                    <a:lnTo>
                      <a:pt x="707" y="947"/>
                    </a:lnTo>
                    <a:lnTo>
                      <a:pt x="677" y="968"/>
                    </a:lnTo>
                    <a:lnTo>
                      <a:pt x="643" y="979"/>
                    </a:lnTo>
                    <a:lnTo>
                      <a:pt x="605" y="983"/>
                    </a:lnTo>
                    <a:lnTo>
                      <a:pt x="0" y="98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4" name="Freeform 17"/>
              <p:cNvSpPr>
                <a:spLocks/>
              </p:cNvSpPr>
              <p:nvPr/>
            </p:nvSpPr>
            <p:spPr bwMode="auto">
              <a:xfrm>
                <a:off x="-1352550" y="3970338"/>
                <a:ext cx="1474788" cy="781050"/>
              </a:xfrm>
              <a:custGeom>
                <a:avLst/>
                <a:gdLst>
                  <a:gd name="T0" fmla="*/ 164 w 1858"/>
                  <a:gd name="T1" fmla="*/ 0 h 985"/>
                  <a:gd name="T2" fmla="*/ 1696 w 1858"/>
                  <a:gd name="T3" fmla="*/ 0 h 985"/>
                  <a:gd name="T4" fmla="*/ 1733 w 1858"/>
                  <a:gd name="T5" fmla="*/ 4 h 985"/>
                  <a:gd name="T6" fmla="*/ 1767 w 1858"/>
                  <a:gd name="T7" fmla="*/ 17 h 985"/>
                  <a:gd name="T8" fmla="*/ 1797 w 1858"/>
                  <a:gd name="T9" fmla="*/ 36 h 985"/>
                  <a:gd name="T10" fmla="*/ 1822 w 1858"/>
                  <a:gd name="T11" fmla="*/ 62 h 985"/>
                  <a:gd name="T12" fmla="*/ 1843 w 1858"/>
                  <a:gd name="T13" fmla="*/ 92 h 985"/>
                  <a:gd name="T14" fmla="*/ 1854 w 1858"/>
                  <a:gd name="T15" fmla="*/ 126 h 985"/>
                  <a:gd name="T16" fmla="*/ 1858 w 1858"/>
                  <a:gd name="T17" fmla="*/ 164 h 985"/>
                  <a:gd name="T18" fmla="*/ 1858 w 1858"/>
                  <a:gd name="T19" fmla="*/ 821 h 985"/>
                  <a:gd name="T20" fmla="*/ 1854 w 1858"/>
                  <a:gd name="T21" fmla="*/ 858 h 985"/>
                  <a:gd name="T22" fmla="*/ 1843 w 1858"/>
                  <a:gd name="T23" fmla="*/ 892 h 985"/>
                  <a:gd name="T24" fmla="*/ 1822 w 1858"/>
                  <a:gd name="T25" fmla="*/ 924 h 985"/>
                  <a:gd name="T26" fmla="*/ 1797 w 1858"/>
                  <a:gd name="T27" fmla="*/ 949 h 985"/>
                  <a:gd name="T28" fmla="*/ 1767 w 1858"/>
                  <a:gd name="T29" fmla="*/ 968 h 985"/>
                  <a:gd name="T30" fmla="*/ 1733 w 1858"/>
                  <a:gd name="T31" fmla="*/ 981 h 985"/>
                  <a:gd name="T32" fmla="*/ 1696 w 1858"/>
                  <a:gd name="T33" fmla="*/ 985 h 985"/>
                  <a:gd name="T34" fmla="*/ 164 w 1858"/>
                  <a:gd name="T35" fmla="*/ 985 h 985"/>
                  <a:gd name="T36" fmla="*/ 126 w 1858"/>
                  <a:gd name="T37" fmla="*/ 981 h 985"/>
                  <a:gd name="T38" fmla="*/ 92 w 1858"/>
                  <a:gd name="T39" fmla="*/ 968 h 985"/>
                  <a:gd name="T40" fmla="*/ 60 w 1858"/>
                  <a:gd name="T41" fmla="*/ 949 h 985"/>
                  <a:gd name="T42" fmla="*/ 36 w 1858"/>
                  <a:gd name="T43" fmla="*/ 924 h 985"/>
                  <a:gd name="T44" fmla="*/ 17 w 1858"/>
                  <a:gd name="T45" fmla="*/ 892 h 985"/>
                  <a:gd name="T46" fmla="*/ 4 w 1858"/>
                  <a:gd name="T47" fmla="*/ 858 h 985"/>
                  <a:gd name="T48" fmla="*/ 0 w 1858"/>
                  <a:gd name="T49" fmla="*/ 821 h 985"/>
                  <a:gd name="T50" fmla="*/ 0 w 1858"/>
                  <a:gd name="T51" fmla="*/ 164 h 985"/>
                  <a:gd name="T52" fmla="*/ 4 w 1858"/>
                  <a:gd name="T53" fmla="*/ 126 h 985"/>
                  <a:gd name="T54" fmla="*/ 17 w 1858"/>
                  <a:gd name="T55" fmla="*/ 92 h 985"/>
                  <a:gd name="T56" fmla="*/ 36 w 1858"/>
                  <a:gd name="T57" fmla="*/ 62 h 985"/>
                  <a:gd name="T58" fmla="*/ 60 w 1858"/>
                  <a:gd name="T59" fmla="*/ 36 h 985"/>
                  <a:gd name="T60" fmla="*/ 92 w 1858"/>
                  <a:gd name="T61" fmla="*/ 17 h 985"/>
                  <a:gd name="T62" fmla="*/ 126 w 1858"/>
                  <a:gd name="T63" fmla="*/ 4 h 985"/>
                  <a:gd name="T64" fmla="*/ 164 w 1858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5">
                    <a:moveTo>
                      <a:pt x="164" y="0"/>
                    </a:moveTo>
                    <a:lnTo>
                      <a:pt x="1696" y="0"/>
                    </a:lnTo>
                    <a:lnTo>
                      <a:pt x="1733" y="4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2" y="62"/>
                    </a:lnTo>
                    <a:lnTo>
                      <a:pt x="1843" y="92"/>
                    </a:lnTo>
                    <a:lnTo>
                      <a:pt x="1854" y="126"/>
                    </a:lnTo>
                    <a:lnTo>
                      <a:pt x="1858" y="164"/>
                    </a:lnTo>
                    <a:lnTo>
                      <a:pt x="1858" y="821"/>
                    </a:lnTo>
                    <a:lnTo>
                      <a:pt x="1854" y="858"/>
                    </a:lnTo>
                    <a:lnTo>
                      <a:pt x="1843" y="892"/>
                    </a:lnTo>
                    <a:lnTo>
                      <a:pt x="1822" y="924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3" y="981"/>
                    </a:lnTo>
                    <a:lnTo>
                      <a:pt x="1696" y="985"/>
                    </a:lnTo>
                    <a:lnTo>
                      <a:pt x="164" y="985"/>
                    </a:lnTo>
                    <a:lnTo>
                      <a:pt x="126" y="981"/>
                    </a:lnTo>
                    <a:lnTo>
                      <a:pt x="92" y="968"/>
                    </a:lnTo>
                    <a:lnTo>
                      <a:pt x="60" y="949"/>
                    </a:lnTo>
                    <a:lnTo>
                      <a:pt x="36" y="924"/>
                    </a:lnTo>
                    <a:lnTo>
                      <a:pt x="17" y="892"/>
                    </a:lnTo>
                    <a:lnTo>
                      <a:pt x="4" y="858"/>
                    </a:lnTo>
                    <a:lnTo>
                      <a:pt x="0" y="821"/>
                    </a:lnTo>
                    <a:lnTo>
                      <a:pt x="0" y="164"/>
                    </a:lnTo>
                    <a:lnTo>
                      <a:pt x="4" y="126"/>
                    </a:lnTo>
                    <a:lnTo>
                      <a:pt x="17" y="92"/>
                    </a:lnTo>
                    <a:lnTo>
                      <a:pt x="36" y="62"/>
                    </a:lnTo>
                    <a:lnTo>
                      <a:pt x="60" y="36"/>
                    </a:lnTo>
                    <a:lnTo>
                      <a:pt x="92" y="17"/>
                    </a:lnTo>
                    <a:lnTo>
                      <a:pt x="126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5" name="Freeform 18"/>
              <p:cNvSpPr>
                <a:spLocks/>
              </p:cNvSpPr>
              <p:nvPr/>
            </p:nvSpPr>
            <p:spPr bwMode="auto">
              <a:xfrm>
                <a:off x="2103438" y="3970338"/>
                <a:ext cx="1474788" cy="781050"/>
              </a:xfrm>
              <a:custGeom>
                <a:avLst/>
                <a:gdLst>
                  <a:gd name="T0" fmla="*/ 164 w 1858"/>
                  <a:gd name="T1" fmla="*/ 0 h 985"/>
                  <a:gd name="T2" fmla="*/ 1694 w 1858"/>
                  <a:gd name="T3" fmla="*/ 0 h 985"/>
                  <a:gd name="T4" fmla="*/ 1731 w 1858"/>
                  <a:gd name="T5" fmla="*/ 4 h 985"/>
                  <a:gd name="T6" fmla="*/ 1767 w 1858"/>
                  <a:gd name="T7" fmla="*/ 17 h 985"/>
                  <a:gd name="T8" fmla="*/ 1797 w 1858"/>
                  <a:gd name="T9" fmla="*/ 36 h 985"/>
                  <a:gd name="T10" fmla="*/ 1822 w 1858"/>
                  <a:gd name="T11" fmla="*/ 62 h 985"/>
                  <a:gd name="T12" fmla="*/ 1841 w 1858"/>
                  <a:gd name="T13" fmla="*/ 92 h 985"/>
                  <a:gd name="T14" fmla="*/ 1854 w 1858"/>
                  <a:gd name="T15" fmla="*/ 126 h 985"/>
                  <a:gd name="T16" fmla="*/ 1858 w 1858"/>
                  <a:gd name="T17" fmla="*/ 164 h 985"/>
                  <a:gd name="T18" fmla="*/ 1858 w 1858"/>
                  <a:gd name="T19" fmla="*/ 821 h 985"/>
                  <a:gd name="T20" fmla="*/ 1854 w 1858"/>
                  <a:gd name="T21" fmla="*/ 858 h 985"/>
                  <a:gd name="T22" fmla="*/ 1841 w 1858"/>
                  <a:gd name="T23" fmla="*/ 892 h 985"/>
                  <a:gd name="T24" fmla="*/ 1822 w 1858"/>
                  <a:gd name="T25" fmla="*/ 924 h 985"/>
                  <a:gd name="T26" fmla="*/ 1797 w 1858"/>
                  <a:gd name="T27" fmla="*/ 949 h 985"/>
                  <a:gd name="T28" fmla="*/ 1767 w 1858"/>
                  <a:gd name="T29" fmla="*/ 968 h 985"/>
                  <a:gd name="T30" fmla="*/ 1731 w 1858"/>
                  <a:gd name="T31" fmla="*/ 981 h 985"/>
                  <a:gd name="T32" fmla="*/ 1694 w 1858"/>
                  <a:gd name="T33" fmla="*/ 985 h 985"/>
                  <a:gd name="T34" fmla="*/ 164 w 1858"/>
                  <a:gd name="T35" fmla="*/ 985 h 985"/>
                  <a:gd name="T36" fmla="*/ 126 w 1858"/>
                  <a:gd name="T37" fmla="*/ 981 h 985"/>
                  <a:gd name="T38" fmla="*/ 90 w 1858"/>
                  <a:gd name="T39" fmla="*/ 968 h 985"/>
                  <a:gd name="T40" fmla="*/ 60 w 1858"/>
                  <a:gd name="T41" fmla="*/ 949 h 985"/>
                  <a:gd name="T42" fmla="*/ 36 w 1858"/>
                  <a:gd name="T43" fmla="*/ 924 h 985"/>
                  <a:gd name="T44" fmla="*/ 17 w 1858"/>
                  <a:gd name="T45" fmla="*/ 892 h 985"/>
                  <a:gd name="T46" fmla="*/ 4 w 1858"/>
                  <a:gd name="T47" fmla="*/ 858 h 985"/>
                  <a:gd name="T48" fmla="*/ 0 w 1858"/>
                  <a:gd name="T49" fmla="*/ 821 h 985"/>
                  <a:gd name="T50" fmla="*/ 0 w 1858"/>
                  <a:gd name="T51" fmla="*/ 164 h 985"/>
                  <a:gd name="T52" fmla="*/ 4 w 1858"/>
                  <a:gd name="T53" fmla="*/ 126 h 985"/>
                  <a:gd name="T54" fmla="*/ 17 w 1858"/>
                  <a:gd name="T55" fmla="*/ 92 h 985"/>
                  <a:gd name="T56" fmla="*/ 36 w 1858"/>
                  <a:gd name="T57" fmla="*/ 62 h 985"/>
                  <a:gd name="T58" fmla="*/ 60 w 1858"/>
                  <a:gd name="T59" fmla="*/ 36 h 985"/>
                  <a:gd name="T60" fmla="*/ 90 w 1858"/>
                  <a:gd name="T61" fmla="*/ 17 h 985"/>
                  <a:gd name="T62" fmla="*/ 126 w 1858"/>
                  <a:gd name="T63" fmla="*/ 4 h 985"/>
                  <a:gd name="T64" fmla="*/ 164 w 1858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5">
                    <a:moveTo>
                      <a:pt x="164" y="0"/>
                    </a:moveTo>
                    <a:lnTo>
                      <a:pt x="1694" y="0"/>
                    </a:lnTo>
                    <a:lnTo>
                      <a:pt x="1731" y="4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2" y="62"/>
                    </a:lnTo>
                    <a:lnTo>
                      <a:pt x="1841" y="92"/>
                    </a:lnTo>
                    <a:lnTo>
                      <a:pt x="1854" y="126"/>
                    </a:lnTo>
                    <a:lnTo>
                      <a:pt x="1858" y="164"/>
                    </a:lnTo>
                    <a:lnTo>
                      <a:pt x="1858" y="821"/>
                    </a:lnTo>
                    <a:lnTo>
                      <a:pt x="1854" y="858"/>
                    </a:lnTo>
                    <a:lnTo>
                      <a:pt x="1841" y="892"/>
                    </a:lnTo>
                    <a:lnTo>
                      <a:pt x="1822" y="924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1" y="981"/>
                    </a:lnTo>
                    <a:lnTo>
                      <a:pt x="1694" y="985"/>
                    </a:lnTo>
                    <a:lnTo>
                      <a:pt x="164" y="985"/>
                    </a:lnTo>
                    <a:lnTo>
                      <a:pt x="126" y="981"/>
                    </a:lnTo>
                    <a:lnTo>
                      <a:pt x="90" y="968"/>
                    </a:lnTo>
                    <a:lnTo>
                      <a:pt x="60" y="949"/>
                    </a:lnTo>
                    <a:lnTo>
                      <a:pt x="36" y="924"/>
                    </a:lnTo>
                    <a:lnTo>
                      <a:pt x="17" y="892"/>
                    </a:lnTo>
                    <a:lnTo>
                      <a:pt x="4" y="858"/>
                    </a:lnTo>
                    <a:lnTo>
                      <a:pt x="0" y="821"/>
                    </a:lnTo>
                    <a:lnTo>
                      <a:pt x="0" y="164"/>
                    </a:lnTo>
                    <a:lnTo>
                      <a:pt x="4" y="126"/>
                    </a:lnTo>
                    <a:lnTo>
                      <a:pt x="17" y="92"/>
                    </a:lnTo>
                    <a:lnTo>
                      <a:pt x="36" y="62"/>
                    </a:lnTo>
                    <a:lnTo>
                      <a:pt x="60" y="36"/>
                    </a:lnTo>
                    <a:lnTo>
                      <a:pt x="90" y="17"/>
                    </a:lnTo>
                    <a:lnTo>
                      <a:pt x="126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6" name="Freeform 19"/>
              <p:cNvSpPr>
                <a:spLocks/>
              </p:cNvSpPr>
              <p:nvPr/>
            </p:nvSpPr>
            <p:spPr bwMode="auto">
              <a:xfrm>
                <a:off x="2968625" y="2940050"/>
                <a:ext cx="609600" cy="781050"/>
              </a:xfrm>
              <a:custGeom>
                <a:avLst/>
                <a:gdLst>
                  <a:gd name="T0" fmla="*/ 164 w 770"/>
                  <a:gd name="T1" fmla="*/ 0 h 985"/>
                  <a:gd name="T2" fmla="*/ 770 w 770"/>
                  <a:gd name="T3" fmla="*/ 0 h 985"/>
                  <a:gd name="T4" fmla="*/ 770 w 770"/>
                  <a:gd name="T5" fmla="*/ 985 h 985"/>
                  <a:gd name="T6" fmla="*/ 164 w 770"/>
                  <a:gd name="T7" fmla="*/ 985 h 985"/>
                  <a:gd name="T8" fmla="*/ 127 w 770"/>
                  <a:gd name="T9" fmla="*/ 981 h 985"/>
                  <a:gd name="T10" fmla="*/ 93 w 770"/>
                  <a:gd name="T11" fmla="*/ 970 h 985"/>
                  <a:gd name="T12" fmla="*/ 62 w 770"/>
                  <a:gd name="T13" fmla="*/ 949 h 985"/>
                  <a:gd name="T14" fmla="*/ 36 w 770"/>
                  <a:gd name="T15" fmla="*/ 924 h 985"/>
                  <a:gd name="T16" fmla="*/ 17 w 770"/>
                  <a:gd name="T17" fmla="*/ 894 h 985"/>
                  <a:gd name="T18" fmla="*/ 6 w 770"/>
                  <a:gd name="T19" fmla="*/ 860 h 985"/>
                  <a:gd name="T20" fmla="*/ 0 w 770"/>
                  <a:gd name="T21" fmla="*/ 823 h 985"/>
                  <a:gd name="T22" fmla="*/ 0 w 770"/>
                  <a:gd name="T23" fmla="*/ 164 h 985"/>
                  <a:gd name="T24" fmla="*/ 6 w 770"/>
                  <a:gd name="T25" fmla="*/ 126 h 985"/>
                  <a:gd name="T26" fmla="*/ 17 w 770"/>
                  <a:gd name="T27" fmla="*/ 91 h 985"/>
                  <a:gd name="T28" fmla="*/ 36 w 770"/>
                  <a:gd name="T29" fmla="*/ 60 h 985"/>
                  <a:gd name="T30" fmla="*/ 62 w 770"/>
                  <a:gd name="T31" fmla="*/ 36 h 985"/>
                  <a:gd name="T32" fmla="*/ 93 w 770"/>
                  <a:gd name="T33" fmla="*/ 17 h 985"/>
                  <a:gd name="T34" fmla="*/ 127 w 770"/>
                  <a:gd name="T35" fmla="*/ 4 h 985"/>
                  <a:gd name="T36" fmla="*/ 164 w 770"/>
                  <a:gd name="T37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85">
                    <a:moveTo>
                      <a:pt x="164" y="0"/>
                    </a:moveTo>
                    <a:lnTo>
                      <a:pt x="770" y="0"/>
                    </a:lnTo>
                    <a:lnTo>
                      <a:pt x="770" y="985"/>
                    </a:lnTo>
                    <a:lnTo>
                      <a:pt x="164" y="985"/>
                    </a:lnTo>
                    <a:lnTo>
                      <a:pt x="127" y="981"/>
                    </a:lnTo>
                    <a:lnTo>
                      <a:pt x="93" y="970"/>
                    </a:lnTo>
                    <a:lnTo>
                      <a:pt x="62" y="949"/>
                    </a:lnTo>
                    <a:lnTo>
                      <a:pt x="36" y="924"/>
                    </a:lnTo>
                    <a:lnTo>
                      <a:pt x="17" y="894"/>
                    </a:lnTo>
                    <a:lnTo>
                      <a:pt x="6" y="860"/>
                    </a:lnTo>
                    <a:lnTo>
                      <a:pt x="0" y="823"/>
                    </a:lnTo>
                    <a:lnTo>
                      <a:pt x="0" y="164"/>
                    </a:lnTo>
                    <a:lnTo>
                      <a:pt x="6" y="126"/>
                    </a:lnTo>
                    <a:lnTo>
                      <a:pt x="17" y="91"/>
                    </a:lnTo>
                    <a:lnTo>
                      <a:pt x="36" y="60"/>
                    </a:lnTo>
                    <a:lnTo>
                      <a:pt x="62" y="36"/>
                    </a:lnTo>
                    <a:lnTo>
                      <a:pt x="93" y="17"/>
                    </a:lnTo>
                    <a:lnTo>
                      <a:pt x="127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7" name="Freeform 20"/>
              <p:cNvSpPr>
                <a:spLocks/>
              </p:cNvSpPr>
              <p:nvPr/>
            </p:nvSpPr>
            <p:spPr bwMode="auto">
              <a:xfrm>
                <a:off x="2968625" y="4997450"/>
                <a:ext cx="609600" cy="784225"/>
              </a:xfrm>
              <a:custGeom>
                <a:avLst/>
                <a:gdLst>
                  <a:gd name="T0" fmla="*/ 164 w 770"/>
                  <a:gd name="T1" fmla="*/ 0 h 987"/>
                  <a:gd name="T2" fmla="*/ 770 w 770"/>
                  <a:gd name="T3" fmla="*/ 0 h 987"/>
                  <a:gd name="T4" fmla="*/ 770 w 770"/>
                  <a:gd name="T5" fmla="*/ 987 h 987"/>
                  <a:gd name="T6" fmla="*/ 164 w 770"/>
                  <a:gd name="T7" fmla="*/ 987 h 987"/>
                  <a:gd name="T8" fmla="*/ 127 w 770"/>
                  <a:gd name="T9" fmla="*/ 981 h 987"/>
                  <a:gd name="T10" fmla="*/ 91 w 770"/>
                  <a:gd name="T11" fmla="*/ 970 h 987"/>
                  <a:gd name="T12" fmla="*/ 61 w 770"/>
                  <a:gd name="T13" fmla="*/ 951 h 987"/>
                  <a:gd name="T14" fmla="*/ 36 w 770"/>
                  <a:gd name="T15" fmla="*/ 925 h 987"/>
                  <a:gd name="T16" fmla="*/ 15 w 770"/>
                  <a:gd name="T17" fmla="*/ 895 h 987"/>
                  <a:gd name="T18" fmla="*/ 4 w 770"/>
                  <a:gd name="T19" fmla="*/ 861 h 987"/>
                  <a:gd name="T20" fmla="*/ 0 w 770"/>
                  <a:gd name="T21" fmla="*/ 823 h 987"/>
                  <a:gd name="T22" fmla="*/ 0 w 770"/>
                  <a:gd name="T23" fmla="*/ 166 h 987"/>
                  <a:gd name="T24" fmla="*/ 6 w 770"/>
                  <a:gd name="T25" fmla="*/ 123 h 987"/>
                  <a:gd name="T26" fmla="*/ 23 w 770"/>
                  <a:gd name="T27" fmla="*/ 83 h 987"/>
                  <a:gd name="T28" fmla="*/ 47 w 770"/>
                  <a:gd name="T29" fmla="*/ 49 h 987"/>
                  <a:gd name="T30" fmla="*/ 81 w 770"/>
                  <a:gd name="T31" fmla="*/ 25 h 987"/>
                  <a:gd name="T32" fmla="*/ 121 w 770"/>
                  <a:gd name="T33" fmla="*/ 8 h 987"/>
                  <a:gd name="T34" fmla="*/ 164 w 770"/>
                  <a:gd name="T35" fmla="*/ 0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0" h="987">
                    <a:moveTo>
                      <a:pt x="164" y="0"/>
                    </a:moveTo>
                    <a:lnTo>
                      <a:pt x="770" y="0"/>
                    </a:lnTo>
                    <a:lnTo>
                      <a:pt x="770" y="987"/>
                    </a:lnTo>
                    <a:lnTo>
                      <a:pt x="164" y="987"/>
                    </a:lnTo>
                    <a:lnTo>
                      <a:pt x="127" y="981"/>
                    </a:lnTo>
                    <a:lnTo>
                      <a:pt x="91" y="970"/>
                    </a:lnTo>
                    <a:lnTo>
                      <a:pt x="61" y="951"/>
                    </a:lnTo>
                    <a:lnTo>
                      <a:pt x="36" y="925"/>
                    </a:lnTo>
                    <a:lnTo>
                      <a:pt x="15" y="895"/>
                    </a:lnTo>
                    <a:lnTo>
                      <a:pt x="4" y="861"/>
                    </a:lnTo>
                    <a:lnTo>
                      <a:pt x="0" y="823"/>
                    </a:lnTo>
                    <a:lnTo>
                      <a:pt x="0" y="166"/>
                    </a:lnTo>
                    <a:lnTo>
                      <a:pt x="6" y="123"/>
                    </a:lnTo>
                    <a:lnTo>
                      <a:pt x="23" y="83"/>
                    </a:lnTo>
                    <a:lnTo>
                      <a:pt x="47" y="49"/>
                    </a:lnTo>
                    <a:lnTo>
                      <a:pt x="81" y="25"/>
                    </a:lnTo>
                    <a:lnTo>
                      <a:pt x="121" y="8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8" name="Freeform 21"/>
              <p:cNvSpPr>
                <a:spLocks/>
              </p:cNvSpPr>
              <p:nvPr/>
            </p:nvSpPr>
            <p:spPr bwMode="auto">
              <a:xfrm>
                <a:off x="-487363" y="2941638"/>
                <a:ext cx="1474788" cy="779463"/>
              </a:xfrm>
              <a:custGeom>
                <a:avLst/>
                <a:gdLst>
                  <a:gd name="T0" fmla="*/ 162 w 1858"/>
                  <a:gd name="T1" fmla="*/ 0 h 983"/>
                  <a:gd name="T2" fmla="*/ 1694 w 1858"/>
                  <a:gd name="T3" fmla="*/ 0 h 983"/>
                  <a:gd name="T4" fmla="*/ 1732 w 1858"/>
                  <a:gd name="T5" fmla="*/ 4 h 983"/>
                  <a:gd name="T6" fmla="*/ 1765 w 1858"/>
                  <a:gd name="T7" fmla="*/ 15 h 983"/>
                  <a:gd name="T8" fmla="*/ 1798 w 1858"/>
                  <a:gd name="T9" fmla="*/ 36 h 983"/>
                  <a:gd name="T10" fmla="*/ 1822 w 1858"/>
                  <a:gd name="T11" fmla="*/ 60 h 983"/>
                  <a:gd name="T12" fmla="*/ 1841 w 1858"/>
                  <a:gd name="T13" fmla="*/ 90 h 983"/>
                  <a:gd name="T14" fmla="*/ 1854 w 1858"/>
                  <a:gd name="T15" fmla="*/ 124 h 983"/>
                  <a:gd name="T16" fmla="*/ 1858 w 1858"/>
                  <a:gd name="T17" fmla="*/ 162 h 983"/>
                  <a:gd name="T18" fmla="*/ 1858 w 1858"/>
                  <a:gd name="T19" fmla="*/ 821 h 983"/>
                  <a:gd name="T20" fmla="*/ 1854 w 1858"/>
                  <a:gd name="T21" fmla="*/ 858 h 983"/>
                  <a:gd name="T22" fmla="*/ 1841 w 1858"/>
                  <a:gd name="T23" fmla="*/ 892 h 983"/>
                  <a:gd name="T24" fmla="*/ 1822 w 1858"/>
                  <a:gd name="T25" fmla="*/ 922 h 983"/>
                  <a:gd name="T26" fmla="*/ 1796 w 1858"/>
                  <a:gd name="T27" fmla="*/ 947 h 983"/>
                  <a:gd name="T28" fmla="*/ 1765 w 1858"/>
                  <a:gd name="T29" fmla="*/ 968 h 983"/>
                  <a:gd name="T30" fmla="*/ 1732 w 1858"/>
                  <a:gd name="T31" fmla="*/ 979 h 983"/>
                  <a:gd name="T32" fmla="*/ 1694 w 1858"/>
                  <a:gd name="T33" fmla="*/ 983 h 983"/>
                  <a:gd name="T34" fmla="*/ 162 w 1858"/>
                  <a:gd name="T35" fmla="*/ 983 h 983"/>
                  <a:gd name="T36" fmla="*/ 125 w 1858"/>
                  <a:gd name="T37" fmla="*/ 979 h 983"/>
                  <a:gd name="T38" fmla="*/ 91 w 1858"/>
                  <a:gd name="T39" fmla="*/ 968 h 983"/>
                  <a:gd name="T40" fmla="*/ 60 w 1858"/>
                  <a:gd name="T41" fmla="*/ 947 h 983"/>
                  <a:gd name="T42" fmla="*/ 36 w 1858"/>
                  <a:gd name="T43" fmla="*/ 922 h 983"/>
                  <a:gd name="T44" fmla="*/ 15 w 1858"/>
                  <a:gd name="T45" fmla="*/ 892 h 983"/>
                  <a:gd name="T46" fmla="*/ 4 w 1858"/>
                  <a:gd name="T47" fmla="*/ 858 h 983"/>
                  <a:gd name="T48" fmla="*/ 0 w 1858"/>
                  <a:gd name="T49" fmla="*/ 821 h 983"/>
                  <a:gd name="T50" fmla="*/ 0 w 1858"/>
                  <a:gd name="T51" fmla="*/ 162 h 983"/>
                  <a:gd name="T52" fmla="*/ 4 w 1858"/>
                  <a:gd name="T53" fmla="*/ 124 h 983"/>
                  <a:gd name="T54" fmla="*/ 15 w 1858"/>
                  <a:gd name="T55" fmla="*/ 90 h 983"/>
                  <a:gd name="T56" fmla="*/ 36 w 1858"/>
                  <a:gd name="T57" fmla="*/ 60 h 983"/>
                  <a:gd name="T58" fmla="*/ 60 w 1858"/>
                  <a:gd name="T59" fmla="*/ 36 h 983"/>
                  <a:gd name="T60" fmla="*/ 91 w 1858"/>
                  <a:gd name="T61" fmla="*/ 15 h 983"/>
                  <a:gd name="T62" fmla="*/ 125 w 1858"/>
                  <a:gd name="T63" fmla="*/ 4 h 983"/>
                  <a:gd name="T64" fmla="*/ 162 w 1858"/>
                  <a:gd name="T65" fmla="*/ 0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3">
                    <a:moveTo>
                      <a:pt x="162" y="0"/>
                    </a:moveTo>
                    <a:lnTo>
                      <a:pt x="1694" y="0"/>
                    </a:lnTo>
                    <a:lnTo>
                      <a:pt x="1732" y="4"/>
                    </a:lnTo>
                    <a:lnTo>
                      <a:pt x="1765" y="15"/>
                    </a:lnTo>
                    <a:lnTo>
                      <a:pt x="1798" y="36"/>
                    </a:lnTo>
                    <a:lnTo>
                      <a:pt x="1822" y="60"/>
                    </a:lnTo>
                    <a:lnTo>
                      <a:pt x="1841" y="90"/>
                    </a:lnTo>
                    <a:lnTo>
                      <a:pt x="1854" y="124"/>
                    </a:lnTo>
                    <a:lnTo>
                      <a:pt x="1858" y="162"/>
                    </a:lnTo>
                    <a:lnTo>
                      <a:pt x="1858" y="821"/>
                    </a:lnTo>
                    <a:lnTo>
                      <a:pt x="1854" y="858"/>
                    </a:lnTo>
                    <a:lnTo>
                      <a:pt x="1841" y="892"/>
                    </a:lnTo>
                    <a:lnTo>
                      <a:pt x="1822" y="922"/>
                    </a:lnTo>
                    <a:lnTo>
                      <a:pt x="1796" y="947"/>
                    </a:lnTo>
                    <a:lnTo>
                      <a:pt x="1765" y="968"/>
                    </a:lnTo>
                    <a:lnTo>
                      <a:pt x="1732" y="979"/>
                    </a:lnTo>
                    <a:lnTo>
                      <a:pt x="1694" y="983"/>
                    </a:lnTo>
                    <a:lnTo>
                      <a:pt x="162" y="983"/>
                    </a:lnTo>
                    <a:lnTo>
                      <a:pt x="125" y="979"/>
                    </a:lnTo>
                    <a:lnTo>
                      <a:pt x="91" y="968"/>
                    </a:lnTo>
                    <a:lnTo>
                      <a:pt x="60" y="947"/>
                    </a:lnTo>
                    <a:lnTo>
                      <a:pt x="36" y="922"/>
                    </a:lnTo>
                    <a:lnTo>
                      <a:pt x="15" y="892"/>
                    </a:lnTo>
                    <a:lnTo>
                      <a:pt x="4" y="858"/>
                    </a:lnTo>
                    <a:lnTo>
                      <a:pt x="0" y="821"/>
                    </a:lnTo>
                    <a:lnTo>
                      <a:pt x="0" y="162"/>
                    </a:lnTo>
                    <a:lnTo>
                      <a:pt x="4" y="124"/>
                    </a:lnTo>
                    <a:lnTo>
                      <a:pt x="15" y="90"/>
                    </a:lnTo>
                    <a:lnTo>
                      <a:pt x="36" y="60"/>
                    </a:lnTo>
                    <a:lnTo>
                      <a:pt x="60" y="36"/>
                    </a:lnTo>
                    <a:lnTo>
                      <a:pt x="91" y="15"/>
                    </a:lnTo>
                    <a:lnTo>
                      <a:pt x="125" y="4"/>
                    </a:lnTo>
                    <a:lnTo>
                      <a:pt x="1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9" name="Freeform 22"/>
              <p:cNvSpPr>
                <a:spLocks/>
              </p:cNvSpPr>
              <p:nvPr/>
            </p:nvSpPr>
            <p:spPr bwMode="auto">
              <a:xfrm>
                <a:off x="-487363" y="4999038"/>
                <a:ext cx="1474788" cy="782638"/>
              </a:xfrm>
              <a:custGeom>
                <a:avLst/>
                <a:gdLst>
                  <a:gd name="T0" fmla="*/ 162 w 1858"/>
                  <a:gd name="T1" fmla="*/ 0 h 985"/>
                  <a:gd name="T2" fmla="*/ 1694 w 1858"/>
                  <a:gd name="T3" fmla="*/ 0 h 985"/>
                  <a:gd name="T4" fmla="*/ 1732 w 1858"/>
                  <a:gd name="T5" fmla="*/ 4 h 985"/>
                  <a:gd name="T6" fmla="*/ 1765 w 1858"/>
                  <a:gd name="T7" fmla="*/ 17 h 985"/>
                  <a:gd name="T8" fmla="*/ 1798 w 1858"/>
                  <a:gd name="T9" fmla="*/ 36 h 985"/>
                  <a:gd name="T10" fmla="*/ 1822 w 1858"/>
                  <a:gd name="T11" fmla="*/ 61 h 985"/>
                  <a:gd name="T12" fmla="*/ 1841 w 1858"/>
                  <a:gd name="T13" fmla="*/ 91 h 985"/>
                  <a:gd name="T14" fmla="*/ 1854 w 1858"/>
                  <a:gd name="T15" fmla="*/ 127 h 985"/>
                  <a:gd name="T16" fmla="*/ 1858 w 1858"/>
                  <a:gd name="T17" fmla="*/ 164 h 985"/>
                  <a:gd name="T18" fmla="*/ 1858 w 1858"/>
                  <a:gd name="T19" fmla="*/ 821 h 985"/>
                  <a:gd name="T20" fmla="*/ 1854 w 1858"/>
                  <a:gd name="T21" fmla="*/ 859 h 985"/>
                  <a:gd name="T22" fmla="*/ 1841 w 1858"/>
                  <a:gd name="T23" fmla="*/ 893 h 985"/>
                  <a:gd name="T24" fmla="*/ 1822 w 1858"/>
                  <a:gd name="T25" fmla="*/ 923 h 985"/>
                  <a:gd name="T26" fmla="*/ 1798 w 1858"/>
                  <a:gd name="T27" fmla="*/ 949 h 985"/>
                  <a:gd name="T28" fmla="*/ 1765 w 1858"/>
                  <a:gd name="T29" fmla="*/ 968 h 985"/>
                  <a:gd name="T30" fmla="*/ 1732 w 1858"/>
                  <a:gd name="T31" fmla="*/ 979 h 985"/>
                  <a:gd name="T32" fmla="*/ 1694 w 1858"/>
                  <a:gd name="T33" fmla="*/ 985 h 985"/>
                  <a:gd name="T34" fmla="*/ 162 w 1858"/>
                  <a:gd name="T35" fmla="*/ 985 h 985"/>
                  <a:gd name="T36" fmla="*/ 125 w 1858"/>
                  <a:gd name="T37" fmla="*/ 979 h 985"/>
                  <a:gd name="T38" fmla="*/ 91 w 1858"/>
                  <a:gd name="T39" fmla="*/ 968 h 985"/>
                  <a:gd name="T40" fmla="*/ 60 w 1858"/>
                  <a:gd name="T41" fmla="*/ 949 h 985"/>
                  <a:gd name="T42" fmla="*/ 36 w 1858"/>
                  <a:gd name="T43" fmla="*/ 923 h 985"/>
                  <a:gd name="T44" fmla="*/ 15 w 1858"/>
                  <a:gd name="T45" fmla="*/ 893 h 985"/>
                  <a:gd name="T46" fmla="*/ 4 w 1858"/>
                  <a:gd name="T47" fmla="*/ 859 h 985"/>
                  <a:gd name="T48" fmla="*/ 0 w 1858"/>
                  <a:gd name="T49" fmla="*/ 821 h 985"/>
                  <a:gd name="T50" fmla="*/ 0 w 1858"/>
                  <a:gd name="T51" fmla="*/ 164 h 985"/>
                  <a:gd name="T52" fmla="*/ 4 w 1858"/>
                  <a:gd name="T53" fmla="*/ 127 h 985"/>
                  <a:gd name="T54" fmla="*/ 15 w 1858"/>
                  <a:gd name="T55" fmla="*/ 91 h 985"/>
                  <a:gd name="T56" fmla="*/ 36 w 1858"/>
                  <a:gd name="T57" fmla="*/ 61 h 985"/>
                  <a:gd name="T58" fmla="*/ 60 w 1858"/>
                  <a:gd name="T59" fmla="*/ 36 h 985"/>
                  <a:gd name="T60" fmla="*/ 91 w 1858"/>
                  <a:gd name="T61" fmla="*/ 17 h 985"/>
                  <a:gd name="T62" fmla="*/ 125 w 1858"/>
                  <a:gd name="T63" fmla="*/ 4 h 985"/>
                  <a:gd name="T64" fmla="*/ 162 w 1858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5">
                    <a:moveTo>
                      <a:pt x="162" y="0"/>
                    </a:moveTo>
                    <a:lnTo>
                      <a:pt x="1694" y="0"/>
                    </a:lnTo>
                    <a:lnTo>
                      <a:pt x="1732" y="4"/>
                    </a:lnTo>
                    <a:lnTo>
                      <a:pt x="1765" y="17"/>
                    </a:lnTo>
                    <a:lnTo>
                      <a:pt x="1798" y="36"/>
                    </a:lnTo>
                    <a:lnTo>
                      <a:pt x="1822" y="61"/>
                    </a:lnTo>
                    <a:lnTo>
                      <a:pt x="1841" y="91"/>
                    </a:lnTo>
                    <a:lnTo>
                      <a:pt x="1854" y="127"/>
                    </a:lnTo>
                    <a:lnTo>
                      <a:pt x="1858" y="164"/>
                    </a:lnTo>
                    <a:lnTo>
                      <a:pt x="1858" y="821"/>
                    </a:lnTo>
                    <a:lnTo>
                      <a:pt x="1854" y="859"/>
                    </a:lnTo>
                    <a:lnTo>
                      <a:pt x="1841" y="893"/>
                    </a:lnTo>
                    <a:lnTo>
                      <a:pt x="1822" y="923"/>
                    </a:lnTo>
                    <a:lnTo>
                      <a:pt x="1798" y="949"/>
                    </a:lnTo>
                    <a:lnTo>
                      <a:pt x="1765" y="968"/>
                    </a:lnTo>
                    <a:lnTo>
                      <a:pt x="1732" y="979"/>
                    </a:lnTo>
                    <a:lnTo>
                      <a:pt x="1694" y="985"/>
                    </a:lnTo>
                    <a:lnTo>
                      <a:pt x="162" y="985"/>
                    </a:lnTo>
                    <a:lnTo>
                      <a:pt x="125" y="979"/>
                    </a:lnTo>
                    <a:lnTo>
                      <a:pt x="91" y="968"/>
                    </a:lnTo>
                    <a:lnTo>
                      <a:pt x="60" y="949"/>
                    </a:lnTo>
                    <a:lnTo>
                      <a:pt x="36" y="923"/>
                    </a:lnTo>
                    <a:lnTo>
                      <a:pt x="15" y="893"/>
                    </a:lnTo>
                    <a:lnTo>
                      <a:pt x="4" y="859"/>
                    </a:lnTo>
                    <a:lnTo>
                      <a:pt x="0" y="821"/>
                    </a:lnTo>
                    <a:lnTo>
                      <a:pt x="0" y="164"/>
                    </a:lnTo>
                    <a:lnTo>
                      <a:pt x="4" y="127"/>
                    </a:lnTo>
                    <a:lnTo>
                      <a:pt x="15" y="91"/>
                    </a:lnTo>
                    <a:lnTo>
                      <a:pt x="36" y="61"/>
                    </a:lnTo>
                    <a:lnTo>
                      <a:pt x="60" y="36"/>
                    </a:lnTo>
                    <a:lnTo>
                      <a:pt x="91" y="17"/>
                    </a:lnTo>
                    <a:lnTo>
                      <a:pt x="125" y="4"/>
                    </a:lnTo>
                    <a:lnTo>
                      <a:pt x="1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2" name="Freeform 23"/>
              <p:cNvSpPr>
                <a:spLocks/>
              </p:cNvSpPr>
              <p:nvPr/>
            </p:nvSpPr>
            <p:spPr bwMode="auto">
              <a:xfrm>
                <a:off x="374650" y="1912938"/>
                <a:ext cx="1476375" cy="781050"/>
              </a:xfrm>
              <a:custGeom>
                <a:avLst/>
                <a:gdLst>
                  <a:gd name="T0" fmla="*/ 164 w 1859"/>
                  <a:gd name="T1" fmla="*/ 0 h 985"/>
                  <a:gd name="T2" fmla="*/ 1695 w 1859"/>
                  <a:gd name="T3" fmla="*/ 0 h 985"/>
                  <a:gd name="T4" fmla="*/ 1733 w 1859"/>
                  <a:gd name="T5" fmla="*/ 3 h 985"/>
                  <a:gd name="T6" fmla="*/ 1767 w 1859"/>
                  <a:gd name="T7" fmla="*/ 17 h 985"/>
                  <a:gd name="T8" fmla="*/ 1797 w 1859"/>
                  <a:gd name="T9" fmla="*/ 36 h 985"/>
                  <a:gd name="T10" fmla="*/ 1823 w 1859"/>
                  <a:gd name="T11" fmla="*/ 60 h 985"/>
                  <a:gd name="T12" fmla="*/ 1842 w 1859"/>
                  <a:gd name="T13" fmla="*/ 90 h 985"/>
                  <a:gd name="T14" fmla="*/ 1855 w 1859"/>
                  <a:gd name="T15" fmla="*/ 126 h 985"/>
                  <a:gd name="T16" fmla="*/ 1859 w 1859"/>
                  <a:gd name="T17" fmla="*/ 164 h 985"/>
                  <a:gd name="T18" fmla="*/ 1859 w 1859"/>
                  <a:gd name="T19" fmla="*/ 820 h 985"/>
                  <a:gd name="T20" fmla="*/ 1855 w 1859"/>
                  <a:gd name="T21" fmla="*/ 858 h 985"/>
                  <a:gd name="T22" fmla="*/ 1842 w 1859"/>
                  <a:gd name="T23" fmla="*/ 892 h 985"/>
                  <a:gd name="T24" fmla="*/ 1823 w 1859"/>
                  <a:gd name="T25" fmla="*/ 922 h 985"/>
                  <a:gd name="T26" fmla="*/ 1797 w 1859"/>
                  <a:gd name="T27" fmla="*/ 949 h 985"/>
                  <a:gd name="T28" fmla="*/ 1767 w 1859"/>
                  <a:gd name="T29" fmla="*/ 968 h 985"/>
                  <a:gd name="T30" fmla="*/ 1733 w 1859"/>
                  <a:gd name="T31" fmla="*/ 979 h 985"/>
                  <a:gd name="T32" fmla="*/ 1695 w 1859"/>
                  <a:gd name="T33" fmla="*/ 985 h 985"/>
                  <a:gd name="T34" fmla="*/ 164 w 1859"/>
                  <a:gd name="T35" fmla="*/ 985 h 985"/>
                  <a:gd name="T36" fmla="*/ 126 w 1859"/>
                  <a:gd name="T37" fmla="*/ 979 h 985"/>
                  <a:gd name="T38" fmla="*/ 92 w 1859"/>
                  <a:gd name="T39" fmla="*/ 968 h 985"/>
                  <a:gd name="T40" fmla="*/ 62 w 1859"/>
                  <a:gd name="T41" fmla="*/ 947 h 985"/>
                  <a:gd name="T42" fmla="*/ 35 w 1859"/>
                  <a:gd name="T43" fmla="*/ 922 h 985"/>
                  <a:gd name="T44" fmla="*/ 16 w 1859"/>
                  <a:gd name="T45" fmla="*/ 892 h 985"/>
                  <a:gd name="T46" fmla="*/ 5 w 1859"/>
                  <a:gd name="T47" fmla="*/ 858 h 985"/>
                  <a:gd name="T48" fmla="*/ 0 w 1859"/>
                  <a:gd name="T49" fmla="*/ 820 h 985"/>
                  <a:gd name="T50" fmla="*/ 0 w 1859"/>
                  <a:gd name="T51" fmla="*/ 164 h 985"/>
                  <a:gd name="T52" fmla="*/ 5 w 1859"/>
                  <a:gd name="T53" fmla="*/ 126 h 985"/>
                  <a:gd name="T54" fmla="*/ 16 w 1859"/>
                  <a:gd name="T55" fmla="*/ 90 h 985"/>
                  <a:gd name="T56" fmla="*/ 35 w 1859"/>
                  <a:gd name="T57" fmla="*/ 60 h 985"/>
                  <a:gd name="T58" fmla="*/ 62 w 1859"/>
                  <a:gd name="T59" fmla="*/ 36 h 985"/>
                  <a:gd name="T60" fmla="*/ 92 w 1859"/>
                  <a:gd name="T61" fmla="*/ 17 h 985"/>
                  <a:gd name="T62" fmla="*/ 126 w 1859"/>
                  <a:gd name="T63" fmla="*/ 3 h 985"/>
                  <a:gd name="T64" fmla="*/ 164 w 1859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9" h="985">
                    <a:moveTo>
                      <a:pt x="164" y="0"/>
                    </a:moveTo>
                    <a:lnTo>
                      <a:pt x="1695" y="0"/>
                    </a:lnTo>
                    <a:lnTo>
                      <a:pt x="1733" y="3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3" y="60"/>
                    </a:lnTo>
                    <a:lnTo>
                      <a:pt x="1842" y="90"/>
                    </a:lnTo>
                    <a:lnTo>
                      <a:pt x="1855" y="126"/>
                    </a:lnTo>
                    <a:lnTo>
                      <a:pt x="1859" y="164"/>
                    </a:lnTo>
                    <a:lnTo>
                      <a:pt x="1859" y="820"/>
                    </a:lnTo>
                    <a:lnTo>
                      <a:pt x="1855" y="858"/>
                    </a:lnTo>
                    <a:lnTo>
                      <a:pt x="1842" y="892"/>
                    </a:lnTo>
                    <a:lnTo>
                      <a:pt x="1823" y="922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3" y="979"/>
                    </a:lnTo>
                    <a:lnTo>
                      <a:pt x="1695" y="985"/>
                    </a:lnTo>
                    <a:lnTo>
                      <a:pt x="164" y="985"/>
                    </a:lnTo>
                    <a:lnTo>
                      <a:pt x="126" y="979"/>
                    </a:lnTo>
                    <a:lnTo>
                      <a:pt x="92" y="968"/>
                    </a:lnTo>
                    <a:lnTo>
                      <a:pt x="62" y="947"/>
                    </a:lnTo>
                    <a:lnTo>
                      <a:pt x="35" y="922"/>
                    </a:lnTo>
                    <a:lnTo>
                      <a:pt x="16" y="892"/>
                    </a:lnTo>
                    <a:lnTo>
                      <a:pt x="5" y="858"/>
                    </a:lnTo>
                    <a:lnTo>
                      <a:pt x="0" y="820"/>
                    </a:lnTo>
                    <a:lnTo>
                      <a:pt x="0" y="164"/>
                    </a:lnTo>
                    <a:lnTo>
                      <a:pt x="5" y="126"/>
                    </a:lnTo>
                    <a:lnTo>
                      <a:pt x="16" y="90"/>
                    </a:lnTo>
                    <a:lnTo>
                      <a:pt x="35" y="60"/>
                    </a:lnTo>
                    <a:lnTo>
                      <a:pt x="62" y="36"/>
                    </a:lnTo>
                    <a:lnTo>
                      <a:pt x="92" y="17"/>
                    </a:lnTo>
                    <a:lnTo>
                      <a:pt x="126" y="3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3" name="Freeform 24"/>
              <p:cNvSpPr>
                <a:spLocks/>
              </p:cNvSpPr>
              <p:nvPr/>
            </p:nvSpPr>
            <p:spPr bwMode="auto">
              <a:xfrm>
                <a:off x="2103438" y="1912938"/>
                <a:ext cx="1474788" cy="781050"/>
              </a:xfrm>
              <a:custGeom>
                <a:avLst/>
                <a:gdLst>
                  <a:gd name="T0" fmla="*/ 164 w 1858"/>
                  <a:gd name="T1" fmla="*/ 0 h 985"/>
                  <a:gd name="T2" fmla="*/ 1694 w 1858"/>
                  <a:gd name="T3" fmla="*/ 0 h 985"/>
                  <a:gd name="T4" fmla="*/ 1731 w 1858"/>
                  <a:gd name="T5" fmla="*/ 3 h 985"/>
                  <a:gd name="T6" fmla="*/ 1767 w 1858"/>
                  <a:gd name="T7" fmla="*/ 17 h 985"/>
                  <a:gd name="T8" fmla="*/ 1797 w 1858"/>
                  <a:gd name="T9" fmla="*/ 36 h 985"/>
                  <a:gd name="T10" fmla="*/ 1822 w 1858"/>
                  <a:gd name="T11" fmla="*/ 60 h 985"/>
                  <a:gd name="T12" fmla="*/ 1841 w 1858"/>
                  <a:gd name="T13" fmla="*/ 90 h 985"/>
                  <a:gd name="T14" fmla="*/ 1854 w 1858"/>
                  <a:gd name="T15" fmla="*/ 126 h 985"/>
                  <a:gd name="T16" fmla="*/ 1858 w 1858"/>
                  <a:gd name="T17" fmla="*/ 164 h 985"/>
                  <a:gd name="T18" fmla="*/ 1858 w 1858"/>
                  <a:gd name="T19" fmla="*/ 820 h 985"/>
                  <a:gd name="T20" fmla="*/ 1854 w 1858"/>
                  <a:gd name="T21" fmla="*/ 858 h 985"/>
                  <a:gd name="T22" fmla="*/ 1841 w 1858"/>
                  <a:gd name="T23" fmla="*/ 892 h 985"/>
                  <a:gd name="T24" fmla="*/ 1822 w 1858"/>
                  <a:gd name="T25" fmla="*/ 922 h 985"/>
                  <a:gd name="T26" fmla="*/ 1797 w 1858"/>
                  <a:gd name="T27" fmla="*/ 949 h 985"/>
                  <a:gd name="T28" fmla="*/ 1767 w 1858"/>
                  <a:gd name="T29" fmla="*/ 968 h 985"/>
                  <a:gd name="T30" fmla="*/ 1731 w 1858"/>
                  <a:gd name="T31" fmla="*/ 979 h 985"/>
                  <a:gd name="T32" fmla="*/ 1694 w 1858"/>
                  <a:gd name="T33" fmla="*/ 985 h 985"/>
                  <a:gd name="T34" fmla="*/ 164 w 1858"/>
                  <a:gd name="T35" fmla="*/ 985 h 985"/>
                  <a:gd name="T36" fmla="*/ 126 w 1858"/>
                  <a:gd name="T37" fmla="*/ 979 h 985"/>
                  <a:gd name="T38" fmla="*/ 90 w 1858"/>
                  <a:gd name="T39" fmla="*/ 968 h 985"/>
                  <a:gd name="T40" fmla="*/ 60 w 1858"/>
                  <a:gd name="T41" fmla="*/ 947 h 985"/>
                  <a:gd name="T42" fmla="*/ 36 w 1858"/>
                  <a:gd name="T43" fmla="*/ 922 h 985"/>
                  <a:gd name="T44" fmla="*/ 17 w 1858"/>
                  <a:gd name="T45" fmla="*/ 892 h 985"/>
                  <a:gd name="T46" fmla="*/ 4 w 1858"/>
                  <a:gd name="T47" fmla="*/ 858 h 985"/>
                  <a:gd name="T48" fmla="*/ 0 w 1858"/>
                  <a:gd name="T49" fmla="*/ 820 h 985"/>
                  <a:gd name="T50" fmla="*/ 0 w 1858"/>
                  <a:gd name="T51" fmla="*/ 164 h 985"/>
                  <a:gd name="T52" fmla="*/ 4 w 1858"/>
                  <a:gd name="T53" fmla="*/ 126 h 985"/>
                  <a:gd name="T54" fmla="*/ 17 w 1858"/>
                  <a:gd name="T55" fmla="*/ 90 h 985"/>
                  <a:gd name="T56" fmla="*/ 36 w 1858"/>
                  <a:gd name="T57" fmla="*/ 60 h 985"/>
                  <a:gd name="T58" fmla="*/ 60 w 1858"/>
                  <a:gd name="T59" fmla="*/ 36 h 985"/>
                  <a:gd name="T60" fmla="*/ 90 w 1858"/>
                  <a:gd name="T61" fmla="*/ 17 h 985"/>
                  <a:gd name="T62" fmla="*/ 126 w 1858"/>
                  <a:gd name="T63" fmla="*/ 3 h 985"/>
                  <a:gd name="T64" fmla="*/ 164 w 1858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5">
                    <a:moveTo>
                      <a:pt x="164" y="0"/>
                    </a:moveTo>
                    <a:lnTo>
                      <a:pt x="1694" y="0"/>
                    </a:lnTo>
                    <a:lnTo>
                      <a:pt x="1731" y="3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2" y="60"/>
                    </a:lnTo>
                    <a:lnTo>
                      <a:pt x="1841" y="90"/>
                    </a:lnTo>
                    <a:lnTo>
                      <a:pt x="1854" y="126"/>
                    </a:lnTo>
                    <a:lnTo>
                      <a:pt x="1858" y="164"/>
                    </a:lnTo>
                    <a:lnTo>
                      <a:pt x="1858" y="820"/>
                    </a:lnTo>
                    <a:lnTo>
                      <a:pt x="1854" y="858"/>
                    </a:lnTo>
                    <a:lnTo>
                      <a:pt x="1841" y="892"/>
                    </a:lnTo>
                    <a:lnTo>
                      <a:pt x="1822" y="922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1" y="979"/>
                    </a:lnTo>
                    <a:lnTo>
                      <a:pt x="1694" y="985"/>
                    </a:lnTo>
                    <a:lnTo>
                      <a:pt x="164" y="985"/>
                    </a:lnTo>
                    <a:lnTo>
                      <a:pt x="126" y="979"/>
                    </a:lnTo>
                    <a:lnTo>
                      <a:pt x="90" y="968"/>
                    </a:lnTo>
                    <a:lnTo>
                      <a:pt x="60" y="947"/>
                    </a:lnTo>
                    <a:lnTo>
                      <a:pt x="36" y="922"/>
                    </a:lnTo>
                    <a:lnTo>
                      <a:pt x="17" y="892"/>
                    </a:lnTo>
                    <a:lnTo>
                      <a:pt x="4" y="858"/>
                    </a:lnTo>
                    <a:lnTo>
                      <a:pt x="0" y="820"/>
                    </a:lnTo>
                    <a:lnTo>
                      <a:pt x="0" y="164"/>
                    </a:lnTo>
                    <a:lnTo>
                      <a:pt x="4" y="126"/>
                    </a:lnTo>
                    <a:lnTo>
                      <a:pt x="17" y="90"/>
                    </a:lnTo>
                    <a:lnTo>
                      <a:pt x="36" y="60"/>
                    </a:lnTo>
                    <a:lnTo>
                      <a:pt x="60" y="36"/>
                    </a:lnTo>
                    <a:lnTo>
                      <a:pt x="90" y="17"/>
                    </a:lnTo>
                    <a:lnTo>
                      <a:pt x="126" y="3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4" name="Freeform 25"/>
              <p:cNvSpPr>
                <a:spLocks/>
              </p:cNvSpPr>
              <p:nvPr/>
            </p:nvSpPr>
            <p:spPr bwMode="auto">
              <a:xfrm>
                <a:off x="1239838" y="2941638"/>
                <a:ext cx="1474788" cy="779463"/>
              </a:xfrm>
              <a:custGeom>
                <a:avLst/>
                <a:gdLst>
                  <a:gd name="T0" fmla="*/ 164 w 1857"/>
                  <a:gd name="T1" fmla="*/ 0 h 983"/>
                  <a:gd name="T2" fmla="*/ 1693 w 1857"/>
                  <a:gd name="T3" fmla="*/ 0 h 983"/>
                  <a:gd name="T4" fmla="*/ 1731 w 1857"/>
                  <a:gd name="T5" fmla="*/ 4 h 983"/>
                  <a:gd name="T6" fmla="*/ 1765 w 1857"/>
                  <a:gd name="T7" fmla="*/ 15 h 983"/>
                  <a:gd name="T8" fmla="*/ 1797 w 1857"/>
                  <a:gd name="T9" fmla="*/ 36 h 983"/>
                  <a:gd name="T10" fmla="*/ 1822 w 1857"/>
                  <a:gd name="T11" fmla="*/ 60 h 983"/>
                  <a:gd name="T12" fmla="*/ 1840 w 1857"/>
                  <a:gd name="T13" fmla="*/ 90 h 983"/>
                  <a:gd name="T14" fmla="*/ 1854 w 1857"/>
                  <a:gd name="T15" fmla="*/ 124 h 983"/>
                  <a:gd name="T16" fmla="*/ 1857 w 1857"/>
                  <a:gd name="T17" fmla="*/ 162 h 983"/>
                  <a:gd name="T18" fmla="*/ 1857 w 1857"/>
                  <a:gd name="T19" fmla="*/ 821 h 983"/>
                  <a:gd name="T20" fmla="*/ 1854 w 1857"/>
                  <a:gd name="T21" fmla="*/ 858 h 983"/>
                  <a:gd name="T22" fmla="*/ 1842 w 1857"/>
                  <a:gd name="T23" fmla="*/ 892 h 983"/>
                  <a:gd name="T24" fmla="*/ 1822 w 1857"/>
                  <a:gd name="T25" fmla="*/ 922 h 983"/>
                  <a:gd name="T26" fmla="*/ 1797 w 1857"/>
                  <a:gd name="T27" fmla="*/ 947 h 983"/>
                  <a:gd name="T28" fmla="*/ 1767 w 1857"/>
                  <a:gd name="T29" fmla="*/ 968 h 983"/>
                  <a:gd name="T30" fmla="*/ 1731 w 1857"/>
                  <a:gd name="T31" fmla="*/ 979 h 983"/>
                  <a:gd name="T32" fmla="*/ 1693 w 1857"/>
                  <a:gd name="T33" fmla="*/ 983 h 983"/>
                  <a:gd name="T34" fmla="*/ 164 w 1857"/>
                  <a:gd name="T35" fmla="*/ 983 h 983"/>
                  <a:gd name="T36" fmla="*/ 126 w 1857"/>
                  <a:gd name="T37" fmla="*/ 979 h 983"/>
                  <a:gd name="T38" fmla="*/ 92 w 1857"/>
                  <a:gd name="T39" fmla="*/ 968 h 983"/>
                  <a:gd name="T40" fmla="*/ 60 w 1857"/>
                  <a:gd name="T41" fmla="*/ 947 h 983"/>
                  <a:gd name="T42" fmla="*/ 35 w 1857"/>
                  <a:gd name="T43" fmla="*/ 922 h 983"/>
                  <a:gd name="T44" fmla="*/ 17 w 1857"/>
                  <a:gd name="T45" fmla="*/ 892 h 983"/>
                  <a:gd name="T46" fmla="*/ 3 w 1857"/>
                  <a:gd name="T47" fmla="*/ 858 h 983"/>
                  <a:gd name="T48" fmla="*/ 0 w 1857"/>
                  <a:gd name="T49" fmla="*/ 821 h 983"/>
                  <a:gd name="T50" fmla="*/ 0 w 1857"/>
                  <a:gd name="T51" fmla="*/ 162 h 983"/>
                  <a:gd name="T52" fmla="*/ 3 w 1857"/>
                  <a:gd name="T53" fmla="*/ 124 h 983"/>
                  <a:gd name="T54" fmla="*/ 17 w 1857"/>
                  <a:gd name="T55" fmla="*/ 90 h 983"/>
                  <a:gd name="T56" fmla="*/ 35 w 1857"/>
                  <a:gd name="T57" fmla="*/ 60 h 983"/>
                  <a:gd name="T58" fmla="*/ 60 w 1857"/>
                  <a:gd name="T59" fmla="*/ 36 h 983"/>
                  <a:gd name="T60" fmla="*/ 92 w 1857"/>
                  <a:gd name="T61" fmla="*/ 15 h 983"/>
                  <a:gd name="T62" fmla="*/ 126 w 1857"/>
                  <a:gd name="T63" fmla="*/ 4 h 983"/>
                  <a:gd name="T64" fmla="*/ 164 w 1857"/>
                  <a:gd name="T65" fmla="*/ 0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7" h="983">
                    <a:moveTo>
                      <a:pt x="164" y="0"/>
                    </a:moveTo>
                    <a:lnTo>
                      <a:pt x="1693" y="0"/>
                    </a:lnTo>
                    <a:lnTo>
                      <a:pt x="1731" y="4"/>
                    </a:lnTo>
                    <a:lnTo>
                      <a:pt x="1765" y="15"/>
                    </a:lnTo>
                    <a:lnTo>
                      <a:pt x="1797" y="36"/>
                    </a:lnTo>
                    <a:lnTo>
                      <a:pt x="1822" y="60"/>
                    </a:lnTo>
                    <a:lnTo>
                      <a:pt x="1840" y="90"/>
                    </a:lnTo>
                    <a:lnTo>
                      <a:pt x="1854" y="124"/>
                    </a:lnTo>
                    <a:lnTo>
                      <a:pt x="1857" y="162"/>
                    </a:lnTo>
                    <a:lnTo>
                      <a:pt x="1857" y="821"/>
                    </a:lnTo>
                    <a:lnTo>
                      <a:pt x="1854" y="858"/>
                    </a:lnTo>
                    <a:lnTo>
                      <a:pt x="1842" y="892"/>
                    </a:lnTo>
                    <a:lnTo>
                      <a:pt x="1822" y="922"/>
                    </a:lnTo>
                    <a:lnTo>
                      <a:pt x="1797" y="947"/>
                    </a:lnTo>
                    <a:lnTo>
                      <a:pt x="1767" y="968"/>
                    </a:lnTo>
                    <a:lnTo>
                      <a:pt x="1731" y="979"/>
                    </a:lnTo>
                    <a:lnTo>
                      <a:pt x="1693" y="983"/>
                    </a:lnTo>
                    <a:lnTo>
                      <a:pt x="164" y="983"/>
                    </a:lnTo>
                    <a:lnTo>
                      <a:pt x="126" y="979"/>
                    </a:lnTo>
                    <a:lnTo>
                      <a:pt x="92" y="968"/>
                    </a:lnTo>
                    <a:lnTo>
                      <a:pt x="60" y="947"/>
                    </a:lnTo>
                    <a:lnTo>
                      <a:pt x="35" y="922"/>
                    </a:lnTo>
                    <a:lnTo>
                      <a:pt x="17" y="892"/>
                    </a:lnTo>
                    <a:lnTo>
                      <a:pt x="3" y="858"/>
                    </a:lnTo>
                    <a:lnTo>
                      <a:pt x="0" y="821"/>
                    </a:lnTo>
                    <a:lnTo>
                      <a:pt x="0" y="162"/>
                    </a:lnTo>
                    <a:lnTo>
                      <a:pt x="3" y="124"/>
                    </a:lnTo>
                    <a:lnTo>
                      <a:pt x="17" y="90"/>
                    </a:lnTo>
                    <a:lnTo>
                      <a:pt x="35" y="60"/>
                    </a:lnTo>
                    <a:lnTo>
                      <a:pt x="60" y="36"/>
                    </a:lnTo>
                    <a:lnTo>
                      <a:pt x="92" y="15"/>
                    </a:lnTo>
                    <a:lnTo>
                      <a:pt x="126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5" name="Freeform 26"/>
              <p:cNvSpPr>
                <a:spLocks/>
              </p:cNvSpPr>
              <p:nvPr/>
            </p:nvSpPr>
            <p:spPr bwMode="auto">
              <a:xfrm>
                <a:off x="1239838" y="5000625"/>
                <a:ext cx="1474788" cy="781050"/>
              </a:xfrm>
              <a:custGeom>
                <a:avLst/>
                <a:gdLst>
                  <a:gd name="T0" fmla="*/ 164 w 1857"/>
                  <a:gd name="T1" fmla="*/ 0 h 983"/>
                  <a:gd name="T2" fmla="*/ 1693 w 1857"/>
                  <a:gd name="T3" fmla="*/ 0 h 983"/>
                  <a:gd name="T4" fmla="*/ 1731 w 1857"/>
                  <a:gd name="T5" fmla="*/ 4 h 983"/>
                  <a:gd name="T6" fmla="*/ 1767 w 1857"/>
                  <a:gd name="T7" fmla="*/ 15 h 983"/>
                  <a:gd name="T8" fmla="*/ 1797 w 1857"/>
                  <a:gd name="T9" fmla="*/ 36 h 983"/>
                  <a:gd name="T10" fmla="*/ 1822 w 1857"/>
                  <a:gd name="T11" fmla="*/ 60 h 983"/>
                  <a:gd name="T12" fmla="*/ 1842 w 1857"/>
                  <a:gd name="T13" fmla="*/ 91 h 983"/>
                  <a:gd name="T14" fmla="*/ 1854 w 1857"/>
                  <a:gd name="T15" fmla="*/ 125 h 983"/>
                  <a:gd name="T16" fmla="*/ 1857 w 1857"/>
                  <a:gd name="T17" fmla="*/ 162 h 983"/>
                  <a:gd name="T18" fmla="*/ 1857 w 1857"/>
                  <a:gd name="T19" fmla="*/ 821 h 983"/>
                  <a:gd name="T20" fmla="*/ 1854 w 1857"/>
                  <a:gd name="T21" fmla="*/ 858 h 983"/>
                  <a:gd name="T22" fmla="*/ 1842 w 1857"/>
                  <a:gd name="T23" fmla="*/ 892 h 983"/>
                  <a:gd name="T24" fmla="*/ 1822 w 1857"/>
                  <a:gd name="T25" fmla="*/ 923 h 983"/>
                  <a:gd name="T26" fmla="*/ 1797 w 1857"/>
                  <a:gd name="T27" fmla="*/ 947 h 983"/>
                  <a:gd name="T28" fmla="*/ 1767 w 1857"/>
                  <a:gd name="T29" fmla="*/ 968 h 983"/>
                  <a:gd name="T30" fmla="*/ 1731 w 1857"/>
                  <a:gd name="T31" fmla="*/ 979 h 983"/>
                  <a:gd name="T32" fmla="*/ 1693 w 1857"/>
                  <a:gd name="T33" fmla="*/ 983 h 983"/>
                  <a:gd name="T34" fmla="*/ 164 w 1857"/>
                  <a:gd name="T35" fmla="*/ 983 h 983"/>
                  <a:gd name="T36" fmla="*/ 126 w 1857"/>
                  <a:gd name="T37" fmla="*/ 979 h 983"/>
                  <a:gd name="T38" fmla="*/ 90 w 1857"/>
                  <a:gd name="T39" fmla="*/ 968 h 983"/>
                  <a:gd name="T40" fmla="*/ 60 w 1857"/>
                  <a:gd name="T41" fmla="*/ 947 h 983"/>
                  <a:gd name="T42" fmla="*/ 35 w 1857"/>
                  <a:gd name="T43" fmla="*/ 923 h 983"/>
                  <a:gd name="T44" fmla="*/ 15 w 1857"/>
                  <a:gd name="T45" fmla="*/ 892 h 983"/>
                  <a:gd name="T46" fmla="*/ 3 w 1857"/>
                  <a:gd name="T47" fmla="*/ 857 h 983"/>
                  <a:gd name="T48" fmla="*/ 0 w 1857"/>
                  <a:gd name="T49" fmla="*/ 821 h 983"/>
                  <a:gd name="T50" fmla="*/ 0 w 1857"/>
                  <a:gd name="T51" fmla="*/ 162 h 983"/>
                  <a:gd name="T52" fmla="*/ 3 w 1857"/>
                  <a:gd name="T53" fmla="*/ 125 h 983"/>
                  <a:gd name="T54" fmla="*/ 17 w 1857"/>
                  <a:gd name="T55" fmla="*/ 91 h 983"/>
                  <a:gd name="T56" fmla="*/ 35 w 1857"/>
                  <a:gd name="T57" fmla="*/ 60 h 983"/>
                  <a:gd name="T58" fmla="*/ 60 w 1857"/>
                  <a:gd name="T59" fmla="*/ 36 h 983"/>
                  <a:gd name="T60" fmla="*/ 92 w 1857"/>
                  <a:gd name="T61" fmla="*/ 15 h 983"/>
                  <a:gd name="T62" fmla="*/ 126 w 1857"/>
                  <a:gd name="T63" fmla="*/ 4 h 983"/>
                  <a:gd name="T64" fmla="*/ 164 w 1857"/>
                  <a:gd name="T65" fmla="*/ 0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7" h="983">
                    <a:moveTo>
                      <a:pt x="164" y="0"/>
                    </a:moveTo>
                    <a:lnTo>
                      <a:pt x="1693" y="0"/>
                    </a:lnTo>
                    <a:lnTo>
                      <a:pt x="1731" y="4"/>
                    </a:lnTo>
                    <a:lnTo>
                      <a:pt x="1767" y="15"/>
                    </a:lnTo>
                    <a:lnTo>
                      <a:pt x="1797" y="36"/>
                    </a:lnTo>
                    <a:lnTo>
                      <a:pt x="1822" y="60"/>
                    </a:lnTo>
                    <a:lnTo>
                      <a:pt x="1842" y="91"/>
                    </a:lnTo>
                    <a:lnTo>
                      <a:pt x="1854" y="125"/>
                    </a:lnTo>
                    <a:lnTo>
                      <a:pt x="1857" y="162"/>
                    </a:lnTo>
                    <a:lnTo>
                      <a:pt x="1857" y="821"/>
                    </a:lnTo>
                    <a:lnTo>
                      <a:pt x="1854" y="858"/>
                    </a:lnTo>
                    <a:lnTo>
                      <a:pt x="1842" y="892"/>
                    </a:lnTo>
                    <a:lnTo>
                      <a:pt x="1822" y="923"/>
                    </a:lnTo>
                    <a:lnTo>
                      <a:pt x="1797" y="947"/>
                    </a:lnTo>
                    <a:lnTo>
                      <a:pt x="1767" y="968"/>
                    </a:lnTo>
                    <a:lnTo>
                      <a:pt x="1731" y="979"/>
                    </a:lnTo>
                    <a:lnTo>
                      <a:pt x="1693" y="983"/>
                    </a:lnTo>
                    <a:lnTo>
                      <a:pt x="164" y="983"/>
                    </a:lnTo>
                    <a:lnTo>
                      <a:pt x="126" y="979"/>
                    </a:lnTo>
                    <a:lnTo>
                      <a:pt x="90" y="968"/>
                    </a:lnTo>
                    <a:lnTo>
                      <a:pt x="60" y="947"/>
                    </a:lnTo>
                    <a:lnTo>
                      <a:pt x="35" y="923"/>
                    </a:lnTo>
                    <a:lnTo>
                      <a:pt x="15" y="892"/>
                    </a:lnTo>
                    <a:lnTo>
                      <a:pt x="3" y="857"/>
                    </a:lnTo>
                    <a:lnTo>
                      <a:pt x="0" y="821"/>
                    </a:lnTo>
                    <a:lnTo>
                      <a:pt x="0" y="162"/>
                    </a:lnTo>
                    <a:lnTo>
                      <a:pt x="3" y="125"/>
                    </a:lnTo>
                    <a:lnTo>
                      <a:pt x="17" y="91"/>
                    </a:lnTo>
                    <a:lnTo>
                      <a:pt x="35" y="60"/>
                    </a:lnTo>
                    <a:lnTo>
                      <a:pt x="60" y="36"/>
                    </a:lnTo>
                    <a:lnTo>
                      <a:pt x="92" y="15"/>
                    </a:lnTo>
                    <a:lnTo>
                      <a:pt x="126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6" name="Freeform 27"/>
              <p:cNvSpPr>
                <a:spLocks/>
              </p:cNvSpPr>
              <p:nvPr/>
            </p:nvSpPr>
            <p:spPr bwMode="auto">
              <a:xfrm>
                <a:off x="374650" y="3970338"/>
                <a:ext cx="1476375" cy="781050"/>
              </a:xfrm>
              <a:custGeom>
                <a:avLst/>
                <a:gdLst>
                  <a:gd name="T0" fmla="*/ 164 w 1859"/>
                  <a:gd name="T1" fmla="*/ 0 h 985"/>
                  <a:gd name="T2" fmla="*/ 1695 w 1859"/>
                  <a:gd name="T3" fmla="*/ 0 h 985"/>
                  <a:gd name="T4" fmla="*/ 1733 w 1859"/>
                  <a:gd name="T5" fmla="*/ 4 h 985"/>
                  <a:gd name="T6" fmla="*/ 1767 w 1859"/>
                  <a:gd name="T7" fmla="*/ 17 h 985"/>
                  <a:gd name="T8" fmla="*/ 1797 w 1859"/>
                  <a:gd name="T9" fmla="*/ 36 h 985"/>
                  <a:gd name="T10" fmla="*/ 1823 w 1859"/>
                  <a:gd name="T11" fmla="*/ 62 h 985"/>
                  <a:gd name="T12" fmla="*/ 1842 w 1859"/>
                  <a:gd name="T13" fmla="*/ 92 h 985"/>
                  <a:gd name="T14" fmla="*/ 1855 w 1859"/>
                  <a:gd name="T15" fmla="*/ 126 h 985"/>
                  <a:gd name="T16" fmla="*/ 1859 w 1859"/>
                  <a:gd name="T17" fmla="*/ 164 h 985"/>
                  <a:gd name="T18" fmla="*/ 1859 w 1859"/>
                  <a:gd name="T19" fmla="*/ 821 h 985"/>
                  <a:gd name="T20" fmla="*/ 1855 w 1859"/>
                  <a:gd name="T21" fmla="*/ 858 h 985"/>
                  <a:gd name="T22" fmla="*/ 1842 w 1859"/>
                  <a:gd name="T23" fmla="*/ 892 h 985"/>
                  <a:gd name="T24" fmla="*/ 1823 w 1859"/>
                  <a:gd name="T25" fmla="*/ 924 h 985"/>
                  <a:gd name="T26" fmla="*/ 1797 w 1859"/>
                  <a:gd name="T27" fmla="*/ 949 h 985"/>
                  <a:gd name="T28" fmla="*/ 1767 w 1859"/>
                  <a:gd name="T29" fmla="*/ 968 h 985"/>
                  <a:gd name="T30" fmla="*/ 1733 w 1859"/>
                  <a:gd name="T31" fmla="*/ 981 h 985"/>
                  <a:gd name="T32" fmla="*/ 1695 w 1859"/>
                  <a:gd name="T33" fmla="*/ 985 h 985"/>
                  <a:gd name="T34" fmla="*/ 164 w 1859"/>
                  <a:gd name="T35" fmla="*/ 985 h 985"/>
                  <a:gd name="T36" fmla="*/ 126 w 1859"/>
                  <a:gd name="T37" fmla="*/ 981 h 985"/>
                  <a:gd name="T38" fmla="*/ 92 w 1859"/>
                  <a:gd name="T39" fmla="*/ 968 h 985"/>
                  <a:gd name="T40" fmla="*/ 62 w 1859"/>
                  <a:gd name="T41" fmla="*/ 949 h 985"/>
                  <a:gd name="T42" fmla="*/ 35 w 1859"/>
                  <a:gd name="T43" fmla="*/ 924 h 985"/>
                  <a:gd name="T44" fmla="*/ 16 w 1859"/>
                  <a:gd name="T45" fmla="*/ 892 h 985"/>
                  <a:gd name="T46" fmla="*/ 5 w 1859"/>
                  <a:gd name="T47" fmla="*/ 858 h 985"/>
                  <a:gd name="T48" fmla="*/ 0 w 1859"/>
                  <a:gd name="T49" fmla="*/ 821 h 985"/>
                  <a:gd name="T50" fmla="*/ 0 w 1859"/>
                  <a:gd name="T51" fmla="*/ 164 h 985"/>
                  <a:gd name="T52" fmla="*/ 5 w 1859"/>
                  <a:gd name="T53" fmla="*/ 126 h 985"/>
                  <a:gd name="T54" fmla="*/ 16 w 1859"/>
                  <a:gd name="T55" fmla="*/ 92 h 985"/>
                  <a:gd name="T56" fmla="*/ 35 w 1859"/>
                  <a:gd name="T57" fmla="*/ 62 h 985"/>
                  <a:gd name="T58" fmla="*/ 62 w 1859"/>
                  <a:gd name="T59" fmla="*/ 36 h 985"/>
                  <a:gd name="T60" fmla="*/ 92 w 1859"/>
                  <a:gd name="T61" fmla="*/ 17 h 985"/>
                  <a:gd name="T62" fmla="*/ 126 w 1859"/>
                  <a:gd name="T63" fmla="*/ 4 h 985"/>
                  <a:gd name="T64" fmla="*/ 164 w 1859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9" h="985">
                    <a:moveTo>
                      <a:pt x="164" y="0"/>
                    </a:moveTo>
                    <a:lnTo>
                      <a:pt x="1695" y="0"/>
                    </a:lnTo>
                    <a:lnTo>
                      <a:pt x="1733" y="4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3" y="62"/>
                    </a:lnTo>
                    <a:lnTo>
                      <a:pt x="1842" y="92"/>
                    </a:lnTo>
                    <a:lnTo>
                      <a:pt x="1855" y="126"/>
                    </a:lnTo>
                    <a:lnTo>
                      <a:pt x="1859" y="164"/>
                    </a:lnTo>
                    <a:lnTo>
                      <a:pt x="1859" y="821"/>
                    </a:lnTo>
                    <a:lnTo>
                      <a:pt x="1855" y="858"/>
                    </a:lnTo>
                    <a:lnTo>
                      <a:pt x="1842" y="892"/>
                    </a:lnTo>
                    <a:lnTo>
                      <a:pt x="1823" y="924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3" y="981"/>
                    </a:lnTo>
                    <a:lnTo>
                      <a:pt x="1695" y="985"/>
                    </a:lnTo>
                    <a:lnTo>
                      <a:pt x="164" y="985"/>
                    </a:lnTo>
                    <a:lnTo>
                      <a:pt x="126" y="981"/>
                    </a:lnTo>
                    <a:lnTo>
                      <a:pt x="92" y="968"/>
                    </a:lnTo>
                    <a:lnTo>
                      <a:pt x="62" y="949"/>
                    </a:lnTo>
                    <a:lnTo>
                      <a:pt x="35" y="924"/>
                    </a:lnTo>
                    <a:lnTo>
                      <a:pt x="16" y="892"/>
                    </a:lnTo>
                    <a:lnTo>
                      <a:pt x="5" y="858"/>
                    </a:lnTo>
                    <a:lnTo>
                      <a:pt x="0" y="821"/>
                    </a:lnTo>
                    <a:lnTo>
                      <a:pt x="0" y="164"/>
                    </a:lnTo>
                    <a:lnTo>
                      <a:pt x="5" y="126"/>
                    </a:lnTo>
                    <a:lnTo>
                      <a:pt x="16" y="92"/>
                    </a:lnTo>
                    <a:lnTo>
                      <a:pt x="35" y="62"/>
                    </a:lnTo>
                    <a:lnTo>
                      <a:pt x="62" y="36"/>
                    </a:lnTo>
                    <a:lnTo>
                      <a:pt x="92" y="17"/>
                    </a:lnTo>
                    <a:lnTo>
                      <a:pt x="126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397" name="직사각형 396"/>
          <p:cNvSpPr/>
          <p:nvPr/>
        </p:nvSpPr>
        <p:spPr>
          <a:xfrm>
            <a:off x="5994539" y="2536460"/>
            <a:ext cx="792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Production</a:t>
            </a:r>
            <a:endParaRPr lang="ko-KR" altLang="en-US" sz="9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8" name="직사각형 397"/>
          <p:cNvSpPr/>
          <p:nvPr/>
        </p:nvSpPr>
        <p:spPr>
          <a:xfrm>
            <a:off x="5978812" y="4290170"/>
            <a:ext cx="792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DB Zone</a:t>
            </a:r>
            <a:endParaRPr lang="ko-KR" altLang="en-US" sz="9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9" name="모서리가 둥근 직사각형 398">
            <a:extLst>
              <a:ext uri="{FF2B5EF4-FFF2-40B4-BE49-F238E27FC236}">
                <a16:creationId xmlns:a16="http://schemas.microsoft.com/office/drawing/2014/main" id="{57226028-1AA3-5F4E-A8BA-DE9C5C791F0D}"/>
              </a:ext>
            </a:extLst>
          </p:cNvPr>
          <p:cNvSpPr/>
          <p:nvPr/>
        </p:nvSpPr>
        <p:spPr>
          <a:xfrm>
            <a:off x="6014812" y="3598320"/>
            <a:ext cx="720000" cy="144000"/>
          </a:xfrm>
          <a:prstGeom prst="roundRect">
            <a:avLst>
              <a:gd name="adj" fmla="val 50000"/>
            </a:avLst>
          </a:prstGeom>
          <a:solidFill>
            <a:srgbClr val="87B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Firewallx</a:t>
            </a:r>
            <a:endParaRPr lang="ko-KR" altLang="en-US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0" name="모서리가 둥근 직사각형 399">
            <a:extLst>
              <a:ext uri="{FF2B5EF4-FFF2-40B4-BE49-F238E27FC236}">
                <a16:creationId xmlns:a16="http://schemas.microsoft.com/office/drawing/2014/main" id="{B93FC344-AB07-4F4B-AAB0-B14CDD3C27FF}"/>
              </a:ext>
            </a:extLst>
          </p:cNvPr>
          <p:cNvSpPr/>
          <p:nvPr/>
        </p:nvSpPr>
        <p:spPr>
          <a:xfrm>
            <a:off x="7823440" y="2498667"/>
            <a:ext cx="1127920" cy="984232"/>
          </a:xfrm>
          <a:prstGeom prst="roundRect">
            <a:avLst>
              <a:gd name="adj" fmla="val 10464"/>
            </a:avLst>
          </a:prstGeom>
          <a:solidFill>
            <a:sysClr val="window" lastClr="FFFFFF">
              <a:lumMod val="95000"/>
              <a:alpha val="48000"/>
            </a:sysClr>
          </a:solidFill>
          <a:ln w="12700">
            <a:solidFill>
              <a:srgbClr val="87B0E1"/>
            </a:solidFill>
          </a:ln>
        </p:spPr>
        <p:txBody>
          <a:bodyPr wrap="square" lIns="0" tIns="36000" rIns="0" bIns="36000" anchor="t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1" name="모서리가 둥근 직사각형 400">
            <a:extLst>
              <a:ext uri="{FF2B5EF4-FFF2-40B4-BE49-F238E27FC236}">
                <a16:creationId xmlns:a16="http://schemas.microsoft.com/office/drawing/2014/main" id="{BCBE591E-A9F5-8546-9F5C-0D792B335B3D}"/>
              </a:ext>
            </a:extLst>
          </p:cNvPr>
          <p:cNvSpPr/>
          <p:nvPr/>
        </p:nvSpPr>
        <p:spPr>
          <a:xfrm>
            <a:off x="7823440" y="3674852"/>
            <a:ext cx="1127920" cy="900000"/>
          </a:xfrm>
          <a:prstGeom prst="roundRect">
            <a:avLst>
              <a:gd name="adj" fmla="val 10464"/>
            </a:avLst>
          </a:prstGeom>
          <a:solidFill>
            <a:sysClr val="window" lastClr="FFFFFF">
              <a:lumMod val="95000"/>
              <a:alpha val="48000"/>
            </a:sysClr>
          </a:solidFill>
          <a:ln w="12700">
            <a:solidFill>
              <a:srgbClr val="87B0E1"/>
            </a:solidFill>
          </a:ln>
        </p:spPr>
        <p:txBody>
          <a:bodyPr wrap="square" lIns="0" tIns="36000" rIns="0" bIns="36000" anchor="b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2" name="직사각형 401"/>
          <p:cNvSpPr/>
          <p:nvPr/>
        </p:nvSpPr>
        <p:spPr>
          <a:xfrm>
            <a:off x="7991400" y="2536460"/>
            <a:ext cx="792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Staging</a:t>
            </a:r>
            <a:endParaRPr lang="ko-KR" altLang="en-US" sz="9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3" name="직사각형 402"/>
          <p:cNvSpPr/>
          <p:nvPr/>
        </p:nvSpPr>
        <p:spPr>
          <a:xfrm>
            <a:off x="7991400" y="4290170"/>
            <a:ext cx="792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Interface</a:t>
            </a:r>
            <a:endParaRPr lang="ko-KR" altLang="en-US" sz="9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04" name="그룹 403"/>
          <p:cNvGrpSpPr/>
          <p:nvPr/>
        </p:nvGrpSpPr>
        <p:grpSpPr>
          <a:xfrm>
            <a:off x="7679440" y="3980852"/>
            <a:ext cx="288000" cy="288000"/>
            <a:chOff x="1561741" y="2961075"/>
            <a:chExt cx="360000" cy="360000"/>
          </a:xfrm>
        </p:grpSpPr>
        <p:sp>
          <p:nvSpPr>
            <p:cNvPr id="405" name="타원 404"/>
            <p:cNvSpPr/>
            <p:nvPr/>
          </p:nvSpPr>
          <p:spPr>
            <a:xfrm>
              <a:off x="1561741" y="2961075"/>
              <a:ext cx="360000" cy="360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06" name="그룹 405"/>
            <p:cNvGrpSpPr/>
            <p:nvPr/>
          </p:nvGrpSpPr>
          <p:grpSpPr>
            <a:xfrm>
              <a:off x="1624148" y="3048810"/>
              <a:ext cx="235187" cy="184530"/>
              <a:chOff x="-1352550" y="1912938"/>
              <a:chExt cx="4930776" cy="3868738"/>
            </a:xfrm>
            <a:solidFill>
              <a:schemeClr val="bg1"/>
            </a:solidFill>
          </p:grpSpPr>
          <p:sp>
            <p:nvSpPr>
              <p:cNvPr id="407" name="Freeform 14"/>
              <p:cNvSpPr>
                <a:spLocks/>
              </p:cNvSpPr>
              <p:nvPr/>
            </p:nvSpPr>
            <p:spPr bwMode="auto">
              <a:xfrm>
                <a:off x="-1352550" y="1912938"/>
                <a:ext cx="1474788" cy="781050"/>
              </a:xfrm>
              <a:custGeom>
                <a:avLst/>
                <a:gdLst>
                  <a:gd name="T0" fmla="*/ 164 w 1858"/>
                  <a:gd name="T1" fmla="*/ 0 h 985"/>
                  <a:gd name="T2" fmla="*/ 1696 w 1858"/>
                  <a:gd name="T3" fmla="*/ 0 h 985"/>
                  <a:gd name="T4" fmla="*/ 1733 w 1858"/>
                  <a:gd name="T5" fmla="*/ 3 h 985"/>
                  <a:gd name="T6" fmla="*/ 1767 w 1858"/>
                  <a:gd name="T7" fmla="*/ 17 h 985"/>
                  <a:gd name="T8" fmla="*/ 1797 w 1858"/>
                  <a:gd name="T9" fmla="*/ 36 h 985"/>
                  <a:gd name="T10" fmla="*/ 1822 w 1858"/>
                  <a:gd name="T11" fmla="*/ 60 h 985"/>
                  <a:gd name="T12" fmla="*/ 1843 w 1858"/>
                  <a:gd name="T13" fmla="*/ 90 h 985"/>
                  <a:gd name="T14" fmla="*/ 1854 w 1858"/>
                  <a:gd name="T15" fmla="*/ 126 h 985"/>
                  <a:gd name="T16" fmla="*/ 1858 w 1858"/>
                  <a:gd name="T17" fmla="*/ 164 h 985"/>
                  <a:gd name="T18" fmla="*/ 1858 w 1858"/>
                  <a:gd name="T19" fmla="*/ 820 h 985"/>
                  <a:gd name="T20" fmla="*/ 1854 w 1858"/>
                  <a:gd name="T21" fmla="*/ 858 h 985"/>
                  <a:gd name="T22" fmla="*/ 1843 w 1858"/>
                  <a:gd name="T23" fmla="*/ 892 h 985"/>
                  <a:gd name="T24" fmla="*/ 1822 w 1858"/>
                  <a:gd name="T25" fmla="*/ 922 h 985"/>
                  <a:gd name="T26" fmla="*/ 1797 w 1858"/>
                  <a:gd name="T27" fmla="*/ 949 h 985"/>
                  <a:gd name="T28" fmla="*/ 1767 w 1858"/>
                  <a:gd name="T29" fmla="*/ 968 h 985"/>
                  <a:gd name="T30" fmla="*/ 1733 w 1858"/>
                  <a:gd name="T31" fmla="*/ 979 h 985"/>
                  <a:gd name="T32" fmla="*/ 1696 w 1858"/>
                  <a:gd name="T33" fmla="*/ 985 h 985"/>
                  <a:gd name="T34" fmla="*/ 164 w 1858"/>
                  <a:gd name="T35" fmla="*/ 985 h 985"/>
                  <a:gd name="T36" fmla="*/ 126 w 1858"/>
                  <a:gd name="T37" fmla="*/ 979 h 985"/>
                  <a:gd name="T38" fmla="*/ 92 w 1858"/>
                  <a:gd name="T39" fmla="*/ 968 h 985"/>
                  <a:gd name="T40" fmla="*/ 60 w 1858"/>
                  <a:gd name="T41" fmla="*/ 947 h 985"/>
                  <a:gd name="T42" fmla="*/ 36 w 1858"/>
                  <a:gd name="T43" fmla="*/ 922 h 985"/>
                  <a:gd name="T44" fmla="*/ 17 w 1858"/>
                  <a:gd name="T45" fmla="*/ 892 h 985"/>
                  <a:gd name="T46" fmla="*/ 4 w 1858"/>
                  <a:gd name="T47" fmla="*/ 858 h 985"/>
                  <a:gd name="T48" fmla="*/ 0 w 1858"/>
                  <a:gd name="T49" fmla="*/ 820 h 985"/>
                  <a:gd name="T50" fmla="*/ 0 w 1858"/>
                  <a:gd name="T51" fmla="*/ 164 h 985"/>
                  <a:gd name="T52" fmla="*/ 4 w 1858"/>
                  <a:gd name="T53" fmla="*/ 126 h 985"/>
                  <a:gd name="T54" fmla="*/ 17 w 1858"/>
                  <a:gd name="T55" fmla="*/ 90 h 985"/>
                  <a:gd name="T56" fmla="*/ 36 w 1858"/>
                  <a:gd name="T57" fmla="*/ 60 h 985"/>
                  <a:gd name="T58" fmla="*/ 60 w 1858"/>
                  <a:gd name="T59" fmla="*/ 36 h 985"/>
                  <a:gd name="T60" fmla="*/ 92 w 1858"/>
                  <a:gd name="T61" fmla="*/ 17 h 985"/>
                  <a:gd name="T62" fmla="*/ 126 w 1858"/>
                  <a:gd name="T63" fmla="*/ 3 h 985"/>
                  <a:gd name="T64" fmla="*/ 164 w 1858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5">
                    <a:moveTo>
                      <a:pt x="164" y="0"/>
                    </a:moveTo>
                    <a:lnTo>
                      <a:pt x="1696" y="0"/>
                    </a:lnTo>
                    <a:lnTo>
                      <a:pt x="1733" y="3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2" y="60"/>
                    </a:lnTo>
                    <a:lnTo>
                      <a:pt x="1843" y="90"/>
                    </a:lnTo>
                    <a:lnTo>
                      <a:pt x="1854" y="126"/>
                    </a:lnTo>
                    <a:lnTo>
                      <a:pt x="1858" y="164"/>
                    </a:lnTo>
                    <a:lnTo>
                      <a:pt x="1858" y="820"/>
                    </a:lnTo>
                    <a:lnTo>
                      <a:pt x="1854" y="858"/>
                    </a:lnTo>
                    <a:lnTo>
                      <a:pt x="1843" y="892"/>
                    </a:lnTo>
                    <a:lnTo>
                      <a:pt x="1822" y="922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3" y="979"/>
                    </a:lnTo>
                    <a:lnTo>
                      <a:pt x="1696" y="985"/>
                    </a:lnTo>
                    <a:lnTo>
                      <a:pt x="164" y="985"/>
                    </a:lnTo>
                    <a:lnTo>
                      <a:pt x="126" y="979"/>
                    </a:lnTo>
                    <a:lnTo>
                      <a:pt x="92" y="968"/>
                    </a:lnTo>
                    <a:lnTo>
                      <a:pt x="60" y="947"/>
                    </a:lnTo>
                    <a:lnTo>
                      <a:pt x="36" y="922"/>
                    </a:lnTo>
                    <a:lnTo>
                      <a:pt x="17" y="892"/>
                    </a:lnTo>
                    <a:lnTo>
                      <a:pt x="4" y="858"/>
                    </a:lnTo>
                    <a:lnTo>
                      <a:pt x="0" y="820"/>
                    </a:lnTo>
                    <a:lnTo>
                      <a:pt x="0" y="164"/>
                    </a:lnTo>
                    <a:lnTo>
                      <a:pt x="4" y="126"/>
                    </a:lnTo>
                    <a:lnTo>
                      <a:pt x="17" y="90"/>
                    </a:lnTo>
                    <a:lnTo>
                      <a:pt x="36" y="60"/>
                    </a:lnTo>
                    <a:lnTo>
                      <a:pt x="60" y="36"/>
                    </a:lnTo>
                    <a:lnTo>
                      <a:pt x="92" y="17"/>
                    </a:lnTo>
                    <a:lnTo>
                      <a:pt x="126" y="3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8" name="Freeform 15"/>
              <p:cNvSpPr>
                <a:spLocks/>
              </p:cNvSpPr>
              <p:nvPr/>
            </p:nvSpPr>
            <p:spPr bwMode="auto">
              <a:xfrm>
                <a:off x="-1352550" y="2941638"/>
                <a:ext cx="611188" cy="781050"/>
              </a:xfrm>
              <a:custGeom>
                <a:avLst/>
                <a:gdLst>
                  <a:gd name="T0" fmla="*/ 0 w 770"/>
                  <a:gd name="T1" fmla="*/ 0 h 985"/>
                  <a:gd name="T2" fmla="*/ 605 w 770"/>
                  <a:gd name="T3" fmla="*/ 0 h 985"/>
                  <a:gd name="T4" fmla="*/ 643 w 770"/>
                  <a:gd name="T5" fmla="*/ 5 h 985"/>
                  <a:gd name="T6" fmla="*/ 677 w 770"/>
                  <a:gd name="T7" fmla="*/ 17 h 985"/>
                  <a:gd name="T8" fmla="*/ 707 w 770"/>
                  <a:gd name="T9" fmla="*/ 36 h 985"/>
                  <a:gd name="T10" fmla="*/ 734 w 770"/>
                  <a:gd name="T11" fmla="*/ 62 h 985"/>
                  <a:gd name="T12" fmla="*/ 753 w 770"/>
                  <a:gd name="T13" fmla="*/ 92 h 985"/>
                  <a:gd name="T14" fmla="*/ 766 w 770"/>
                  <a:gd name="T15" fmla="*/ 126 h 985"/>
                  <a:gd name="T16" fmla="*/ 770 w 770"/>
                  <a:gd name="T17" fmla="*/ 164 h 985"/>
                  <a:gd name="T18" fmla="*/ 770 w 770"/>
                  <a:gd name="T19" fmla="*/ 821 h 985"/>
                  <a:gd name="T20" fmla="*/ 766 w 770"/>
                  <a:gd name="T21" fmla="*/ 858 h 985"/>
                  <a:gd name="T22" fmla="*/ 753 w 770"/>
                  <a:gd name="T23" fmla="*/ 894 h 985"/>
                  <a:gd name="T24" fmla="*/ 734 w 770"/>
                  <a:gd name="T25" fmla="*/ 924 h 985"/>
                  <a:gd name="T26" fmla="*/ 707 w 770"/>
                  <a:gd name="T27" fmla="*/ 949 h 985"/>
                  <a:gd name="T28" fmla="*/ 677 w 770"/>
                  <a:gd name="T29" fmla="*/ 968 h 985"/>
                  <a:gd name="T30" fmla="*/ 643 w 770"/>
                  <a:gd name="T31" fmla="*/ 981 h 985"/>
                  <a:gd name="T32" fmla="*/ 605 w 770"/>
                  <a:gd name="T33" fmla="*/ 985 h 985"/>
                  <a:gd name="T34" fmla="*/ 0 w 770"/>
                  <a:gd name="T35" fmla="*/ 985 h 985"/>
                  <a:gd name="T36" fmla="*/ 0 w 770"/>
                  <a:gd name="T37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85">
                    <a:moveTo>
                      <a:pt x="0" y="0"/>
                    </a:moveTo>
                    <a:lnTo>
                      <a:pt x="605" y="0"/>
                    </a:lnTo>
                    <a:lnTo>
                      <a:pt x="643" y="5"/>
                    </a:lnTo>
                    <a:lnTo>
                      <a:pt x="677" y="17"/>
                    </a:lnTo>
                    <a:lnTo>
                      <a:pt x="707" y="36"/>
                    </a:lnTo>
                    <a:lnTo>
                      <a:pt x="734" y="62"/>
                    </a:lnTo>
                    <a:lnTo>
                      <a:pt x="753" y="92"/>
                    </a:lnTo>
                    <a:lnTo>
                      <a:pt x="766" y="126"/>
                    </a:lnTo>
                    <a:lnTo>
                      <a:pt x="770" y="164"/>
                    </a:lnTo>
                    <a:lnTo>
                      <a:pt x="770" y="821"/>
                    </a:lnTo>
                    <a:lnTo>
                      <a:pt x="766" y="858"/>
                    </a:lnTo>
                    <a:lnTo>
                      <a:pt x="753" y="894"/>
                    </a:lnTo>
                    <a:lnTo>
                      <a:pt x="734" y="924"/>
                    </a:lnTo>
                    <a:lnTo>
                      <a:pt x="707" y="949"/>
                    </a:lnTo>
                    <a:lnTo>
                      <a:pt x="677" y="968"/>
                    </a:lnTo>
                    <a:lnTo>
                      <a:pt x="643" y="981"/>
                    </a:lnTo>
                    <a:lnTo>
                      <a:pt x="605" y="985"/>
                    </a:lnTo>
                    <a:lnTo>
                      <a:pt x="0" y="9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9" name="Freeform 16"/>
              <p:cNvSpPr>
                <a:spLocks/>
              </p:cNvSpPr>
              <p:nvPr/>
            </p:nvSpPr>
            <p:spPr bwMode="auto">
              <a:xfrm>
                <a:off x="-1352550" y="5000625"/>
                <a:ext cx="611188" cy="781050"/>
              </a:xfrm>
              <a:custGeom>
                <a:avLst/>
                <a:gdLst>
                  <a:gd name="T0" fmla="*/ 0 w 770"/>
                  <a:gd name="T1" fmla="*/ 0 h 983"/>
                  <a:gd name="T2" fmla="*/ 605 w 770"/>
                  <a:gd name="T3" fmla="*/ 0 h 983"/>
                  <a:gd name="T4" fmla="*/ 643 w 770"/>
                  <a:gd name="T5" fmla="*/ 4 h 983"/>
                  <a:gd name="T6" fmla="*/ 677 w 770"/>
                  <a:gd name="T7" fmla="*/ 15 h 983"/>
                  <a:gd name="T8" fmla="*/ 707 w 770"/>
                  <a:gd name="T9" fmla="*/ 36 h 983"/>
                  <a:gd name="T10" fmla="*/ 734 w 770"/>
                  <a:gd name="T11" fmla="*/ 60 h 983"/>
                  <a:gd name="T12" fmla="*/ 753 w 770"/>
                  <a:gd name="T13" fmla="*/ 91 h 983"/>
                  <a:gd name="T14" fmla="*/ 766 w 770"/>
                  <a:gd name="T15" fmla="*/ 125 h 983"/>
                  <a:gd name="T16" fmla="*/ 770 w 770"/>
                  <a:gd name="T17" fmla="*/ 162 h 983"/>
                  <a:gd name="T18" fmla="*/ 770 w 770"/>
                  <a:gd name="T19" fmla="*/ 821 h 983"/>
                  <a:gd name="T20" fmla="*/ 766 w 770"/>
                  <a:gd name="T21" fmla="*/ 858 h 983"/>
                  <a:gd name="T22" fmla="*/ 753 w 770"/>
                  <a:gd name="T23" fmla="*/ 892 h 983"/>
                  <a:gd name="T24" fmla="*/ 734 w 770"/>
                  <a:gd name="T25" fmla="*/ 923 h 983"/>
                  <a:gd name="T26" fmla="*/ 707 w 770"/>
                  <a:gd name="T27" fmla="*/ 947 h 983"/>
                  <a:gd name="T28" fmla="*/ 677 w 770"/>
                  <a:gd name="T29" fmla="*/ 968 h 983"/>
                  <a:gd name="T30" fmla="*/ 643 w 770"/>
                  <a:gd name="T31" fmla="*/ 979 h 983"/>
                  <a:gd name="T32" fmla="*/ 605 w 770"/>
                  <a:gd name="T33" fmla="*/ 983 h 983"/>
                  <a:gd name="T34" fmla="*/ 0 w 770"/>
                  <a:gd name="T35" fmla="*/ 983 h 983"/>
                  <a:gd name="T36" fmla="*/ 0 w 770"/>
                  <a:gd name="T37" fmla="*/ 0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83">
                    <a:moveTo>
                      <a:pt x="0" y="0"/>
                    </a:moveTo>
                    <a:lnTo>
                      <a:pt x="605" y="0"/>
                    </a:lnTo>
                    <a:lnTo>
                      <a:pt x="643" y="4"/>
                    </a:lnTo>
                    <a:lnTo>
                      <a:pt x="677" y="15"/>
                    </a:lnTo>
                    <a:lnTo>
                      <a:pt x="707" y="36"/>
                    </a:lnTo>
                    <a:lnTo>
                      <a:pt x="734" y="60"/>
                    </a:lnTo>
                    <a:lnTo>
                      <a:pt x="753" y="91"/>
                    </a:lnTo>
                    <a:lnTo>
                      <a:pt x="766" y="125"/>
                    </a:lnTo>
                    <a:lnTo>
                      <a:pt x="770" y="162"/>
                    </a:lnTo>
                    <a:lnTo>
                      <a:pt x="770" y="821"/>
                    </a:lnTo>
                    <a:lnTo>
                      <a:pt x="766" y="858"/>
                    </a:lnTo>
                    <a:lnTo>
                      <a:pt x="753" y="892"/>
                    </a:lnTo>
                    <a:lnTo>
                      <a:pt x="734" y="923"/>
                    </a:lnTo>
                    <a:lnTo>
                      <a:pt x="707" y="947"/>
                    </a:lnTo>
                    <a:lnTo>
                      <a:pt x="677" y="968"/>
                    </a:lnTo>
                    <a:lnTo>
                      <a:pt x="643" y="979"/>
                    </a:lnTo>
                    <a:lnTo>
                      <a:pt x="605" y="983"/>
                    </a:lnTo>
                    <a:lnTo>
                      <a:pt x="0" y="98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0" name="Freeform 17"/>
              <p:cNvSpPr>
                <a:spLocks/>
              </p:cNvSpPr>
              <p:nvPr/>
            </p:nvSpPr>
            <p:spPr bwMode="auto">
              <a:xfrm>
                <a:off x="-1352550" y="3970338"/>
                <a:ext cx="1474788" cy="781050"/>
              </a:xfrm>
              <a:custGeom>
                <a:avLst/>
                <a:gdLst>
                  <a:gd name="T0" fmla="*/ 164 w 1858"/>
                  <a:gd name="T1" fmla="*/ 0 h 985"/>
                  <a:gd name="T2" fmla="*/ 1696 w 1858"/>
                  <a:gd name="T3" fmla="*/ 0 h 985"/>
                  <a:gd name="T4" fmla="*/ 1733 w 1858"/>
                  <a:gd name="T5" fmla="*/ 4 h 985"/>
                  <a:gd name="T6" fmla="*/ 1767 w 1858"/>
                  <a:gd name="T7" fmla="*/ 17 h 985"/>
                  <a:gd name="T8" fmla="*/ 1797 w 1858"/>
                  <a:gd name="T9" fmla="*/ 36 h 985"/>
                  <a:gd name="T10" fmla="*/ 1822 w 1858"/>
                  <a:gd name="T11" fmla="*/ 62 h 985"/>
                  <a:gd name="T12" fmla="*/ 1843 w 1858"/>
                  <a:gd name="T13" fmla="*/ 92 h 985"/>
                  <a:gd name="T14" fmla="*/ 1854 w 1858"/>
                  <a:gd name="T15" fmla="*/ 126 h 985"/>
                  <a:gd name="T16" fmla="*/ 1858 w 1858"/>
                  <a:gd name="T17" fmla="*/ 164 h 985"/>
                  <a:gd name="T18" fmla="*/ 1858 w 1858"/>
                  <a:gd name="T19" fmla="*/ 821 h 985"/>
                  <a:gd name="T20" fmla="*/ 1854 w 1858"/>
                  <a:gd name="T21" fmla="*/ 858 h 985"/>
                  <a:gd name="T22" fmla="*/ 1843 w 1858"/>
                  <a:gd name="T23" fmla="*/ 892 h 985"/>
                  <a:gd name="T24" fmla="*/ 1822 w 1858"/>
                  <a:gd name="T25" fmla="*/ 924 h 985"/>
                  <a:gd name="T26" fmla="*/ 1797 w 1858"/>
                  <a:gd name="T27" fmla="*/ 949 h 985"/>
                  <a:gd name="T28" fmla="*/ 1767 w 1858"/>
                  <a:gd name="T29" fmla="*/ 968 h 985"/>
                  <a:gd name="T30" fmla="*/ 1733 w 1858"/>
                  <a:gd name="T31" fmla="*/ 981 h 985"/>
                  <a:gd name="T32" fmla="*/ 1696 w 1858"/>
                  <a:gd name="T33" fmla="*/ 985 h 985"/>
                  <a:gd name="T34" fmla="*/ 164 w 1858"/>
                  <a:gd name="T35" fmla="*/ 985 h 985"/>
                  <a:gd name="T36" fmla="*/ 126 w 1858"/>
                  <a:gd name="T37" fmla="*/ 981 h 985"/>
                  <a:gd name="T38" fmla="*/ 92 w 1858"/>
                  <a:gd name="T39" fmla="*/ 968 h 985"/>
                  <a:gd name="T40" fmla="*/ 60 w 1858"/>
                  <a:gd name="T41" fmla="*/ 949 h 985"/>
                  <a:gd name="T42" fmla="*/ 36 w 1858"/>
                  <a:gd name="T43" fmla="*/ 924 h 985"/>
                  <a:gd name="T44" fmla="*/ 17 w 1858"/>
                  <a:gd name="T45" fmla="*/ 892 h 985"/>
                  <a:gd name="T46" fmla="*/ 4 w 1858"/>
                  <a:gd name="T47" fmla="*/ 858 h 985"/>
                  <a:gd name="T48" fmla="*/ 0 w 1858"/>
                  <a:gd name="T49" fmla="*/ 821 h 985"/>
                  <a:gd name="T50" fmla="*/ 0 w 1858"/>
                  <a:gd name="T51" fmla="*/ 164 h 985"/>
                  <a:gd name="T52" fmla="*/ 4 w 1858"/>
                  <a:gd name="T53" fmla="*/ 126 h 985"/>
                  <a:gd name="T54" fmla="*/ 17 w 1858"/>
                  <a:gd name="T55" fmla="*/ 92 h 985"/>
                  <a:gd name="T56" fmla="*/ 36 w 1858"/>
                  <a:gd name="T57" fmla="*/ 62 h 985"/>
                  <a:gd name="T58" fmla="*/ 60 w 1858"/>
                  <a:gd name="T59" fmla="*/ 36 h 985"/>
                  <a:gd name="T60" fmla="*/ 92 w 1858"/>
                  <a:gd name="T61" fmla="*/ 17 h 985"/>
                  <a:gd name="T62" fmla="*/ 126 w 1858"/>
                  <a:gd name="T63" fmla="*/ 4 h 985"/>
                  <a:gd name="T64" fmla="*/ 164 w 1858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5">
                    <a:moveTo>
                      <a:pt x="164" y="0"/>
                    </a:moveTo>
                    <a:lnTo>
                      <a:pt x="1696" y="0"/>
                    </a:lnTo>
                    <a:lnTo>
                      <a:pt x="1733" y="4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2" y="62"/>
                    </a:lnTo>
                    <a:lnTo>
                      <a:pt x="1843" y="92"/>
                    </a:lnTo>
                    <a:lnTo>
                      <a:pt x="1854" y="126"/>
                    </a:lnTo>
                    <a:lnTo>
                      <a:pt x="1858" y="164"/>
                    </a:lnTo>
                    <a:lnTo>
                      <a:pt x="1858" y="821"/>
                    </a:lnTo>
                    <a:lnTo>
                      <a:pt x="1854" y="858"/>
                    </a:lnTo>
                    <a:lnTo>
                      <a:pt x="1843" y="892"/>
                    </a:lnTo>
                    <a:lnTo>
                      <a:pt x="1822" y="924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3" y="981"/>
                    </a:lnTo>
                    <a:lnTo>
                      <a:pt x="1696" y="985"/>
                    </a:lnTo>
                    <a:lnTo>
                      <a:pt x="164" y="985"/>
                    </a:lnTo>
                    <a:lnTo>
                      <a:pt x="126" y="981"/>
                    </a:lnTo>
                    <a:lnTo>
                      <a:pt x="92" y="968"/>
                    </a:lnTo>
                    <a:lnTo>
                      <a:pt x="60" y="949"/>
                    </a:lnTo>
                    <a:lnTo>
                      <a:pt x="36" y="924"/>
                    </a:lnTo>
                    <a:lnTo>
                      <a:pt x="17" y="892"/>
                    </a:lnTo>
                    <a:lnTo>
                      <a:pt x="4" y="858"/>
                    </a:lnTo>
                    <a:lnTo>
                      <a:pt x="0" y="821"/>
                    </a:lnTo>
                    <a:lnTo>
                      <a:pt x="0" y="164"/>
                    </a:lnTo>
                    <a:lnTo>
                      <a:pt x="4" y="126"/>
                    </a:lnTo>
                    <a:lnTo>
                      <a:pt x="17" y="92"/>
                    </a:lnTo>
                    <a:lnTo>
                      <a:pt x="36" y="62"/>
                    </a:lnTo>
                    <a:lnTo>
                      <a:pt x="60" y="36"/>
                    </a:lnTo>
                    <a:lnTo>
                      <a:pt x="92" y="17"/>
                    </a:lnTo>
                    <a:lnTo>
                      <a:pt x="126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1" name="Freeform 18"/>
              <p:cNvSpPr>
                <a:spLocks/>
              </p:cNvSpPr>
              <p:nvPr/>
            </p:nvSpPr>
            <p:spPr bwMode="auto">
              <a:xfrm>
                <a:off x="2103438" y="3970338"/>
                <a:ext cx="1474788" cy="781050"/>
              </a:xfrm>
              <a:custGeom>
                <a:avLst/>
                <a:gdLst>
                  <a:gd name="T0" fmla="*/ 164 w 1858"/>
                  <a:gd name="T1" fmla="*/ 0 h 985"/>
                  <a:gd name="T2" fmla="*/ 1694 w 1858"/>
                  <a:gd name="T3" fmla="*/ 0 h 985"/>
                  <a:gd name="T4" fmla="*/ 1731 w 1858"/>
                  <a:gd name="T5" fmla="*/ 4 h 985"/>
                  <a:gd name="T6" fmla="*/ 1767 w 1858"/>
                  <a:gd name="T7" fmla="*/ 17 h 985"/>
                  <a:gd name="T8" fmla="*/ 1797 w 1858"/>
                  <a:gd name="T9" fmla="*/ 36 h 985"/>
                  <a:gd name="T10" fmla="*/ 1822 w 1858"/>
                  <a:gd name="T11" fmla="*/ 62 h 985"/>
                  <a:gd name="T12" fmla="*/ 1841 w 1858"/>
                  <a:gd name="T13" fmla="*/ 92 h 985"/>
                  <a:gd name="T14" fmla="*/ 1854 w 1858"/>
                  <a:gd name="T15" fmla="*/ 126 h 985"/>
                  <a:gd name="T16" fmla="*/ 1858 w 1858"/>
                  <a:gd name="T17" fmla="*/ 164 h 985"/>
                  <a:gd name="T18" fmla="*/ 1858 w 1858"/>
                  <a:gd name="T19" fmla="*/ 821 h 985"/>
                  <a:gd name="T20" fmla="*/ 1854 w 1858"/>
                  <a:gd name="T21" fmla="*/ 858 h 985"/>
                  <a:gd name="T22" fmla="*/ 1841 w 1858"/>
                  <a:gd name="T23" fmla="*/ 892 h 985"/>
                  <a:gd name="T24" fmla="*/ 1822 w 1858"/>
                  <a:gd name="T25" fmla="*/ 924 h 985"/>
                  <a:gd name="T26" fmla="*/ 1797 w 1858"/>
                  <a:gd name="T27" fmla="*/ 949 h 985"/>
                  <a:gd name="T28" fmla="*/ 1767 w 1858"/>
                  <a:gd name="T29" fmla="*/ 968 h 985"/>
                  <a:gd name="T30" fmla="*/ 1731 w 1858"/>
                  <a:gd name="T31" fmla="*/ 981 h 985"/>
                  <a:gd name="T32" fmla="*/ 1694 w 1858"/>
                  <a:gd name="T33" fmla="*/ 985 h 985"/>
                  <a:gd name="T34" fmla="*/ 164 w 1858"/>
                  <a:gd name="T35" fmla="*/ 985 h 985"/>
                  <a:gd name="T36" fmla="*/ 126 w 1858"/>
                  <a:gd name="T37" fmla="*/ 981 h 985"/>
                  <a:gd name="T38" fmla="*/ 90 w 1858"/>
                  <a:gd name="T39" fmla="*/ 968 h 985"/>
                  <a:gd name="T40" fmla="*/ 60 w 1858"/>
                  <a:gd name="T41" fmla="*/ 949 h 985"/>
                  <a:gd name="T42" fmla="*/ 36 w 1858"/>
                  <a:gd name="T43" fmla="*/ 924 h 985"/>
                  <a:gd name="T44" fmla="*/ 17 w 1858"/>
                  <a:gd name="T45" fmla="*/ 892 h 985"/>
                  <a:gd name="T46" fmla="*/ 4 w 1858"/>
                  <a:gd name="T47" fmla="*/ 858 h 985"/>
                  <a:gd name="T48" fmla="*/ 0 w 1858"/>
                  <a:gd name="T49" fmla="*/ 821 h 985"/>
                  <a:gd name="T50" fmla="*/ 0 w 1858"/>
                  <a:gd name="T51" fmla="*/ 164 h 985"/>
                  <a:gd name="T52" fmla="*/ 4 w 1858"/>
                  <a:gd name="T53" fmla="*/ 126 h 985"/>
                  <a:gd name="T54" fmla="*/ 17 w 1858"/>
                  <a:gd name="T55" fmla="*/ 92 h 985"/>
                  <a:gd name="T56" fmla="*/ 36 w 1858"/>
                  <a:gd name="T57" fmla="*/ 62 h 985"/>
                  <a:gd name="T58" fmla="*/ 60 w 1858"/>
                  <a:gd name="T59" fmla="*/ 36 h 985"/>
                  <a:gd name="T60" fmla="*/ 90 w 1858"/>
                  <a:gd name="T61" fmla="*/ 17 h 985"/>
                  <a:gd name="T62" fmla="*/ 126 w 1858"/>
                  <a:gd name="T63" fmla="*/ 4 h 985"/>
                  <a:gd name="T64" fmla="*/ 164 w 1858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5">
                    <a:moveTo>
                      <a:pt x="164" y="0"/>
                    </a:moveTo>
                    <a:lnTo>
                      <a:pt x="1694" y="0"/>
                    </a:lnTo>
                    <a:lnTo>
                      <a:pt x="1731" y="4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2" y="62"/>
                    </a:lnTo>
                    <a:lnTo>
                      <a:pt x="1841" y="92"/>
                    </a:lnTo>
                    <a:lnTo>
                      <a:pt x="1854" y="126"/>
                    </a:lnTo>
                    <a:lnTo>
                      <a:pt x="1858" y="164"/>
                    </a:lnTo>
                    <a:lnTo>
                      <a:pt x="1858" y="821"/>
                    </a:lnTo>
                    <a:lnTo>
                      <a:pt x="1854" y="858"/>
                    </a:lnTo>
                    <a:lnTo>
                      <a:pt x="1841" y="892"/>
                    </a:lnTo>
                    <a:lnTo>
                      <a:pt x="1822" y="924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1" y="981"/>
                    </a:lnTo>
                    <a:lnTo>
                      <a:pt x="1694" y="985"/>
                    </a:lnTo>
                    <a:lnTo>
                      <a:pt x="164" y="985"/>
                    </a:lnTo>
                    <a:lnTo>
                      <a:pt x="126" y="981"/>
                    </a:lnTo>
                    <a:lnTo>
                      <a:pt x="90" y="968"/>
                    </a:lnTo>
                    <a:lnTo>
                      <a:pt x="60" y="949"/>
                    </a:lnTo>
                    <a:lnTo>
                      <a:pt x="36" y="924"/>
                    </a:lnTo>
                    <a:lnTo>
                      <a:pt x="17" y="892"/>
                    </a:lnTo>
                    <a:lnTo>
                      <a:pt x="4" y="858"/>
                    </a:lnTo>
                    <a:lnTo>
                      <a:pt x="0" y="821"/>
                    </a:lnTo>
                    <a:lnTo>
                      <a:pt x="0" y="164"/>
                    </a:lnTo>
                    <a:lnTo>
                      <a:pt x="4" y="126"/>
                    </a:lnTo>
                    <a:lnTo>
                      <a:pt x="17" y="92"/>
                    </a:lnTo>
                    <a:lnTo>
                      <a:pt x="36" y="62"/>
                    </a:lnTo>
                    <a:lnTo>
                      <a:pt x="60" y="36"/>
                    </a:lnTo>
                    <a:lnTo>
                      <a:pt x="90" y="17"/>
                    </a:lnTo>
                    <a:lnTo>
                      <a:pt x="126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2" name="Freeform 19"/>
              <p:cNvSpPr>
                <a:spLocks/>
              </p:cNvSpPr>
              <p:nvPr/>
            </p:nvSpPr>
            <p:spPr bwMode="auto">
              <a:xfrm>
                <a:off x="2968625" y="2940050"/>
                <a:ext cx="609600" cy="781050"/>
              </a:xfrm>
              <a:custGeom>
                <a:avLst/>
                <a:gdLst>
                  <a:gd name="T0" fmla="*/ 164 w 770"/>
                  <a:gd name="T1" fmla="*/ 0 h 985"/>
                  <a:gd name="T2" fmla="*/ 770 w 770"/>
                  <a:gd name="T3" fmla="*/ 0 h 985"/>
                  <a:gd name="T4" fmla="*/ 770 w 770"/>
                  <a:gd name="T5" fmla="*/ 985 h 985"/>
                  <a:gd name="T6" fmla="*/ 164 w 770"/>
                  <a:gd name="T7" fmla="*/ 985 h 985"/>
                  <a:gd name="T8" fmla="*/ 127 w 770"/>
                  <a:gd name="T9" fmla="*/ 981 h 985"/>
                  <a:gd name="T10" fmla="*/ 93 w 770"/>
                  <a:gd name="T11" fmla="*/ 970 h 985"/>
                  <a:gd name="T12" fmla="*/ 62 w 770"/>
                  <a:gd name="T13" fmla="*/ 949 h 985"/>
                  <a:gd name="T14" fmla="*/ 36 w 770"/>
                  <a:gd name="T15" fmla="*/ 924 h 985"/>
                  <a:gd name="T16" fmla="*/ 17 w 770"/>
                  <a:gd name="T17" fmla="*/ 894 h 985"/>
                  <a:gd name="T18" fmla="*/ 6 w 770"/>
                  <a:gd name="T19" fmla="*/ 860 h 985"/>
                  <a:gd name="T20" fmla="*/ 0 w 770"/>
                  <a:gd name="T21" fmla="*/ 823 h 985"/>
                  <a:gd name="T22" fmla="*/ 0 w 770"/>
                  <a:gd name="T23" fmla="*/ 164 h 985"/>
                  <a:gd name="T24" fmla="*/ 6 w 770"/>
                  <a:gd name="T25" fmla="*/ 126 h 985"/>
                  <a:gd name="T26" fmla="*/ 17 w 770"/>
                  <a:gd name="T27" fmla="*/ 91 h 985"/>
                  <a:gd name="T28" fmla="*/ 36 w 770"/>
                  <a:gd name="T29" fmla="*/ 60 h 985"/>
                  <a:gd name="T30" fmla="*/ 62 w 770"/>
                  <a:gd name="T31" fmla="*/ 36 h 985"/>
                  <a:gd name="T32" fmla="*/ 93 w 770"/>
                  <a:gd name="T33" fmla="*/ 17 h 985"/>
                  <a:gd name="T34" fmla="*/ 127 w 770"/>
                  <a:gd name="T35" fmla="*/ 4 h 985"/>
                  <a:gd name="T36" fmla="*/ 164 w 770"/>
                  <a:gd name="T37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85">
                    <a:moveTo>
                      <a:pt x="164" y="0"/>
                    </a:moveTo>
                    <a:lnTo>
                      <a:pt x="770" y="0"/>
                    </a:lnTo>
                    <a:lnTo>
                      <a:pt x="770" y="985"/>
                    </a:lnTo>
                    <a:lnTo>
                      <a:pt x="164" y="985"/>
                    </a:lnTo>
                    <a:lnTo>
                      <a:pt x="127" y="981"/>
                    </a:lnTo>
                    <a:lnTo>
                      <a:pt x="93" y="970"/>
                    </a:lnTo>
                    <a:lnTo>
                      <a:pt x="62" y="949"/>
                    </a:lnTo>
                    <a:lnTo>
                      <a:pt x="36" y="924"/>
                    </a:lnTo>
                    <a:lnTo>
                      <a:pt x="17" y="894"/>
                    </a:lnTo>
                    <a:lnTo>
                      <a:pt x="6" y="860"/>
                    </a:lnTo>
                    <a:lnTo>
                      <a:pt x="0" y="823"/>
                    </a:lnTo>
                    <a:lnTo>
                      <a:pt x="0" y="164"/>
                    </a:lnTo>
                    <a:lnTo>
                      <a:pt x="6" y="126"/>
                    </a:lnTo>
                    <a:lnTo>
                      <a:pt x="17" y="91"/>
                    </a:lnTo>
                    <a:lnTo>
                      <a:pt x="36" y="60"/>
                    </a:lnTo>
                    <a:lnTo>
                      <a:pt x="62" y="36"/>
                    </a:lnTo>
                    <a:lnTo>
                      <a:pt x="93" y="17"/>
                    </a:lnTo>
                    <a:lnTo>
                      <a:pt x="127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3" name="Freeform 20"/>
              <p:cNvSpPr>
                <a:spLocks/>
              </p:cNvSpPr>
              <p:nvPr/>
            </p:nvSpPr>
            <p:spPr bwMode="auto">
              <a:xfrm>
                <a:off x="2968625" y="4997450"/>
                <a:ext cx="609600" cy="784225"/>
              </a:xfrm>
              <a:custGeom>
                <a:avLst/>
                <a:gdLst>
                  <a:gd name="T0" fmla="*/ 164 w 770"/>
                  <a:gd name="T1" fmla="*/ 0 h 987"/>
                  <a:gd name="T2" fmla="*/ 770 w 770"/>
                  <a:gd name="T3" fmla="*/ 0 h 987"/>
                  <a:gd name="T4" fmla="*/ 770 w 770"/>
                  <a:gd name="T5" fmla="*/ 987 h 987"/>
                  <a:gd name="T6" fmla="*/ 164 w 770"/>
                  <a:gd name="T7" fmla="*/ 987 h 987"/>
                  <a:gd name="T8" fmla="*/ 127 w 770"/>
                  <a:gd name="T9" fmla="*/ 981 h 987"/>
                  <a:gd name="T10" fmla="*/ 91 w 770"/>
                  <a:gd name="T11" fmla="*/ 970 h 987"/>
                  <a:gd name="T12" fmla="*/ 61 w 770"/>
                  <a:gd name="T13" fmla="*/ 951 h 987"/>
                  <a:gd name="T14" fmla="*/ 36 w 770"/>
                  <a:gd name="T15" fmla="*/ 925 h 987"/>
                  <a:gd name="T16" fmla="*/ 15 w 770"/>
                  <a:gd name="T17" fmla="*/ 895 h 987"/>
                  <a:gd name="T18" fmla="*/ 4 w 770"/>
                  <a:gd name="T19" fmla="*/ 861 h 987"/>
                  <a:gd name="T20" fmla="*/ 0 w 770"/>
                  <a:gd name="T21" fmla="*/ 823 h 987"/>
                  <a:gd name="T22" fmla="*/ 0 w 770"/>
                  <a:gd name="T23" fmla="*/ 166 h 987"/>
                  <a:gd name="T24" fmla="*/ 6 w 770"/>
                  <a:gd name="T25" fmla="*/ 123 h 987"/>
                  <a:gd name="T26" fmla="*/ 23 w 770"/>
                  <a:gd name="T27" fmla="*/ 83 h 987"/>
                  <a:gd name="T28" fmla="*/ 47 w 770"/>
                  <a:gd name="T29" fmla="*/ 49 h 987"/>
                  <a:gd name="T30" fmla="*/ 81 w 770"/>
                  <a:gd name="T31" fmla="*/ 25 h 987"/>
                  <a:gd name="T32" fmla="*/ 121 w 770"/>
                  <a:gd name="T33" fmla="*/ 8 h 987"/>
                  <a:gd name="T34" fmla="*/ 164 w 770"/>
                  <a:gd name="T35" fmla="*/ 0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0" h="987">
                    <a:moveTo>
                      <a:pt x="164" y="0"/>
                    </a:moveTo>
                    <a:lnTo>
                      <a:pt x="770" y="0"/>
                    </a:lnTo>
                    <a:lnTo>
                      <a:pt x="770" y="987"/>
                    </a:lnTo>
                    <a:lnTo>
                      <a:pt x="164" y="987"/>
                    </a:lnTo>
                    <a:lnTo>
                      <a:pt x="127" y="981"/>
                    </a:lnTo>
                    <a:lnTo>
                      <a:pt x="91" y="970"/>
                    </a:lnTo>
                    <a:lnTo>
                      <a:pt x="61" y="951"/>
                    </a:lnTo>
                    <a:lnTo>
                      <a:pt x="36" y="925"/>
                    </a:lnTo>
                    <a:lnTo>
                      <a:pt x="15" y="895"/>
                    </a:lnTo>
                    <a:lnTo>
                      <a:pt x="4" y="861"/>
                    </a:lnTo>
                    <a:lnTo>
                      <a:pt x="0" y="823"/>
                    </a:lnTo>
                    <a:lnTo>
                      <a:pt x="0" y="166"/>
                    </a:lnTo>
                    <a:lnTo>
                      <a:pt x="6" y="123"/>
                    </a:lnTo>
                    <a:lnTo>
                      <a:pt x="23" y="83"/>
                    </a:lnTo>
                    <a:lnTo>
                      <a:pt x="47" y="49"/>
                    </a:lnTo>
                    <a:lnTo>
                      <a:pt x="81" y="25"/>
                    </a:lnTo>
                    <a:lnTo>
                      <a:pt x="121" y="8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4" name="Freeform 21"/>
              <p:cNvSpPr>
                <a:spLocks/>
              </p:cNvSpPr>
              <p:nvPr/>
            </p:nvSpPr>
            <p:spPr bwMode="auto">
              <a:xfrm>
                <a:off x="-487363" y="2941638"/>
                <a:ext cx="1474788" cy="779463"/>
              </a:xfrm>
              <a:custGeom>
                <a:avLst/>
                <a:gdLst>
                  <a:gd name="T0" fmla="*/ 162 w 1858"/>
                  <a:gd name="T1" fmla="*/ 0 h 983"/>
                  <a:gd name="T2" fmla="*/ 1694 w 1858"/>
                  <a:gd name="T3" fmla="*/ 0 h 983"/>
                  <a:gd name="T4" fmla="*/ 1732 w 1858"/>
                  <a:gd name="T5" fmla="*/ 4 h 983"/>
                  <a:gd name="T6" fmla="*/ 1765 w 1858"/>
                  <a:gd name="T7" fmla="*/ 15 h 983"/>
                  <a:gd name="T8" fmla="*/ 1798 w 1858"/>
                  <a:gd name="T9" fmla="*/ 36 h 983"/>
                  <a:gd name="T10" fmla="*/ 1822 w 1858"/>
                  <a:gd name="T11" fmla="*/ 60 h 983"/>
                  <a:gd name="T12" fmla="*/ 1841 w 1858"/>
                  <a:gd name="T13" fmla="*/ 90 h 983"/>
                  <a:gd name="T14" fmla="*/ 1854 w 1858"/>
                  <a:gd name="T15" fmla="*/ 124 h 983"/>
                  <a:gd name="T16" fmla="*/ 1858 w 1858"/>
                  <a:gd name="T17" fmla="*/ 162 h 983"/>
                  <a:gd name="T18" fmla="*/ 1858 w 1858"/>
                  <a:gd name="T19" fmla="*/ 821 h 983"/>
                  <a:gd name="T20" fmla="*/ 1854 w 1858"/>
                  <a:gd name="T21" fmla="*/ 858 h 983"/>
                  <a:gd name="T22" fmla="*/ 1841 w 1858"/>
                  <a:gd name="T23" fmla="*/ 892 h 983"/>
                  <a:gd name="T24" fmla="*/ 1822 w 1858"/>
                  <a:gd name="T25" fmla="*/ 922 h 983"/>
                  <a:gd name="T26" fmla="*/ 1796 w 1858"/>
                  <a:gd name="T27" fmla="*/ 947 h 983"/>
                  <a:gd name="T28" fmla="*/ 1765 w 1858"/>
                  <a:gd name="T29" fmla="*/ 968 h 983"/>
                  <a:gd name="T30" fmla="*/ 1732 w 1858"/>
                  <a:gd name="T31" fmla="*/ 979 h 983"/>
                  <a:gd name="T32" fmla="*/ 1694 w 1858"/>
                  <a:gd name="T33" fmla="*/ 983 h 983"/>
                  <a:gd name="T34" fmla="*/ 162 w 1858"/>
                  <a:gd name="T35" fmla="*/ 983 h 983"/>
                  <a:gd name="T36" fmla="*/ 125 w 1858"/>
                  <a:gd name="T37" fmla="*/ 979 h 983"/>
                  <a:gd name="T38" fmla="*/ 91 w 1858"/>
                  <a:gd name="T39" fmla="*/ 968 h 983"/>
                  <a:gd name="T40" fmla="*/ 60 w 1858"/>
                  <a:gd name="T41" fmla="*/ 947 h 983"/>
                  <a:gd name="T42" fmla="*/ 36 w 1858"/>
                  <a:gd name="T43" fmla="*/ 922 h 983"/>
                  <a:gd name="T44" fmla="*/ 15 w 1858"/>
                  <a:gd name="T45" fmla="*/ 892 h 983"/>
                  <a:gd name="T46" fmla="*/ 4 w 1858"/>
                  <a:gd name="T47" fmla="*/ 858 h 983"/>
                  <a:gd name="T48" fmla="*/ 0 w 1858"/>
                  <a:gd name="T49" fmla="*/ 821 h 983"/>
                  <a:gd name="T50" fmla="*/ 0 w 1858"/>
                  <a:gd name="T51" fmla="*/ 162 h 983"/>
                  <a:gd name="T52" fmla="*/ 4 w 1858"/>
                  <a:gd name="T53" fmla="*/ 124 h 983"/>
                  <a:gd name="T54" fmla="*/ 15 w 1858"/>
                  <a:gd name="T55" fmla="*/ 90 h 983"/>
                  <a:gd name="T56" fmla="*/ 36 w 1858"/>
                  <a:gd name="T57" fmla="*/ 60 h 983"/>
                  <a:gd name="T58" fmla="*/ 60 w 1858"/>
                  <a:gd name="T59" fmla="*/ 36 h 983"/>
                  <a:gd name="T60" fmla="*/ 91 w 1858"/>
                  <a:gd name="T61" fmla="*/ 15 h 983"/>
                  <a:gd name="T62" fmla="*/ 125 w 1858"/>
                  <a:gd name="T63" fmla="*/ 4 h 983"/>
                  <a:gd name="T64" fmla="*/ 162 w 1858"/>
                  <a:gd name="T65" fmla="*/ 0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3">
                    <a:moveTo>
                      <a:pt x="162" y="0"/>
                    </a:moveTo>
                    <a:lnTo>
                      <a:pt x="1694" y="0"/>
                    </a:lnTo>
                    <a:lnTo>
                      <a:pt x="1732" y="4"/>
                    </a:lnTo>
                    <a:lnTo>
                      <a:pt x="1765" y="15"/>
                    </a:lnTo>
                    <a:lnTo>
                      <a:pt x="1798" y="36"/>
                    </a:lnTo>
                    <a:lnTo>
                      <a:pt x="1822" y="60"/>
                    </a:lnTo>
                    <a:lnTo>
                      <a:pt x="1841" y="90"/>
                    </a:lnTo>
                    <a:lnTo>
                      <a:pt x="1854" y="124"/>
                    </a:lnTo>
                    <a:lnTo>
                      <a:pt x="1858" y="162"/>
                    </a:lnTo>
                    <a:lnTo>
                      <a:pt x="1858" y="821"/>
                    </a:lnTo>
                    <a:lnTo>
                      <a:pt x="1854" y="858"/>
                    </a:lnTo>
                    <a:lnTo>
                      <a:pt x="1841" y="892"/>
                    </a:lnTo>
                    <a:lnTo>
                      <a:pt x="1822" y="922"/>
                    </a:lnTo>
                    <a:lnTo>
                      <a:pt x="1796" y="947"/>
                    </a:lnTo>
                    <a:lnTo>
                      <a:pt x="1765" y="968"/>
                    </a:lnTo>
                    <a:lnTo>
                      <a:pt x="1732" y="979"/>
                    </a:lnTo>
                    <a:lnTo>
                      <a:pt x="1694" y="983"/>
                    </a:lnTo>
                    <a:lnTo>
                      <a:pt x="162" y="983"/>
                    </a:lnTo>
                    <a:lnTo>
                      <a:pt x="125" y="979"/>
                    </a:lnTo>
                    <a:lnTo>
                      <a:pt x="91" y="968"/>
                    </a:lnTo>
                    <a:lnTo>
                      <a:pt x="60" y="947"/>
                    </a:lnTo>
                    <a:lnTo>
                      <a:pt x="36" y="922"/>
                    </a:lnTo>
                    <a:lnTo>
                      <a:pt x="15" y="892"/>
                    </a:lnTo>
                    <a:lnTo>
                      <a:pt x="4" y="858"/>
                    </a:lnTo>
                    <a:lnTo>
                      <a:pt x="0" y="821"/>
                    </a:lnTo>
                    <a:lnTo>
                      <a:pt x="0" y="162"/>
                    </a:lnTo>
                    <a:lnTo>
                      <a:pt x="4" y="124"/>
                    </a:lnTo>
                    <a:lnTo>
                      <a:pt x="15" y="90"/>
                    </a:lnTo>
                    <a:lnTo>
                      <a:pt x="36" y="60"/>
                    </a:lnTo>
                    <a:lnTo>
                      <a:pt x="60" y="36"/>
                    </a:lnTo>
                    <a:lnTo>
                      <a:pt x="91" y="15"/>
                    </a:lnTo>
                    <a:lnTo>
                      <a:pt x="125" y="4"/>
                    </a:lnTo>
                    <a:lnTo>
                      <a:pt x="1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5" name="Freeform 22"/>
              <p:cNvSpPr>
                <a:spLocks/>
              </p:cNvSpPr>
              <p:nvPr/>
            </p:nvSpPr>
            <p:spPr bwMode="auto">
              <a:xfrm>
                <a:off x="-487363" y="4999038"/>
                <a:ext cx="1474788" cy="782638"/>
              </a:xfrm>
              <a:custGeom>
                <a:avLst/>
                <a:gdLst>
                  <a:gd name="T0" fmla="*/ 162 w 1858"/>
                  <a:gd name="T1" fmla="*/ 0 h 985"/>
                  <a:gd name="T2" fmla="*/ 1694 w 1858"/>
                  <a:gd name="T3" fmla="*/ 0 h 985"/>
                  <a:gd name="T4" fmla="*/ 1732 w 1858"/>
                  <a:gd name="T5" fmla="*/ 4 h 985"/>
                  <a:gd name="T6" fmla="*/ 1765 w 1858"/>
                  <a:gd name="T7" fmla="*/ 17 h 985"/>
                  <a:gd name="T8" fmla="*/ 1798 w 1858"/>
                  <a:gd name="T9" fmla="*/ 36 h 985"/>
                  <a:gd name="T10" fmla="*/ 1822 w 1858"/>
                  <a:gd name="T11" fmla="*/ 61 h 985"/>
                  <a:gd name="T12" fmla="*/ 1841 w 1858"/>
                  <a:gd name="T13" fmla="*/ 91 h 985"/>
                  <a:gd name="T14" fmla="*/ 1854 w 1858"/>
                  <a:gd name="T15" fmla="*/ 127 h 985"/>
                  <a:gd name="T16" fmla="*/ 1858 w 1858"/>
                  <a:gd name="T17" fmla="*/ 164 h 985"/>
                  <a:gd name="T18" fmla="*/ 1858 w 1858"/>
                  <a:gd name="T19" fmla="*/ 821 h 985"/>
                  <a:gd name="T20" fmla="*/ 1854 w 1858"/>
                  <a:gd name="T21" fmla="*/ 859 h 985"/>
                  <a:gd name="T22" fmla="*/ 1841 w 1858"/>
                  <a:gd name="T23" fmla="*/ 893 h 985"/>
                  <a:gd name="T24" fmla="*/ 1822 w 1858"/>
                  <a:gd name="T25" fmla="*/ 923 h 985"/>
                  <a:gd name="T26" fmla="*/ 1798 w 1858"/>
                  <a:gd name="T27" fmla="*/ 949 h 985"/>
                  <a:gd name="T28" fmla="*/ 1765 w 1858"/>
                  <a:gd name="T29" fmla="*/ 968 h 985"/>
                  <a:gd name="T30" fmla="*/ 1732 w 1858"/>
                  <a:gd name="T31" fmla="*/ 979 h 985"/>
                  <a:gd name="T32" fmla="*/ 1694 w 1858"/>
                  <a:gd name="T33" fmla="*/ 985 h 985"/>
                  <a:gd name="T34" fmla="*/ 162 w 1858"/>
                  <a:gd name="T35" fmla="*/ 985 h 985"/>
                  <a:gd name="T36" fmla="*/ 125 w 1858"/>
                  <a:gd name="T37" fmla="*/ 979 h 985"/>
                  <a:gd name="T38" fmla="*/ 91 w 1858"/>
                  <a:gd name="T39" fmla="*/ 968 h 985"/>
                  <a:gd name="T40" fmla="*/ 60 w 1858"/>
                  <a:gd name="T41" fmla="*/ 949 h 985"/>
                  <a:gd name="T42" fmla="*/ 36 w 1858"/>
                  <a:gd name="T43" fmla="*/ 923 h 985"/>
                  <a:gd name="T44" fmla="*/ 15 w 1858"/>
                  <a:gd name="T45" fmla="*/ 893 h 985"/>
                  <a:gd name="T46" fmla="*/ 4 w 1858"/>
                  <a:gd name="T47" fmla="*/ 859 h 985"/>
                  <a:gd name="T48" fmla="*/ 0 w 1858"/>
                  <a:gd name="T49" fmla="*/ 821 h 985"/>
                  <a:gd name="T50" fmla="*/ 0 w 1858"/>
                  <a:gd name="T51" fmla="*/ 164 h 985"/>
                  <a:gd name="T52" fmla="*/ 4 w 1858"/>
                  <a:gd name="T53" fmla="*/ 127 h 985"/>
                  <a:gd name="T54" fmla="*/ 15 w 1858"/>
                  <a:gd name="T55" fmla="*/ 91 h 985"/>
                  <a:gd name="T56" fmla="*/ 36 w 1858"/>
                  <a:gd name="T57" fmla="*/ 61 h 985"/>
                  <a:gd name="T58" fmla="*/ 60 w 1858"/>
                  <a:gd name="T59" fmla="*/ 36 h 985"/>
                  <a:gd name="T60" fmla="*/ 91 w 1858"/>
                  <a:gd name="T61" fmla="*/ 17 h 985"/>
                  <a:gd name="T62" fmla="*/ 125 w 1858"/>
                  <a:gd name="T63" fmla="*/ 4 h 985"/>
                  <a:gd name="T64" fmla="*/ 162 w 1858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5">
                    <a:moveTo>
                      <a:pt x="162" y="0"/>
                    </a:moveTo>
                    <a:lnTo>
                      <a:pt x="1694" y="0"/>
                    </a:lnTo>
                    <a:lnTo>
                      <a:pt x="1732" y="4"/>
                    </a:lnTo>
                    <a:lnTo>
                      <a:pt x="1765" y="17"/>
                    </a:lnTo>
                    <a:lnTo>
                      <a:pt x="1798" y="36"/>
                    </a:lnTo>
                    <a:lnTo>
                      <a:pt x="1822" y="61"/>
                    </a:lnTo>
                    <a:lnTo>
                      <a:pt x="1841" y="91"/>
                    </a:lnTo>
                    <a:lnTo>
                      <a:pt x="1854" y="127"/>
                    </a:lnTo>
                    <a:lnTo>
                      <a:pt x="1858" y="164"/>
                    </a:lnTo>
                    <a:lnTo>
                      <a:pt x="1858" y="821"/>
                    </a:lnTo>
                    <a:lnTo>
                      <a:pt x="1854" y="859"/>
                    </a:lnTo>
                    <a:lnTo>
                      <a:pt x="1841" y="893"/>
                    </a:lnTo>
                    <a:lnTo>
                      <a:pt x="1822" y="923"/>
                    </a:lnTo>
                    <a:lnTo>
                      <a:pt x="1798" y="949"/>
                    </a:lnTo>
                    <a:lnTo>
                      <a:pt x="1765" y="968"/>
                    </a:lnTo>
                    <a:lnTo>
                      <a:pt x="1732" y="979"/>
                    </a:lnTo>
                    <a:lnTo>
                      <a:pt x="1694" y="985"/>
                    </a:lnTo>
                    <a:lnTo>
                      <a:pt x="162" y="985"/>
                    </a:lnTo>
                    <a:lnTo>
                      <a:pt x="125" y="979"/>
                    </a:lnTo>
                    <a:lnTo>
                      <a:pt x="91" y="968"/>
                    </a:lnTo>
                    <a:lnTo>
                      <a:pt x="60" y="949"/>
                    </a:lnTo>
                    <a:lnTo>
                      <a:pt x="36" y="923"/>
                    </a:lnTo>
                    <a:lnTo>
                      <a:pt x="15" y="893"/>
                    </a:lnTo>
                    <a:lnTo>
                      <a:pt x="4" y="859"/>
                    </a:lnTo>
                    <a:lnTo>
                      <a:pt x="0" y="821"/>
                    </a:lnTo>
                    <a:lnTo>
                      <a:pt x="0" y="164"/>
                    </a:lnTo>
                    <a:lnTo>
                      <a:pt x="4" y="127"/>
                    </a:lnTo>
                    <a:lnTo>
                      <a:pt x="15" y="91"/>
                    </a:lnTo>
                    <a:lnTo>
                      <a:pt x="36" y="61"/>
                    </a:lnTo>
                    <a:lnTo>
                      <a:pt x="60" y="36"/>
                    </a:lnTo>
                    <a:lnTo>
                      <a:pt x="91" y="17"/>
                    </a:lnTo>
                    <a:lnTo>
                      <a:pt x="125" y="4"/>
                    </a:lnTo>
                    <a:lnTo>
                      <a:pt x="1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6" name="Freeform 23"/>
              <p:cNvSpPr>
                <a:spLocks/>
              </p:cNvSpPr>
              <p:nvPr/>
            </p:nvSpPr>
            <p:spPr bwMode="auto">
              <a:xfrm>
                <a:off x="374650" y="1912938"/>
                <a:ext cx="1476375" cy="781050"/>
              </a:xfrm>
              <a:custGeom>
                <a:avLst/>
                <a:gdLst>
                  <a:gd name="T0" fmla="*/ 164 w 1859"/>
                  <a:gd name="T1" fmla="*/ 0 h 985"/>
                  <a:gd name="T2" fmla="*/ 1695 w 1859"/>
                  <a:gd name="T3" fmla="*/ 0 h 985"/>
                  <a:gd name="T4" fmla="*/ 1733 w 1859"/>
                  <a:gd name="T5" fmla="*/ 3 h 985"/>
                  <a:gd name="T6" fmla="*/ 1767 w 1859"/>
                  <a:gd name="T7" fmla="*/ 17 h 985"/>
                  <a:gd name="T8" fmla="*/ 1797 w 1859"/>
                  <a:gd name="T9" fmla="*/ 36 h 985"/>
                  <a:gd name="T10" fmla="*/ 1823 w 1859"/>
                  <a:gd name="T11" fmla="*/ 60 h 985"/>
                  <a:gd name="T12" fmla="*/ 1842 w 1859"/>
                  <a:gd name="T13" fmla="*/ 90 h 985"/>
                  <a:gd name="T14" fmla="*/ 1855 w 1859"/>
                  <a:gd name="T15" fmla="*/ 126 h 985"/>
                  <a:gd name="T16" fmla="*/ 1859 w 1859"/>
                  <a:gd name="T17" fmla="*/ 164 h 985"/>
                  <a:gd name="T18" fmla="*/ 1859 w 1859"/>
                  <a:gd name="T19" fmla="*/ 820 h 985"/>
                  <a:gd name="T20" fmla="*/ 1855 w 1859"/>
                  <a:gd name="T21" fmla="*/ 858 h 985"/>
                  <a:gd name="T22" fmla="*/ 1842 w 1859"/>
                  <a:gd name="T23" fmla="*/ 892 h 985"/>
                  <a:gd name="T24" fmla="*/ 1823 w 1859"/>
                  <a:gd name="T25" fmla="*/ 922 h 985"/>
                  <a:gd name="T26" fmla="*/ 1797 w 1859"/>
                  <a:gd name="T27" fmla="*/ 949 h 985"/>
                  <a:gd name="T28" fmla="*/ 1767 w 1859"/>
                  <a:gd name="T29" fmla="*/ 968 h 985"/>
                  <a:gd name="T30" fmla="*/ 1733 w 1859"/>
                  <a:gd name="T31" fmla="*/ 979 h 985"/>
                  <a:gd name="T32" fmla="*/ 1695 w 1859"/>
                  <a:gd name="T33" fmla="*/ 985 h 985"/>
                  <a:gd name="T34" fmla="*/ 164 w 1859"/>
                  <a:gd name="T35" fmla="*/ 985 h 985"/>
                  <a:gd name="T36" fmla="*/ 126 w 1859"/>
                  <a:gd name="T37" fmla="*/ 979 h 985"/>
                  <a:gd name="T38" fmla="*/ 92 w 1859"/>
                  <a:gd name="T39" fmla="*/ 968 h 985"/>
                  <a:gd name="T40" fmla="*/ 62 w 1859"/>
                  <a:gd name="T41" fmla="*/ 947 h 985"/>
                  <a:gd name="T42" fmla="*/ 35 w 1859"/>
                  <a:gd name="T43" fmla="*/ 922 h 985"/>
                  <a:gd name="T44" fmla="*/ 16 w 1859"/>
                  <a:gd name="T45" fmla="*/ 892 h 985"/>
                  <a:gd name="T46" fmla="*/ 5 w 1859"/>
                  <a:gd name="T47" fmla="*/ 858 h 985"/>
                  <a:gd name="T48" fmla="*/ 0 w 1859"/>
                  <a:gd name="T49" fmla="*/ 820 h 985"/>
                  <a:gd name="T50" fmla="*/ 0 w 1859"/>
                  <a:gd name="T51" fmla="*/ 164 h 985"/>
                  <a:gd name="T52" fmla="*/ 5 w 1859"/>
                  <a:gd name="T53" fmla="*/ 126 h 985"/>
                  <a:gd name="T54" fmla="*/ 16 w 1859"/>
                  <a:gd name="T55" fmla="*/ 90 h 985"/>
                  <a:gd name="T56" fmla="*/ 35 w 1859"/>
                  <a:gd name="T57" fmla="*/ 60 h 985"/>
                  <a:gd name="T58" fmla="*/ 62 w 1859"/>
                  <a:gd name="T59" fmla="*/ 36 h 985"/>
                  <a:gd name="T60" fmla="*/ 92 w 1859"/>
                  <a:gd name="T61" fmla="*/ 17 h 985"/>
                  <a:gd name="T62" fmla="*/ 126 w 1859"/>
                  <a:gd name="T63" fmla="*/ 3 h 985"/>
                  <a:gd name="T64" fmla="*/ 164 w 1859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9" h="985">
                    <a:moveTo>
                      <a:pt x="164" y="0"/>
                    </a:moveTo>
                    <a:lnTo>
                      <a:pt x="1695" y="0"/>
                    </a:lnTo>
                    <a:lnTo>
                      <a:pt x="1733" y="3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3" y="60"/>
                    </a:lnTo>
                    <a:lnTo>
                      <a:pt x="1842" y="90"/>
                    </a:lnTo>
                    <a:lnTo>
                      <a:pt x="1855" y="126"/>
                    </a:lnTo>
                    <a:lnTo>
                      <a:pt x="1859" y="164"/>
                    </a:lnTo>
                    <a:lnTo>
                      <a:pt x="1859" y="820"/>
                    </a:lnTo>
                    <a:lnTo>
                      <a:pt x="1855" y="858"/>
                    </a:lnTo>
                    <a:lnTo>
                      <a:pt x="1842" y="892"/>
                    </a:lnTo>
                    <a:lnTo>
                      <a:pt x="1823" y="922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3" y="979"/>
                    </a:lnTo>
                    <a:lnTo>
                      <a:pt x="1695" y="985"/>
                    </a:lnTo>
                    <a:lnTo>
                      <a:pt x="164" y="985"/>
                    </a:lnTo>
                    <a:lnTo>
                      <a:pt x="126" y="979"/>
                    </a:lnTo>
                    <a:lnTo>
                      <a:pt x="92" y="968"/>
                    </a:lnTo>
                    <a:lnTo>
                      <a:pt x="62" y="947"/>
                    </a:lnTo>
                    <a:lnTo>
                      <a:pt x="35" y="922"/>
                    </a:lnTo>
                    <a:lnTo>
                      <a:pt x="16" y="892"/>
                    </a:lnTo>
                    <a:lnTo>
                      <a:pt x="5" y="858"/>
                    </a:lnTo>
                    <a:lnTo>
                      <a:pt x="0" y="820"/>
                    </a:lnTo>
                    <a:lnTo>
                      <a:pt x="0" y="164"/>
                    </a:lnTo>
                    <a:lnTo>
                      <a:pt x="5" y="126"/>
                    </a:lnTo>
                    <a:lnTo>
                      <a:pt x="16" y="90"/>
                    </a:lnTo>
                    <a:lnTo>
                      <a:pt x="35" y="60"/>
                    </a:lnTo>
                    <a:lnTo>
                      <a:pt x="62" y="36"/>
                    </a:lnTo>
                    <a:lnTo>
                      <a:pt x="92" y="17"/>
                    </a:lnTo>
                    <a:lnTo>
                      <a:pt x="126" y="3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7" name="Freeform 24"/>
              <p:cNvSpPr>
                <a:spLocks/>
              </p:cNvSpPr>
              <p:nvPr/>
            </p:nvSpPr>
            <p:spPr bwMode="auto">
              <a:xfrm>
                <a:off x="2103438" y="1912938"/>
                <a:ext cx="1474788" cy="781050"/>
              </a:xfrm>
              <a:custGeom>
                <a:avLst/>
                <a:gdLst>
                  <a:gd name="T0" fmla="*/ 164 w 1858"/>
                  <a:gd name="T1" fmla="*/ 0 h 985"/>
                  <a:gd name="T2" fmla="*/ 1694 w 1858"/>
                  <a:gd name="T3" fmla="*/ 0 h 985"/>
                  <a:gd name="T4" fmla="*/ 1731 w 1858"/>
                  <a:gd name="T5" fmla="*/ 3 h 985"/>
                  <a:gd name="T6" fmla="*/ 1767 w 1858"/>
                  <a:gd name="T7" fmla="*/ 17 h 985"/>
                  <a:gd name="T8" fmla="*/ 1797 w 1858"/>
                  <a:gd name="T9" fmla="*/ 36 h 985"/>
                  <a:gd name="T10" fmla="*/ 1822 w 1858"/>
                  <a:gd name="T11" fmla="*/ 60 h 985"/>
                  <a:gd name="T12" fmla="*/ 1841 w 1858"/>
                  <a:gd name="T13" fmla="*/ 90 h 985"/>
                  <a:gd name="T14" fmla="*/ 1854 w 1858"/>
                  <a:gd name="T15" fmla="*/ 126 h 985"/>
                  <a:gd name="T16" fmla="*/ 1858 w 1858"/>
                  <a:gd name="T17" fmla="*/ 164 h 985"/>
                  <a:gd name="T18" fmla="*/ 1858 w 1858"/>
                  <a:gd name="T19" fmla="*/ 820 h 985"/>
                  <a:gd name="T20" fmla="*/ 1854 w 1858"/>
                  <a:gd name="T21" fmla="*/ 858 h 985"/>
                  <a:gd name="T22" fmla="*/ 1841 w 1858"/>
                  <a:gd name="T23" fmla="*/ 892 h 985"/>
                  <a:gd name="T24" fmla="*/ 1822 w 1858"/>
                  <a:gd name="T25" fmla="*/ 922 h 985"/>
                  <a:gd name="T26" fmla="*/ 1797 w 1858"/>
                  <a:gd name="T27" fmla="*/ 949 h 985"/>
                  <a:gd name="T28" fmla="*/ 1767 w 1858"/>
                  <a:gd name="T29" fmla="*/ 968 h 985"/>
                  <a:gd name="T30" fmla="*/ 1731 w 1858"/>
                  <a:gd name="T31" fmla="*/ 979 h 985"/>
                  <a:gd name="T32" fmla="*/ 1694 w 1858"/>
                  <a:gd name="T33" fmla="*/ 985 h 985"/>
                  <a:gd name="T34" fmla="*/ 164 w 1858"/>
                  <a:gd name="T35" fmla="*/ 985 h 985"/>
                  <a:gd name="T36" fmla="*/ 126 w 1858"/>
                  <a:gd name="T37" fmla="*/ 979 h 985"/>
                  <a:gd name="T38" fmla="*/ 90 w 1858"/>
                  <a:gd name="T39" fmla="*/ 968 h 985"/>
                  <a:gd name="T40" fmla="*/ 60 w 1858"/>
                  <a:gd name="T41" fmla="*/ 947 h 985"/>
                  <a:gd name="T42" fmla="*/ 36 w 1858"/>
                  <a:gd name="T43" fmla="*/ 922 h 985"/>
                  <a:gd name="T44" fmla="*/ 17 w 1858"/>
                  <a:gd name="T45" fmla="*/ 892 h 985"/>
                  <a:gd name="T46" fmla="*/ 4 w 1858"/>
                  <a:gd name="T47" fmla="*/ 858 h 985"/>
                  <a:gd name="T48" fmla="*/ 0 w 1858"/>
                  <a:gd name="T49" fmla="*/ 820 h 985"/>
                  <a:gd name="T50" fmla="*/ 0 w 1858"/>
                  <a:gd name="T51" fmla="*/ 164 h 985"/>
                  <a:gd name="T52" fmla="*/ 4 w 1858"/>
                  <a:gd name="T53" fmla="*/ 126 h 985"/>
                  <a:gd name="T54" fmla="*/ 17 w 1858"/>
                  <a:gd name="T55" fmla="*/ 90 h 985"/>
                  <a:gd name="T56" fmla="*/ 36 w 1858"/>
                  <a:gd name="T57" fmla="*/ 60 h 985"/>
                  <a:gd name="T58" fmla="*/ 60 w 1858"/>
                  <a:gd name="T59" fmla="*/ 36 h 985"/>
                  <a:gd name="T60" fmla="*/ 90 w 1858"/>
                  <a:gd name="T61" fmla="*/ 17 h 985"/>
                  <a:gd name="T62" fmla="*/ 126 w 1858"/>
                  <a:gd name="T63" fmla="*/ 3 h 985"/>
                  <a:gd name="T64" fmla="*/ 164 w 1858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5">
                    <a:moveTo>
                      <a:pt x="164" y="0"/>
                    </a:moveTo>
                    <a:lnTo>
                      <a:pt x="1694" y="0"/>
                    </a:lnTo>
                    <a:lnTo>
                      <a:pt x="1731" y="3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2" y="60"/>
                    </a:lnTo>
                    <a:lnTo>
                      <a:pt x="1841" y="90"/>
                    </a:lnTo>
                    <a:lnTo>
                      <a:pt x="1854" y="126"/>
                    </a:lnTo>
                    <a:lnTo>
                      <a:pt x="1858" y="164"/>
                    </a:lnTo>
                    <a:lnTo>
                      <a:pt x="1858" y="820"/>
                    </a:lnTo>
                    <a:lnTo>
                      <a:pt x="1854" y="858"/>
                    </a:lnTo>
                    <a:lnTo>
                      <a:pt x="1841" y="892"/>
                    </a:lnTo>
                    <a:lnTo>
                      <a:pt x="1822" y="922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1" y="979"/>
                    </a:lnTo>
                    <a:lnTo>
                      <a:pt x="1694" y="985"/>
                    </a:lnTo>
                    <a:lnTo>
                      <a:pt x="164" y="985"/>
                    </a:lnTo>
                    <a:lnTo>
                      <a:pt x="126" y="979"/>
                    </a:lnTo>
                    <a:lnTo>
                      <a:pt x="90" y="968"/>
                    </a:lnTo>
                    <a:lnTo>
                      <a:pt x="60" y="947"/>
                    </a:lnTo>
                    <a:lnTo>
                      <a:pt x="36" y="922"/>
                    </a:lnTo>
                    <a:lnTo>
                      <a:pt x="17" y="892"/>
                    </a:lnTo>
                    <a:lnTo>
                      <a:pt x="4" y="858"/>
                    </a:lnTo>
                    <a:lnTo>
                      <a:pt x="0" y="820"/>
                    </a:lnTo>
                    <a:lnTo>
                      <a:pt x="0" y="164"/>
                    </a:lnTo>
                    <a:lnTo>
                      <a:pt x="4" y="126"/>
                    </a:lnTo>
                    <a:lnTo>
                      <a:pt x="17" y="90"/>
                    </a:lnTo>
                    <a:lnTo>
                      <a:pt x="36" y="60"/>
                    </a:lnTo>
                    <a:lnTo>
                      <a:pt x="60" y="36"/>
                    </a:lnTo>
                    <a:lnTo>
                      <a:pt x="90" y="17"/>
                    </a:lnTo>
                    <a:lnTo>
                      <a:pt x="126" y="3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8" name="Freeform 25"/>
              <p:cNvSpPr>
                <a:spLocks/>
              </p:cNvSpPr>
              <p:nvPr/>
            </p:nvSpPr>
            <p:spPr bwMode="auto">
              <a:xfrm>
                <a:off x="1239838" y="2941638"/>
                <a:ext cx="1474788" cy="779463"/>
              </a:xfrm>
              <a:custGeom>
                <a:avLst/>
                <a:gdLst>
                  <a:gd name="T0" fmla="*/ 164 w 1857"/>
                  <a:gd name="T1" fmla="*/ 0 h 983"/>
                  <a:gd name="T2" fmla="*/ 1693 w 1857"/>
                  <a:gd name="T3" fmla="*/ 0 h 983"/>
                  <a:gd name="T4" fmla="*/ 1731 w 1857"/>
                  <a:gd name="T5" fmla="*/ 4 h 983"/>
                  <a:gd name="T6" fmla="*/ 1765 w 1857"/>
                  <a:gd name="T7" fmla="*/ 15 h 983"/>
                  <a:gd name="T8" fmla="*/ 1797 w 1857"/>
                  <a:gd name="T9" fmla="*/ 36 h 983"/>
                  <a:gd name="T10" fmla="*/ 1822 w 1857"/>
                  <a:gd name="T11" fmla="*/ 60 h 983"/>
                  <a:gd name="T12" fmla="*/ 1840 w 1857"/>
                  <a:gd name="T13" fmla="*/ 90 h 983"/>
                  <a:gd name="T14" fmla="*/ 1854 w 1857"/>
                  <a:gd name="T15" fmla="*/ 124 h 983"/>
                  <a:gd name="T16" fmla="*/ 1857 w 1857"/>
                  <a:gd name="T17" fmla="*/ 162 h 983"/>
                  <a:gd name="T18" fmla="*/ 1857 w 1857"/>
                  <a:gd name="T19" fmla="*/ 821 h 983"/>
                  <a:gd name="T20" fmla="*/ 1854 w 1857"/>
                  <a:gd name="T21" fmla="*/ 858 h 983"/>
                  <a:gd name="T22" fmla="*/ 1842 w 1857"/>
                  <a:gd name="T23" fmla="*/ 892 h 983"/>
                  <a:gd name="T24" fmla="*/ 1822 w 1857"/>
                  <a:gd name="T25" fmla="*/ 922 h 983"/>
                  <a:gd name="T26" fmla="*/ 1797 w 1857"/>
                  <a:gd name="T27" fmla="*/ 947 h 983"/>
                  <a:gd name="T28" fmla="*/ 1767 w 1857"/>
                  <a:gd name="T29" fmla="*/ 968 h 983"/>
                  <a:gd name="T30" fmla="*/ 1731 w 1857"/>
                  <a:gd name="T31" fmla="*/ 979 h 983"/>
                  <a:gd name="T32" fmla="*/ 1693 w 1857"/>
                  <a:gd name="T33" fmla="*/ 983 h 983"/>
                  <a:gd name="T34" fmla="*/ 164 w 1857"/>
                  <a:gd name="T35" fmla="*/ 983 h 983"/>
                  <a:gd name="T36" fmla="*/ 126 w 1857"/>
                  <a:gd name="T37" fmla="*/ 979 h 983"/>
                  <a:gd name="T38" fmla="*/ 92 w 1857"/>
                  <a:gd name="T39" fmla="*/ 968 h 983"/>
                  <a:gd name="T40" fmla="*/ 60 w 1857"/>
                  <a:gd name="T41" fmla="*/ 947 h 983"/>
                  <a:gd name="T42" fmla="*/ 35 w 1857"/>
                  <a:gd name="T43" fmla="*/ 922 h 983"/>
                  <a:gd name="T44" fmla="*/ 17 w 1857"/>
                  <a:gd name="T45" fmla="*/ 892 h 983"/>
                  <a:gd name="T46" fmla="*/ 3 w 1857"/>
                  <a:gd name="T47" fmla="*/ 858 h 983"/>
                  <a:gd name="T48" fmla="*/ 0 w 1857"/>
                  <a:gd name="T49" fmla="*/ 821 h 983"/>
                  <a:gd name="T50" fmla="*/ 0 w 1857"/>
                  <a:gd name="T51" fmla="*/ 162 h 983"/>
                  <a:gd name="T52" fmla="*/ 3 w 1857"/>
                  <a:gd name="T53" fmla="*/ 124 h 983"/>
                  <a:gd name="T54" fmla="*/ 17 w 1857"/>
                  <a:gd name="T55" fmla="*/ 90 h 983"/>
                  <a:gd name="T56" fmla="*/ 35 w 1857"/>
                  <a:gd name="T57" fmla="*/ 60 h 983"/>
                  <a:gd name="T58" fmla="*/ 60 w 1857"/>
                  <a:gd name="T59" fmla="*/ 36 h 983"/>
                  <a:gd name="T60" fmla="*/ 92 w 1857"/>
                  <a:gd name="T61" fmla="*/ 15 h 983"/>
                  <a:gd name="T62" fmla="*/ 126 w 1857"/>
                  <a:gd name="T63" fmla="*/ 4 h 983"/>
                  <a:gd name="T64" fmla="*/ 164 w 1857"/>
                  <a:gd name="T65" fmla="*/ 0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7" h="983">
                    <a:moveTo>
                      <a:pt x="164" y="0"/>
                    </a:moveTo>
                    <a:lnTo>
                      <a:pt x="1693" y="0"/>
                    </a:lnTo>
                    <a:lnTo>
                      <a:pt x="1731" y="4"/>
                    </a:lnTo>
                    <a:lnTo>
                      <a:pt x="1765" y="15"/>
                    </a:lnTo>
                    <a:lnTo>
                      <a:pt x="1797" y="36"/>
                    </a:lnTo>
                    <a:lnTo>
                      <a:pt x="1822" y="60"/>
                    </a:lnTo>
                    <a:lnTo>
                      <a:pt x="1840" y="90"/>
                    </a:lnTo>
                    <a:lnTo>
                      <a:pt x="1854" y="124"/>
                    </a:lnTo>
                    <a:lnTo>
                      <a:pt x="1857" y="162"/>
                    </a:lnTo>
                    <a:lnTo>
                      <a:pt x="1857" y="821"/>
                    </a:lnTo>
                    <a:lnTo>
                      <a:pt x="1854" y="858"/>
                    </a:lnTo>
                    <a:lnTo>
                      <a:pt x="1842" y="892"/>
                    </a:lnTo>
                    <a:lnTo>
                      <a:pt x="1822" y="922"/>
                    </a:lnTo>
                    <a:lnTo>
                      <a:pt x="1797" y="947"/>
                    </a:lnTo>
                    <a:lnTo>
                      <a:pt x="1767" y="968"/>
                    </a:lnTo>
                    <a:lnTo>
                      <a:pt x="1731" y="979"/>
                    </a:lnTo>
                    <a:lnTo>
                      <a:pt x="1693" y="983"/>
                    </a:lnTo>
                    <a:lnTo>
                      <a:pt x="164" y="983"/>
                    </a:lnTo>
                    <a:lnTo>
                      <a:pt x="126" y="979"/>
                    </a:lnTo>
                    <a:lnTo>
                      <a:pt x="92" y="968"/>
                    </a:lnTo>
                    <a:lnTo>
                      <a:pt x="60" y="947"/>
                    </a:lnTo>
                    <a:lnTo>
                      <a:pt x="35" y="922"/>
                    </a:lnTo>
                    <a:lnTo>
                      <a:pt x="17" y="892"/>
                    </a:lnTo>
                    <a:lnTo>
                      <a:pt x="3" y="858"/>
                    </a:lnTo>
                    <a:lnTo>
                      <a:pt x="0" y="821"/>
                    </a:lnTo>
                    <a:lnTo>
                      <a:pt x="0" y="162"/>
                    </a:lnTo>
                    <a:lnTo>
                      <a:pt x="3" y="124"/>
                    </a:lnTo>
                    <a:lnTo>
                      <a:pt x="17" y="90"/>
                    </a:lnTo>
                    <a:lnTo>
                      <a:pt x="35" y="60"/>
                    </a:lnTo>
                    <a:lnTo>
                      <a:pt x="60" y="36"/>
                    </a:lnTo>
                    <a:lnTo>
                      <a:pt x="92" y="15"/>
                    </a:lnTo>
                    <a:lnTo>
                      <a:pt x="126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9" name="Freeform 26"/>
              <p:cNvSpPr>
                <a:spLocks/>
              </p:cNvSpPr>
              <p:nvPr/>
            </p:nvSpPr>
            <p:spPr bwMode="auto">
              <a:xfrm>
                <a:off x="1239838" y="5000625"/>
                <a:ext cx="1474788" cy="781050"/>
              </a:xfrm>
              <a:custGeom>
                <a:avLst/>
                <a:gdLst>
                  <a:gd name="T0" fmla="*/ 164 w 1857"/>
                  <a:gd name="T1" fmla="*/ 0 h 983"/>
                  <a:gd name="T2" fmla="*/ 1693 w 1857"/>
                  <a:gd name="T3" fmla="*/ 0 h 983"/>
                  <a:gd name="T4" fmla="*/ 1731 w 1857"/>
                  <a:gd name="T5" fmla="*/ 4 h 983"/>
                  <a:gd name="T6" fmla="*/ 1767 w 1857"/>
                  <a:gd name="T7" fmla="*/ 15 h 983"/>
                  <a:gd name="T8" fmla="*/ 1797 w 1857"/>
                  <a:gd name="T9" fmla="*/ 36 h 983"/>
                  <a:gd name="T10" fmla="*/ 1822 w 1857"/>
                  <a:gd name="T11" fmla="*/ 60 h 983"/>
                  <a:gd name="T12" fmla="*/ 1842 w 1857"/>
                  <a:gd name="T13" fmla="*/ 91 h 983"/>
                  <a:gd name="T14" fmla="*/ 1854 w 1857"/>
                  <a:gd name="T15" fmla="*/ 125 h 983"/>
                  <a:gd name="T16" fmla="*/ 1857 w 1857"/>
                  <a:gd name="T17" fmla="*/ 162 h 983"/>
                  <a:gd name="T18" fmla="*/ 1857 w 1857"/>
                  <a:gd name="T19" fmla="*/ 821 h 983"/>
                  <a:gd name="T20" fmla="*/ 1854 w 1857"/>
                  <a:gd name="T21" fmla="*/ 858 h 983"/>
                  <a:gd name="T22" fmla="*/ 1842 w 1857"/>
                  <a:gd name="T23" fmla="*/ 892 h 983"/>
                  <a:gd name="T24" fmla="*/ 1822 w 1857"/>
                  <a:gd name="T25" fmla="*/ 923 h 983"/>
                  <a:gd name="T26" fmla="*/ 1797 w 1857"/>
                  <a:gd name="T27" fmla="*/ 947 h 983"/>
                  <a:gd name="T28" fmla="*/ 1767 w 1857"/>
                  <a:gd name="T29" fmla="*/ 968 h 983"/>
                  <a:gd name="T30" fmla="*/ 1731 w 1857"/>
                  <a:gd name="T31" fmla="*/ 979 h 983"/>
                  <a:gd name="T32" fmla="*/ 1693 w 1857"/>
                  <a:gd name="T33" fmla="*/ 983 h 983"/>
                  <a:gd name="T34" fmla="*/ 164 w 1857"/>
                  <a:gd name="T35" fmla="*/ 983 h 983"/>
                  <a:gd name="T36" fmla="*/ 126 w 1857"/>
                  <a:gd name="T37" fmla="*/ 979 h 983"/>
                  <a:gd name="T38" fmla="*/ 90 w 1857"/>
                  <a:gd name="T39" fmla="*/ 968 h 983"/>
                  <a:gd name="T40" fmla="*/ 60 w 1857"/>
                  <a:gd name="T41" fmla="*/ 947 h 983"/>
                  <a:gd name="T42" fmla="*/ 35 w 1857"/>
                  <a:gd name="T43" fmla="*/ 923 h 983"/>
                  <a:gd name="T44" fmla="*/ 15 w 1857"/>
                  <a:gd name="T45" fmla="*/ 892 h 983"/>
                  <a:gd name="T46" fmla="*/ 3 w 1857"/>
                  <a:gd name="T47" fmla="*/ 857 h 983"/>
                  <a:gd name="T48" fmla="*/ 0 w 1857"/>
                  <a:gd name="T49" fmla="*/ 821 h 983"/>
                  <a:gd name="T50" fmla="*/ 0 w 1857"/>
                  <a:gd name="T51" fmla="*/ 162 h 983"/>
                  <a:gd name="T52" fmla="*/ 3 w 1857"/>
                  <a:gd name="T53" fmla="*/ 125 h 983"/>
                  <a:gd name="T54" fmla="*/ 17 w 1857"/>
                  <a:gd name="T55" fmla="*/ 91 h 983"/>
                  <a:gd name="T56" fmla="*/ 35 w 1857"/>
                  <a:gd name="T57" fmla="*/ 60 h 983"/>
                  <a:gd name="T58" fmla="*/ 60 w 1857"/>
                  <a:gd name="T59" fmla="*/ 36 h 983"/>
                  <a:gd name="T60" fmla="*/ 92 w 1857"/>
                  <a:gd name="T61" fmla="*/ 15 h 983"/>
                  <a:gd name="T62" fmla="*/ 126 w 1857"/>
                  <a:gd name="T63" fmla="*/ 4 h 983"/>
                  <a:gd name="T64" fmla="*/ 164 w 1857"/>
                  <a:gd name="T65" fmla="*/ 0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7" h="983">
                    <a:moveTo>
                      <a:pt x="164" y="0"/>
                    </a:moveTo>
                    <a:lnTo>
                      <a:pt x="1693" y="0"/>
                    </a:lnTo>
                    <a:lnTo>
                      <a:pt x="1731" y="4"/>
                    </a:lnTo>
                    <a:lnTo>
                      <a:pt x="1767" y="15"/>
                    </a:lnTo>
                    <a:lnTo>
                      <a:pt x="1797" y="36"/>
                    </a:lnTo>
                    <a:lnTo>
                      <a:pt x="1822" y="60"/>
                    </a:lnTo>
                    <a:lnTo>
                      <a:pt x="1842" y="91"/>
                    </a:lnTo>
                    <a:lnTo>
                      <a:pt x="1854" y="125"/>
                    </a:lnTo>
                    <a:lnTo>
                      <a:pt x="1857" y="162"/>
                    </a:lnTo>
                    <a:lnTo>
                      <a:pt x="1857" y="821"/>
                    </a:lnTo>
                    <a:lnTo>
                      <a:pt x="1854" y="858"/>
                    </a:lnTo>
                    <a:lnTo>
                      <a:pt x="1842" y="892"/>
                    </a:lnTo>
                    <a:lnTo>
                      <a:pt x="1822" y="923"/>
                    </a:lnTo>
                    <a:lnTo>
                      <a:pt x="1797" y="947"/>
                    </a:lnTo>
                    <a:lnTo>
                      <a:pt x="1767" y="968"/>
                    </a:lnTo>
                    <a:lnTo>
                      <a:pt x="1731" y="979"/>
                    </a:lnTo>
                    <a:lnTo>
                      <a:pt x="1693" y="983"/>
                    </a:lnTo>
                    <a:lnTo>
                      <a:pt x="164" y="983"/>
                    </a:lnTo>
                    <a:lnTo>
                      <a:pt x="126" y="979"/>
                    </a:lnTo>
                    <a:lnTo>
                      <a:pt x="90" y="968"/>
                    </a:lnTo>
                    <a:lnTo>
                      <a:pt x="60" y="947"/>
                    </a:lnTo>
                    <a:lnTo>
                      <a:pt x="35" y="923"/>
                    </a:lnTo>
                    <a:lnTo>
                      <a:pt x="15" y="892"/>
                    </a:lnTo>
                    <a:lnTo>
                      <a:pt x="3" y="857"/>
                    </a:lnTo>
                    <a:lnTo>
                      <a:pt x="0" y="821"/>
                    </a:lnTo>
                    <a:lnTo>
                      <a:pt x="0" y="162"/>
                    </a:lnTo>
                    <a:lnTo>
                      <a:pt x="3" y="125"/>
                    </a:lnTo>
                    <a:lnTo>
                      <a:pt x="17" y="91"/>
                    </a:lnTo>
                    <a:lnTo>
                      <a:pt x="35" y="60"/>
                    </a:lnTo>
                    <a:lnTo>
                      <a:pt x="60" y="36"/>
                    </a:lnTo>
                    <a:lnTo>
                      <a:pt x="92" y="15"/>
                    </a:lnTo>
                    <a:lnTo>
                      <a:pt x="126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0" name="Freeform 27"/>
              <p:cNvSpPr>
                <a:spLocks/>
              </p:cNvSpPr>
              <p:nvPr/>
            </p:nvSpPr>
            <p:spPr bwMode="auto">
              <a:xfrm>
                <a:off x="374650" y="3970338"/>
                <a:ext cx="1476375" cy="781050"/>
              </a:xfrm>
              <a:custGeom>
                <a:avLst/>
                <a:gdLst>
                  <a:gd name="T0" fmla="*/ 164 w 1859"/>
                  <a:gd name="T1" fmla="*/ 0 h 985"/>
                  <a:gd name="T2" fmla="*/ 1695 w 1859"/>
                  <a:gd name="T3" fmla="*/ 0 h 985"/>
                  <a:gd name="T4" fmla="*/ 1733 w 1859"/>
                  <a:gd name="T5" fmla="*/ 4 h 985"/>
                  <a:gd name="T6" fmla="*/ 1767 w 1859"/>
                  <a:gd name="T7" fmla="*/ 17 h 985"/>
                  <a:gd name="T8" fmla="*/ 1797 w 1859"/>
                  <a:gd name="T9" fmla="*/ 36 h 985"/>
                  <a:gd name="T10" fmla="*/ 1823 w 1859"/>
                  <a:gd name="T11" fmla="*/ 62 h 985"/>
                  <a:gd name="T12" fmla="*/ 1842 w 1859"/>
                  <a:gd name="T13" fmla="*/ 92 h 985"/>
                  <a:gd name="T14" fmla="*/ 1855 w 1859"/>
                  <a:gd name="T15" fmla="*/ 126 h 985"/>
                  <a:gd name="T16" fmla="*/ 1859 w 1859"/>
                  <a:gd name="T17" fmla="*/ 164 h 985"/>
                  <a:gd name="T18" fmla="*/ 1859 w 1859"/>
                  <a:gd name="T19" fmla="*/ 821 h 985"/>
                  <a:gd name="T20" fmla="*/ 1855 w 1859"/>
                  <a:gd name="T21" fmla="*/ 858 h 985"/>
                  <a:gd name="T22" fmla="*/ 1842 w 1859"/>
                  <a:gd name="T23" fmla="*/ 892 h 985"/>
                  <a:gd name="T24" fmla="*/ 1823 w 1859"/>
                  <a:gd name="T25" fmla="*/ 924 h 985"/>
                  <a:gd name="T26" fmla="*/ 1797 w 1859"/>
                  <a:gd name="T27" fmla="*/ 949 h 985"/>
                  <a:gd name="T28" fmla="*/ 1767 w 1859"/>
                  <a:gd name="T29" fmla="*/ 968 h 985"/>
                  <a:gd name="T30" fmla="*/ 1733 w 1859"/>
                  <a:gd name="T31" fmla="*/ 981 h 985"/>
                  <a:gd name="T32" fmla="*/ 1695 w 1859"/>
                  <a:gd name="T33" fmla="*/ 985 h 985"/>
                  <a:gd name="T34" fmla="*/ 164 w 1859"/>
                  <a:gd name="T35" fmla="*/ 985 h 985"/>
                  <a:gd name="T36" fmla="*/ 126 w 1859"/>
                  <a:gd name="T37" fmla="*/ 981 h 985"/>
                  <a:gd name="T38" fmla="*/ 92 w 1859"/>
                  <a:gd name="T39" fmla="*/ 968 h 985"/>
                  <a:gd name="T40" fmla="*/ 62 w 1859"/>
                  <a:gd name="T41" fmla="*/ 949 h 985"/>
                  <a:gd name="T42" fmla="*/ 35 w 1859"/>
                  <a:gd name="T43" fmla="*/ 924 h 985"/>
                  <a:gd name="T44" fmla="*/ 16 w 1859"/>
                  <a:gd name="T45" fmla="*/ 892 h 985"/>
                  <a:gd name="T46" fmla="*/ 5 w 1859"/>
                  <a:gd name="T47" fmla="*/ 858 h 985"/>
                  <a:gd name="T48" fmla="*/ 0 w 1859"/>
                  <a:gd name="T49" fmla="*/ 821 h 985"/>
                  <a:gd name="T50" fmla="*/ 0 w 1859"/>
                  <a:gd name="T51" fmla="*/ 164 h 985"/>
                  <a:gd name="T52" fmla="*/ 5 w 1859"/>
                  <a:gd name="T53" fmla="*/ 126 h 985"/>
                  <a:gd name="T54" fmla="*/ 16 w 1859"/>
                  <a:gd name="T55" fmla="*/ 92 h 985"/>
                  <a:gd name="T56" fmla="*/ 35 w 1859"/>
                  <a:gd name="T57" fmla="*/ 62 h 985"/>
                  <a:gd name="T58" fmla="*/ 62 w 1859"/>
                  <a:gd name="T59" fmla="*/ 36 h 985"/>
                  <a:gd name="T60" fmla="*/ 92 w 1859"/>
                  <a:gd name="T61" fmla="*/ 17 h 985"/>
                  <a:gd name="T62" fmla="*/ 126 w 1859"/>
                  <a:gd name="T63" fmla="*/ 4 h 985"/>
                  <a:gd name="T64" fmla="*/ 164 w 1859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9" h="985">
                    <a:moveTo>
                      <a:pt x="164" y="0"/>
                    </a:moveTo>
                    <a:lnTo>
                      <a:pt x="1695" y="0"/>
                    </a:lnTo>
                    <a:lnTo>
                      <a:pt x="1733" y="4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3" y="62"/>
                    </a:lnTo>
                    <a:lnTo>
                      <a:pt x="1842" y="92"/>
                    </a:lnTo>
                    <a:lnTo>
                      <a:pt x="1855" y="126"/>
                    </a:lnTo>
                    <a:lnTo>
                      <a:pt x="1859" y="164"/>
                    </a:lnTo>
                    <a:lnTo>
                      <a:pt x="1859" y="821"/>
                    </a:lnTo>
                    <a:lnTo>
                      <a:pt x="1855" y="858"/>
                    </a:lnTo>
                    <a:lnTo>
                      <a:pt x="1842" y="892"/>
                    </a:lnTo>
                    <a:lnTo>
                      <a:pt x="1823" y="924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3" y="981"/>
                    </a:lnTo>
                    <a:lnTo>
                      <a:pt x="1695" y="985"/>
                    </a:lnTo>
                    <a:lnTo>
                      <a:pt x="164" y="985"/>
                    </a:lnTo>
                    <a:lnTo>
                      <a:pt x="126" y="981"/>
                    </a:lnTo>
                    <a:lnTo>
                      <a:pt x="92" y="968"/>
                    </a:lnTo>
                    <a:lnTo>
                      <a:pt x="62" y="949"/>
                    </a:lnTo>
                    <a:lnTo>
                      <a:pt x="35" y="924"/>
                    </a:lnTo>
                    <a:lnTo>
                      <a:pt x="16" y="892"/>
                    </a:lnTo>
                    <a:lnTo>
                      <a:pt x="5" y="858"/>
                    </a:lnTo>
                    <a:lnTo>
                      <a:pt x="0" y="821"/>
                    </a:lnTo>
                    <a:lnTo>
                      <a:pt x="0" y="164"/>
                    </a:lnTo>
                    <a:lnTo>
                      <a:pt x="5" y="126"/>
                    </a:lnTo>
                    <a:lnTo>
                      <a:pt x="16" y="92"/>
                    </a:lnTo>
                    <a:lnTo>
                      <a:pt x="35" y="62"/>
                    </a:lnTo>
                    <a:lnTo>
                      <a:pt x="62" y="36"/>
                    </a:lnTo>
                    <a:lnTo>
                      <a:pt x="92" y="17"/>
                    </a:lnTo>
                    <a:lnTo>
                      <a:pt x="126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421" name="그룹 420"/>
          <p:cNvGrpSpPr/>
          <p:nvPr/>
        </p:nvGrpSpPr>
        <p:grpSpPr>
          <a:xfrm>
            <a:off x="7679440" y="2846783"/>
            <a:ext cx="288000" cy="288000"/>
            <a:chOff x="1561741" y="2961075"/>
            <a:chExt cx="360000" cy="360000"/>
          </a:xfrm>
        </p:grpSpPr>
        <p:sp>
          <p:nvSpPr>
            <p:cNvPr id="422" name="타원 421"/>
            <p:cNvSpPr/>
            <p:nvPr/>
          </p:nvSpPr>
          <p:spPr>
            <a:xfrm>
              <a:off x="1561741" y="2961075"/>
              <a:ext cx="360000" cy="360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23" name="그룹 422"/>
            <p:cNvGrpSpPr/>
            <p:nvPr/>
          </p:nvGrpSpPr>
          <p:grpSpPr>
            <a:xfrm>
              <a:off x="1624148" y="3048810"/>
              <a:ext cx="235187" cy="184530"/>
              <a:chOff x="-1352550" y="1912938"/>
              <a:chExt cx="4930776" cy="3868738"/>
            </a:xfrm>
            <a:solidFill>
              <a:schemeClr val="bg1"/>
            </a:solidFill>
          </p:grpSpPr>
          <p:sp>
            <p:nvSpPr>
              <p:cNvPr id="424" name="Freeform 14"/>
              <p:cNvSpPr>
                <a:spLocks/>
              </p:cNvSpPr>
              <p:nvPr/>
            </p:nvSpPr>
            <p:spPr bwMode="auto">
              <a:xfrm>
                <a:off x="-1352550" y="1912938"/>
                <a:ext cx="1474788" cy="781050"/>
              </a:xfrm>
              <a:custGeom>
                <a:avLst/>
                <a:gdLst>
                  <a:gd name="T0" fmla="*/ 164 w 1858"/>
                  <a:gd name="T1" fmla="*/ 0 h 985"/>
                  <a:gd name="T2" fmla="*/ 1696 w 1858"/>
                  <a:gd name="T3" fmla="*/ 0 h 985"/>
                  <a:gd name="T4" fmla="*/ 1733 w 1858"/>
                  <a:gd name="T5" fmla="*/ 3 h 985"/>
                  <a:gd name="T6" fmla="*/ 1767 w 1858"/>
                  <a:gd name="T7" fmla="*/ 17 h 985"/>
                  <a:gd name="T8" fmla="*/ 1797 w 1858"/>
                  <a:gd name="T9" fmla="*/ 36 h 985"/>
                  <a:gd name="T10" fmla="*/ 1822 w 1858"/>
                  <a:gd name="T11" fmla="*/ 60 h 985"/>
                  <a:gd name="T12" fmla="*/ 1843 w 1858"/>
                  <a:gd name="T13" fmla="*/ 90 h 985"/>
                  <a:gd name="T14" fmla="*/ 1854 w 1858"/>
                  <a:gd name="T15" fmla="*/ 126 h 985"/>
                  <a:gd name="T16" fmla="*/ 1858 w 1858"/>
                  <a:gd name="T17" fmla="*/ 164 h 985"/>
                  <a:gd name="T18" fmla="*/ 1858 w 1858"/>
                  <a:gd name="T19" fmla="*/ 820 h 985"/>
                  <a:gd name="T20" fmla="*/ 1854 w 1858"/>
                  <a:gd name="T21" fmla="*/ 858 h 985"/>
                  <a:gd name="T22" fmla="*/ 1843 w 1858"/>
                  <a:gd name="T23" fmla="*/ 892 h 985"/>
                  <a:gd name="T24" fmla="*/ 1822 w 1858"/>
                  <a:gd name="T25" fmla="*/ 922 h 985"/>
                  <a:gd name="T26" fmla="*/ 1797 w 1858"/>
                  <a:gd name="T27" fmla="*/ 949 h 985"/>
                  <a:gd name="T28" fmla="*/ 1767 w 1858"/>
                  <a:gd name="T29" fmla="*/ 968 h 985"/>
                  <a:gd name="T30" fmla="*/ 1733 w 1858"/>
                  <a:gd name="T31" fmla="*/ 979 h 985"/>
                  <a:gd name="T32" fmla="*/ 1696 w 1858"/>
                  <a:gd name="T33" fmla="*/ 985 h 985"/>
                  <a:gd name="T34" fmla="*/ 164 w 1858"/>
                  <a:gd name="T35" fmla="*/ 985 h 985"/>
                  <a:gd name="T36" fmla="*/ 126 w 1858"/>
                  <a:gd name="T37" fmla="*/ 979 h 985"/>
                  <a:gd name="T38" fmla="*/ 92 w 1858"/>
                  <a:gd name="T39" fmla="*/ 968 h 985"/>
                  <a:gd name="T40" fmla="*/ 60 w 1858"/>
                  <a:gd name="T41" fmla="*/ 947 h 985"/>
                  <a:gd name="T42" fmla="*/ 36 w 1858"/>
                  <a:gd name="T43" fmla="*/ 922 h 985"/>
                  <a:gd name="T44" fmla="*/ 17 w 1858"/>
                  <a:gd name="T45" fmla="*/ 892 h 985"/>
                  <a:gd name="T46" fmla="*/ 4 w 1858"/>
                  <a:gd name="T47" fmla="*/ 858 h 985"/>
                  <a:gd name="T48" fmla="*/ 0 w 1858"/>
                  <a:gd name="T49" fmla="*/ 820 h 985"/>
                  <a:gd name="T50" fmla="*/ 0 w 1858"/>
                  <a:gd name="T51" fmla="*/ 164 h 985"/>
                  <a:gd name="T52" fmla="*/ 4 w 1858"/>
                  <a:gd name="T53" fmla="*/ 126 h 985"/>
                  <a:gd name="T54" fmla="*/ 17 w 1858"/>
                  <a:gd name="T55" fmla="*/ 90 h 985"/>
                  <a:gd name="T56" fmla="*/ 36 w 1858"/>
                  <a:gd name="T57" fmla="*/ 60 h 985"/>
                  <a:gd name="T58" fmla="*/ 60 w 1858"/>
                  <a:gd name="T59" fmla="*/ 36 h 985"/>
                  <a:gd name="T60" fmla="*/ 92 w 1858"/>
                  <a:gd name="T61" fmla="*/ 17 h 985"/>
                  <a:gd name="T62" fmla="*/ 126 w 1858"/>
                  <a:gd name="T63" fmla="*/ 3 h 985"/>
                  <a:gd name="T64" fmla="*/ 164 w 1858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5">
                    <a:moveTo>
                      <a:pt x="164" y="0"/>
                    </a:moveTo>
                    <a:lnTo>
                      <a:pt x="1696" y="0"/>
                    </a:lnTo>
                    <a:lnTo>
                      <a:pt x="1733" y="3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2" y="60"/>
                    </a:lnTo>
                    <a:lnTo>
                      <a:pt x="1843" y="90"/>
                    </a:lnTo>
                    <a:lnTo>
                      <a:pt x="1854" y="126"/>
                    </a:lnTo>
                    <a:lnTo>
                      <a:pt x="1858" y="164"/>
                    </a:lnTo>
                    <a:lnTo>
                      <a:pt x="1858" y="820"/>
                    </a:lnTo>
                    <a:lnTo>
                      <a:pt x="1854" y="858"/>
                    </a:lnTo>
                    <a:lnTo>
                      <a:pt x="1843" y="892"/>
                    </a:lnTo>
                    <a:lnTo>
                      <a:pt x="1822" y="922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3" y="979"/>
                    </a:lnTo>
                    <a:lnTo>
                      <a:pt x="1696" y="985"/>
                    </a:lnTo>
                    <a:lnTo>
                      <a:pt x="164" y="985"/>
                    </a:lnTo>
                    <a:lnTo>
                      <a:pt x="126" y="979"/>
                    </a:lnTo>
                    <a:lnTo>
                      <a:pt x="92" y="968"/>
                    </a:lnTo>
                    <a:lnTo>
                      <a:pt x="60" y="947"/>
                    </a:lnTo>
                    <a:lnTo>
                      <a:pt x="36" y="922"/>
                    </a:lnTo>
                    <a:lnTo>
                      <a:pt x="17" y="892"/>
                    </a:lnTo>
                    <a:lnTo>
                      <a:pt x="4" y="858"/>
                    </a:lnTo>
                    <a:lnTo>
                      <a:pt x="0" y="820"/>
                    </a:lnTo>
                    <a:lnTo>
                      <a:pt x="0" y="164"/>
                    </a:lnTo>
                    <a:lnTo>
                      <a:pt x="4" y="126"/>
                    </a:lnTo>
                    <a:lnTo>
                      <a:pt x="17" y="90"/>
                    </a:lnTo>
                    <a:lnTo>
                      <a:pt x="36" y="60"/>
                    </a:lnTo>
                    <a:lnTo>
                      <a:pt x="60" y="36"/>
                    </a:lnTo>
                    <a:lnTo>
                      <a:pt x="92" y="17"/>
                    </a:lnTo>
                    <a:lnTo>
                      <a:pt x="126" y="3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5" name="Freeform 15"/>
              <p:cNvSpPr>
                <a:spLocks/>
              </p:cNvSpPr>
              <p:nvPr/>
            </p:nvSpPr>
            <p:spPr bwMode="auto">
              <a:xfrm>
                <a:off x="-1352550" y="2941638"/>
                <a:ext cx="611188" cy="781050"/>
              </a:xfrm>
              <a:custGeom>
                <a:avLst/>
                <a:gdLst>
                  <a:gd name="T0" fmla="*/ 0 w 770"/>
                  <a:gd name="T1" fmla="*/ 0 h 985"/>
                  <a:gd name="T2" fmla="*/ 605 w 770"/>
                  <a:gd name="T3" fmla="*/ 0 h 985"/>
                  <a:gd name="T4" fmla="*/ 643 w 770"/>
                  <a:gd name="T5" fmla="*/ 5 h 985"/>
                  <a:gd name="T6" fmla="*/ 677 w 770"/>
                  <a:gd name="T7" fmla="*/ 17 h 985"/>
                  <a:gd name="T8" fmla="*/ 707 w 770"/>
                  <a:gd name="T9" fmla="*/ 36 h 985"/>
                  <a:gd name="T10" fmla="*/ 734 w 770"/>
                  <a:gd name="T11" fmla="*/ 62 h 985"/>
                  <a:gd name="T12" fmla="*/ 753 w 770"/>
                  <a:gd name="T13" fmla="*/ 92 h 985"/>
                  <a:gd name="T14" fmla="*/ 766 w 770"/>
                  <a:gd name="T15" fmla="*/ 126 h 985"/>
                  <a:gd name="T16" fmla="*/ 770 w 770"/>
                  <a:gd name="T17" fmla="*/ 164 h 985"/>
                  <a:gd name="T18" fmla="*/ 770 w 770"/>
                  <a:gd name="T19" fmla="*/ 821 h 985"/>
                  <a:gd name="T20" fmla="*/ 766 w 770"/>
                  <a:gd name="T21" fmla="*/ 858 h 985"/>
                  <a:gd name="T22" fmla="*/ 753 w 770"/>
                  <a:gd name="T23" fmla="*/ 894 h 985"/>
                  <a:gd name="T24" fmla="*/ 734 w 770"/>
                  <a:gd name="T25" fmla="*/ 924 h 985"/>
                  <a:gd name="T26" fmla="*/ 707 w 770"/>
                  <a:gd name="T27" fmla="*/ 949 h 985"/>
                  <a:gd name="T28" fmla="*/ 677 w 770"/>
                  <a:gd name="T29" fmla="*/ 968 h 985"/>
                  <a:gd name="T30" fmla="*/ 643 w 770"/>
                  <a:gd name="T31" fmla="*/ 981 h 985"/>
                  <a:gd name="T32" fmla="*/ 605 w 770"/>
                  <a:gd name="T33" fmla="*/ 985 h 985"/>
                  <a:gd name="T34" fmla="*/ 0 w 770"/>
                  <a:gd name="T35" fmla="*/ 985 h 985"/>
                  <a:gd name="T36" fmla="*/ 0 w 770"/>
                  <a:gd name="T37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85">
                    <a:moveTo>
                      <a:pt x="0" y="0"/>
                    </a:moveTo>
                    <a:lnTo>
                      <a:pt x="605" y="0"/>
                    </a:lnTo>
                    <a:lnTo>
                      <a:pt x="643" y="5"/>
                    </a:lnTo>
                    <a:lnTo>
                      <a:pt x="677" y="17"/>
                    </a:lnTo>
                    <a:lnTo>
                      <a:pt x="707" y="36"/>
                    </a:lnTo>
                    <a:lnTo>
                      <a:pt x="734" y="62"/>
                    </a:lnTo>
                    <a:lnTo>
                      <a:pt x="753" y="92"/>
                    </a:lnTo>
                    <a:lnTo>
                      <a:pt x="766" y="126"/>
                    </a:lnTo>
                    <a:lnTo>
                      <a:pt x="770" y="164"/>
                    </a:lnTo>
                    <a:lnTo>
                      <a:pt x="770" y="821"/>
                    </a:lnTo>
                    <a:lnTo>
                      <a:pt x="766" y="858"/>
                    </a:lnTo>
                    <a:lnTo>
                      <a:pt x="753" y="894"/>
                    </a:lnTo>
                    <a:lnTo>
                      <a:pt x="734" y="924"/>
                    </a:lnTo>
                    <a:lnTo>
                      <a:pt x="707" y="949"/>
                    </a:lnTo>
                    <a:lnTo>
                      <a:pt x="677" y="968"/>
                    </a:lnTo>
                    <a:lnTo>
                      <a:pt x="643" y="981"/>
                    </a:lnTo>
                    <a:lnTo>
                      <a:pt x="605" y="985"/>
                    </a:lnTo>
                    <a:lnTo>
                      <a:pt x="0" y="9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6" name="Freeform 16"/>
              <p:cNvSpPr>
                <a:spLocks/>
              </p:cNvSpPr>
              <p:nvPr/>
            </p:nvSpPr>
            <p:spPr bwMode="auto">
              <a:xfrm>
                <a:off x="-1352550" y="5000625"/>
                <a:ext cx="611188" cy="781050"/>
              </a:xfrm>
              <a:custGeom>
                <a:avLst/>
                <a:gdLst>
                  <a:gd name="T0" fmla="*/ 0 w 770"/>
                  <a:gd name="T1" fmla="*/ 0 h 983"/>
                  <a:gd name="T2" fmla="*/ 605 w 770"/>
                  <a:gd name="T3" fmla="*/ 0 h 983"/>
                  <a:gd name="T4" fmla="*/ 643 w 770"/>
                  <a:gd name="T5" fmla="*/ 4 h 983"/>
                  <a:gd name="T6" fmla="*/ 677 w 770"/>
                  <a:gd name="T7" fmla="*/ 15 h 983"/>
                  <a:gd name="T8" fmla="*/ 707 w 770"/>
                  <a:gd name="T9" fmla="*/ 36 h 983"/>
                  <a:gd name="T10" fmla="*/ 734 w 770"/>
                  <a:gd name="T11" fmla="*/ 60 h 983"/>
                  <a:gd name="T12" fmla="*/ 753 w 770"/>
                  <a:gd name="T13" fmla="*/ 91 h 983"/>
                  <a:gd name="T14" fmla="*/ 766 w 770"/>
                  <a:gd name="T15" fmla="*/ 125 h 983"/>
                  <a:gd name="T16" fmla="*/ 770 w 770"/>
                  <a:gd name="T17" fmla="*/ 162 h 983"/>
                  <a:gd name="T18" fmla="*/ 770 w 770"/>
                  <a:gd name="T19" fmla="*/ 821 h 983"/>
                  <a:gd name="T20" fmla="*/ 766 w 770"/>
                  <a:gd name="T21" fmla="*/ 858 h 983"/>
                  <a:gd name="T22" fmla="*/ 753 w 770"/>
                  <a:gd name="T23" fmla="*/ 892 h 983"/>
                  <a:gd name="T24" fmla="*/ 734 w 770"/>
                  <a:gd name="T25" fmla="*/ 923 h 983"/>
                  <a:gd name="T26" fmla="*/ 707 w 770"/>
                  <a:gd name="T27" fmla="*/ 947 h 983"/>
                  <a:gd name="T28" fmla="*/ 677 w 770"/>
                  <a:gd name="T29" fmla="*/ 968 h 983"/>
                  <a:gd name="T30" fmla="*/ 643 w 770"/>
                  <a:gd name="T31" fmla="*/ 979 h 983"/>
                  <a:gd name="T32" fmla="*/ 605 w 770"/>
                  <a:gd name="T33" fmla="*/ 983 h 983"/>
                  <a:gd name="T34" fmla="*/ 0 w 770"/>
                  <a:gd name="T35" fmla="*/ 983 h 983"/>
                  <a:gd name="T36" fmla="*/ 0 w 770"/>
                  <a:gd name="T37" fmla="*/ 0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83">
                    <a:moveTo>
                      <a:pt x="0" y="0"/>
                    </a:moveTo>
                    <a:lnTo>
                      <a:pt x="605" y="0"/>
                    </a:lnTo>
                    <a:lnTo>
                      <a:pt x="643" y="4"/>
                    </a:lnTo>
                    <a:lnTo>
                      <a:pt x="677" y="15"/>
                    </a:lnTo>
                    <a:lnTo>
                      <a:pt x="707" y="36"/>
                    </a:lnTo>
                    <a:lnTo>
                      <a:pt x="734" y="60"/>
                    </a:lnTo>
                    <a:lnTo>
                      <a:pt x="753" y="91"/>
                    </a:lnTo>
                    <a:lnTo>
                      <a:pt x="766" y="125"/>
                    </a:lnTo>
                    <a:lnTo>
                      <a:pt x="770" y="162"/>
                    </a:lnTo>
                    <a:lnTo>
                      <a:pt x="770" y="821"/>
                    </a:lnTo>
                    <a:lnTo>
                      <a:pt x="766" y="858"/>
                    </a:lnTo>
                    <a:lnTo>
                      <a:pt x="753" y="892"/>
                    </a:lnTo>
                    <a:lnTo>
                      <a:pt x="734" y="923"/>
                    </a:lnTo>
                    <a:lnTo>
                      <a:pt x="707" y="947"/>
                    </a:lnTo>
                    <a:lnTo>
                      <a:pt x="677" y="968"/>
                    </a:lnTo>
                    <a:lnTo>
                      <a:pt x="643" y="979"/>
                    </a:lnTo>
                    <a:lnTo>
                      <a:pt x="605" y="983"/>
                    </a:lnTo>
                    <a:lnTo>
                      <a:pt x="0" y="98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7" name="Freeform 17"/>
              <p:cNvSpPr>
                <a:spLocks/>
              </p:cNvSpPr>
              <p:nvPr/>
            </p:nvSpPr>
            <p:spPr bwMode="auto">
              <a:xfrm>
                <a:off x="-1352550" y="3970338"/>
                <a:ext cx="1474788" cy="781050"/>
              </a:xfrm>
              <a:custGeom>
                <a:avLst/>
                <a:gdLst>
                  <a:gd name="T0" fmla="*/ 164 w 1858"/>
                  <a:gd name="T1" fmla="*/ 0 h 985"/>
                  <a:gd name="T2" fmla="*/ 1696 w 1858"/>
                  <a:gd name="T3" fmla="*/ 0 h 985"/>
                  <a:gd name="T4" fmla="*/ 1733 w 1858"/>
                  <a:gd name="T5" fmla="*/ 4 h 985"/>
                  <a:gd name="T6" fmla="*/ 1767 w 1858"/>
                  <a:gd name="T7" fmla="*/ 17 h 985"/>
                  <a:gd name="T8" fmla="*/ 1797 w 1858"/>
                  <a:gd name="T9" fmla="*/ 36 h 985"/>
                  <a:gd name="T10" fmla="*/ 1822 w 1858"/>
                  <a:gd name="T11" fmla="*/ 62 h 985"/>
                  <a:gd name="T12" fmla="*/ 1843 w 1858"/>
                  <a:gd name="T13" fmla="*/ 92 h 985"/>
                  <a:gd name="T14" fmla="*/ 1854 w 1858"/>
                  <a:gd name="T15" fmla="*/ 126 h 985"/>
                  <a:gd name="T16" fmla="*/ 1858 w 1858"/>
                  <a:gd name="T17" fmla="*/ 164 h 985"/>
                  <a:gd name="T18" fmla="*/ 1858 w 1858"/>
                  <a:gd name="T19" fmla="*/ 821 h 985"/>
                  <a:gd name="T20" fmla="*/ 1854 w 1858"/>
                  <a:gd name="T21" fmla="*/ 858 h 985"/>
                  <a:gd name="T22" fmla="*/ 1843 w 1858"/>
                  <a:gd name="T23" fmla="*/ 892 h 985"/>
                  <a:gd name="T24" fmla="*/ 1822 w 1858"/>
                  <a:gd name="T25" fmla="*/ 924 h 985"/>
                  <a:gd name="T26" fmla="*/ 1797 w 1858"/>
                  <a:gd name="T27" fmla="*/ 949 h 985"/>
                  <a:gd name="T28" fmla="*/ 1767 w 1858"/>
                  <a:gd name="T29" fmla="*/ 968 h 985"/>
                  <a:gd name="T30" fmla="*/ 1733 w 1858"/>
                  <a:gd name="T31" fmla="*/ 981 h 985"/>
                  <a:gd name="T32" fmla="*/ 1696 w 1858"/>
                  <a:gd name="T33" fmla="*/ 985 h 985"/>
                  <a:gd name="T34" fmla="*/ 164 w 1858"/>
                  <a:gd name="T35" fmla="*/ 985 h 985"/>
                  <a:gd name="T36" fmla="*/ 126 w 1858"/>
                  <a:gd name="T37" fmla="*/ 981 h 985"/>
                  <a:gd name="T38" fmla="*/ 92 w 1858"/>
                  <a:gd name="T39" fmla="*/ 968 h 985"/>
                  <a:gd name="T40" fmla="*/ 60 w 1858"/>
                  <a:gd name="T41" fmla="*/ 949 h 985"/>
                  <a:gd name="T42" fmla="*/ 36 w 1858"/>
                  <a:gd name="T43" fmla="*/ 924 h 985"/>
                  <a:gd name="T44" fmla="*/ 17 w 1858"/>
                  <a:gd name="T45" fmla="*/ 892 h 985"/>
                  <a:gd name="T46" fmla="*/ 4 w 1858"/>
                  <a:gd name="T47" fmla="*/ 858 h 985"/>
                  <a:gd name="T48" fmla="*/ 0 w 1858"/>
                  <a:gd name="T49" fmla="*/ 821 h 985"/>
                  <a:gd name="T50" fmla="*/ 0 w 1858"/>
                  <a:gd name="T51" fmla="*/ 164 h 985"/>
                  <a:gd name="T52" fmla="*/ 4 w 1858"/>
                  <a:gd name="T53" fmla="*/ 126 h 985"/>
                  <a:gd name="T54" fmla="*/ 17 w 1858"/>
                  <a:gd name="T55" fmla="*/ 92 h 985"/>
                  <a:gd name="T56" fmla="*/ 36 w 1858"/>
                  <a:gd name="T57" fmla="*/ 62 h 985"/>
                  <a:gd name="T58" fmla="*/ 60 w 1858"/>
                  <a:gd name="T59" fmla="*/ 36 h 985"/>
                  <a:gd name="T60" fmla="*/ 92 w 1858"/>
                  <a:gd name="T61" fmla="*/ 17 h 985"/>
                  <a:gd name="T62" fmla="*/ 126 w 1858"/>
                  <a:gd name="T63" fmla="*/ 4 h 985"/>
                  <a:gd name="T64" fmla="*/ 164 w 1858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5">
                    <a:moveTo>
                      <a:pt x="164" y="0"/>
                    </a:moveTo>
                    <a:lnTo>
                      <a:pt x="1696" y="0"/>
                    </a:lnTo>
                    <a:lnTo>
                      <a:pt x="1733" y="4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2" y="62"/>
                    </a:lnTo>
                    <a:lnTo>
                      <a:pt x="1843" y="92"/>
                    </a:lnTo>
                    <a:lnTo>
                      <a:pt x="1854" y="126"/>
                    </a:lnTo>
                    <a:lnTo>
                      <a:pt x="1858" y="164"/>
                    </a:lnTo>
                    <a:lnTo>
                      <a:pt x="1858" y="821"/>
                    </a:lnTo>
                    <a:lnTo>
                      <a:pt x="1854" y="858"/>
                    </a:lnTo>
                    <a:lnTo>
                      <a:pt x="1843" y="892"/>
                    </a:lnTo>
                    <a:lnTo>
                      <a:pt x="1822" y="924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3" y="981"/>
                    </a:lnTo>
                    <a:lnTo>
                      <a:pt x="1696" y="985"/>
                    </a:lnTo>
                    <a:lnTo>
                      <a:pt x="164" y="985"/>
                    </a:lnTo>
                    <a:lnTo>
                      <a:pt x="126" y="981"/>
                    </a:lnTo>
                    <a:lnTo>
                      <a:pt x="92" y="968"/>
                    </a:lnTo>
                    <a:lnTo>
                      <a:pt x="60" y="949"/>
                    </a:lnTo>
                    <a:lnTo>
                      <a:pt x="36" y="924"/>
                    </a:lnTo>
                    <a:lnTo>
                      <a:pt x="17" y="892"/>
                    </a:lnTo>
                    <a:lnTo>
                      <a:pt x="4" y="858"/>
                    </a:lnTo>
                    <a:lnTo>
                      <a:pt x="0" y="821"/>
                    </a:lnTo>
                    <a:lnTo>
                      <a:pt x="0" y="164"/>
                    </a:lnTo>
                    <a:lnTo>
                      <a:pt x="4" y="126"/>
                    </a:lnTo>
                    <a:lnTo>
                      <a:pt x="17" y="92"/>
                    </a:lnTo>
                    <a:lnTo>
                      <a:pt x="36" y="62"/>
                    </a:lnTo>
                    <a:lnTo>
                      <a:pt x="60" y="36"/>
                    </a:lnTo>
                    <a:lnTo>
                      <a:pt x="92" y="17"/>
                    </a:lnTo>
                    <a:lnTo>
                      <a:pt x="126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8" name="Freeform 18"/>
              <p:cNvSpPr>
                <a:spLocks/>
              </p:cNvSpPr>
              <p:nvPr/>
            </p:nvSpPr>
            <p:spPr bwMode="auto">
              <a:xfrm>
                <a:off x="2103438" y="3970338"/>
                <a:ext cx="1474788" cy="781050"/>
              </a:xfrm>
              <a:custGeom>
                <a:avLst/>
                <a:gdLst>
                  <a:gd name="T0" fmla="*/ 164 w 1858"/>
                  <a:gd name="T1" fmla="*/ 0 h 985"/>
                  <a:gd name="T2" fmla="*/ 1694 w 1858"/>
                  <a:gd name="T3" fmla="*/ 0 h 985"/>
                  <a:gd name="T4" fmla="*/ 1731 w 1858"/>
                  <a:gd name="T5" fmla="*/ 4 h 985"/>
                  <a:gd name="T6" fmla="*/ 1767 w 1858"/>
                  <a:gd name="T7" fmla="*/ 17 h 985"/>
                  <a:gd name="T8" fmla="*/ 1797 w 1858"/>
                  <a:gd name="T9" fmla="*/ 36 h 985"/>
                  <a:gd name="T10" fmla="*/ 1822 w 1858"/>
                  <a:gd name="T11" fmla="*/ 62 h 985"/>
                  <a:gd name="T12" fmla="*/ 1841 w 1858"/>
                  <a:gd name="T13" fmla="*/ 92 h 985"/>
                  <a:gd name="T14" fmla="*/ 1854 w 1858"/>
                  <a:gd name="T15" fmla="*/ 126 h 985"/>
                  <a:gd name="T16" fmla="*/ 1858 w 1858"/>
                  <a:gd name="T17" fmla="*/ 164 h 985"/>
                  <a:gd name="T18" fmla="*/ 1858 w 1858"/>
                  <a:gd name="T19" fmla="*/ 821 h 985"/>
                  <a:gd name="T20" fmla="*/ 1854 w 1858"/>
                  <a:gd name="T21" fmla="*/ 858 h 985"/>
                  <a:gd name="T22" fmla="*/ 1841 w 1858"/>
                  <a:gd name="T23" fmla="*/ 892 h 985"/>
                  <a:gd name="T24" fmla="*/ 1822 w 1858"/>
                  <a:gd name="T25" fmla="*/ 924 h 985"/>
                  <a:gd name="T26" fmla="*/ 1797 w 1858"/>
                  <a:gd name="T27" fmla="*/ 949 h 985"/>
                  <a:gd name="T28" fmla="*/ 1767 w 1858"/>
                  <a:gd name="T29" fmla="*/ 968 h 985"/>
                  <a:gd name="T30" fmla="*/ 1731 w 1858"/>
                  <a:gd name="T31" fmla="*/ 981 h 985"/>
                  <a:gd name="T32" fmla="*/ 1694 w 1858"/>
                  <a:gd name="T33" fmla="*/ 985 h 985"/>
                  <a:gd name="T34" fmla="*/ 164 w 1858"/>
                  <a:gd name="T35" fmla="*/ 985 h 985"/>
                  <a:gd name="T36" fmla="*/ 126 w 1858"/>
                  <a:gd name="T37" fmla="*/ 981 h 985"/>
                  <a:gd name="T38" fmla="*/ 90 w 1858"/>
                  <a:gd name="T39" fmla="*/ 968 h 985"/>
                  <a:gd name="T40" fmla="*/ 60 w 1858"/>
                  <a:gd name="T41" fmla="*/ 949 h 985"/>
                  <a:gd name="T42" fmla="*/ 36 w 1858"/>
                  <a:gd name="T43" fmla="*/ 924 h 985"/>
                  <a:gd name="T44" fmla="*/ 17 w 1858"/>
                  <a:gd name="T45" fmla="*/ 892 h 985"/>
                  <a:gd name="T46" fmla="*/ 4 w 1858"/>
                  <a:gd name="T47" fmla="*/ 858 h 985"/>
                  <a:gd name="T48" fmla="*/ 0 w 1858"/>
                  <a:gd name="T49" fmla="*/ 821 h 985"/>
                  <a:gd name="T50" fmla="*/ 0 w 1858"/>
                  <a:gd name="T51" fmla="*/ 164 h 985"/>
                  <a:gd name="T52" fmla="*/ 4 w 1858"/>
                  <a:gd name="T53" fmla="*/ 126 h 985"/>
                  <a:gd name="T54" fmla="*/ 17 w 1858"/>
                  <a:gd name="T55" fmla="*/ 92 h 985"/>
                  <a:gd name="T56" fmla="*/ 36 w 1858"/>
                  <a:gd name="T57" fmla="*/ 62 h 985"/>
                  <a:gd name="T58" fmla="*/ 60 w 1858"/>
                  <a:gd name="T59" fmla="*/ 36 h 985"/>
                  <a:gd name="T60" fmla="*/ 90 w 1858"/>
                  <a:gd name="T61" fmla="*/ 17 h 985"/>
                  <a:gd name="T62" fmla="*/ 126 w 1858"/>
                  <a:gd name="T63" fmla="*/ 4 h 985"/>
                  <a:gd name="T64" fmla="*/ 164 w 1858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5">
                    <a:moveTo>
                      <a:pt x="164" y="0"/>
                    </a:moveTo>
                    <a:lnTo>
                      <a:pt x="1694" y="0"/>
                    </a:lnTo>
                    <a:lnTo>
                      <a:pt x="1731" y="4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2" y="62"/>
                    </a:lnTo>
                    <a:lnTo>
                      <a:pt x="1841" y="92"/>
                    </a:lnTo>
                    <a:lnTo>
                      <a:pt x="1854" y="126"/>
                    </a:lnTo>
                    <a:lnTo>
                      <a:pt x="1858" y="164"/>
                    </a:lnTo>
                    <a:lnTo>
                      <a:pt x="1858" y="821"/>
                    </a:lnTo>
                    <a:lnTo>
                      <a:pt x="1854" y="858"/>
                    </a:lnTo>
                    <a:lnTo>
                      <a:pt x="1841" y="892"/>
                    </a:lnTo>
                    <a:lnTo>
                      <a:pt x="1822" y="924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1" y="981"/>
                    </a:lnTo>
                    <a:lnTo>
                      <a:pt x="1694" y="985"/>
                    </a:lnTo>
                    <a:lnTo>
                      <a:pt x="164" y="985"/>
                    </a:lnTo>
                    <a:lnTo>
                      <a:pt x="126" y="981"/>
                    </a:lnTo>
                    <a:lnTo>
                      <a:pt x="90" y="968"/>
                    </a:lnTo>
                    <a:lnTo>
                      <a:pt x="60" y="949"/>
                    </a:lnTo>
                    <a:lnTo>
                      <a:pt x="36" y="924"/>
                    </a:lnTo>
                    <a:lnTo>
                      <a:pt x="17" y="892"/>
                    </a:lnTo>
                    <a:lnTo>
                      <a:pt x="4" y="858"/>
                    </a:lnTo>
                    <a:lnTo>
                      <a:pt x="0" y="821"/>
                    </a:lnTo>
                    <a:lnTo>
                      <a:pt x="0" y="164"/>
                    </a:lnTo>
                    <a:lnTo>
                      <a:pt x="4" y="126"/>
                    </a:lnTo>
                    <a:lnTo>
                      <a:pt x="17" y="92"/>
                    </a:lnTo>
                    <a:lnTo>
                      <a:pt x="36" y="62"/>
                    </a:lnTo>
                    <a:lnTo>
                      <a:pt x="60" y="36"/>
                    </a:lnTo>
                    <a:lnTo>
                      <a:pt x="90" y="17"/>
                    </a:lnTo>
                    <a:lnTo>
                      <a:pt x="126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9" name="Freeform 19"/>
              <p:cNvSpPr>
                <a:spLocks/>
              </p:cNvSpPr>
              <p:nvPr/>
            </p:nvSpPr>
            <p:spPr bwMode="auto">
              <a:xfrm>
                <a:off x="2968625" y="2940050"/>
                <a:ext cx="609600" cy="781050"/>
              </a:xfrm>
              <a:custGeom>
                <a:avLst/>
                <a:gdLst>
                  <a:gd name="T0" fmla="*/ 164 w 770"/>
                  <a:gd name="T1" fmla="*/ 0 h 985"/>
                  <a:gd name="T2" fmla="*/ 770 w 770"/>
                  <a:gd name="T3" fmla="*/ 0 h 985"/>
                  <a:gd name="T4" fmla="*/ 770 w 770"/>
                  <a:gd name="T5" fmla="*/ 985 h 985"/>
                  <a:gd name="T6" fmla="*/ 164 w 770"/>
                  <a:gd name="T7" fmla="*/ 985 h 985"/>
                  <a:gd name="T8" fmla="*/ 127 w 770"/>
                  <a:gd name="T9" fmla="*/ 981 h 985"/>
                  <a:gd name="T10" fmla="*/ 93 w 770"/>
                  <a:gd name="T11" fmla="*/ 970 h 985"/>
                  <a:gd name="T12" fmla="*/ 62 w 770"/>
                  <a:gd name="T13" fmla="*/ 949 h 985"/>
                  <a:gd name="T14" fmla="*/ 36 w 770"/>
                  <a:gd name="T15" fmla="*/ 924 h 985"/>
                  <a:gd name="T16" fmla="*/ 17 w 770"/>
                  <a:gd name="T17" fmla="*/ 894 h 985"/>
                  <a:gd name="T18" fmla="*/ 6 w 770"/>
                  <a:gd name="T19" fmla="*/ 860 h 985"/>
                  <a:gd name="T20" fmla="*/ 0 w 770"/>
                  <a:gd name="T21" fmla="*/ 823 h 985"/>
                  <a:gd name="T22" fmla="*/ 0 w 770"/>
                  <a:gd name="T23" fmla="*/ 164 h 985"/>
                  <a:gd name="T24" fmla="*/ 6 w 770"/>
                  <a:gd name="T25" fmla="*/ 126 h 985"/>
                  <a:gd name="T26" fmla="*/ 17 w 770"/>
                  <a:gd name="T27" fmla="*/ 91 h 985"/>
                  <a:gd name="T28" fmla="*/ 36 w 770"/>
                  <a:gd name="T29" fmla="*/ 60 h 985"/>
                  <a:gd name="T30" fmla="*/ 62 w 770"/>
                  <a:gd name="T31" fmla="*/ 36 h 985"/>
                  <a:gd name="T32" fmla="*/ 93 w 770"/>
                  <a:gd name="T33" fmla="*/ 17 h 985"/>
                  <a:gd name="T34" fmla="*/ 127 w 770"/>
                  <a:gd name="T35" fmla="*/ 4 h 985"/>
                  <a:gd name="T36" fmla="*/ 164 w 770"/>
                  <a:gd name="T37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85">
                    <a:moveTo>
                      <a:pt x="164" y="0"/>
                    </a:moveTo>
                    <a:lnTo>
                      <a:pt x="770" y="0"/>
                    </a:lnTo>
                    <a:lnTo>
                      <a:pt x="770" y="985"/>
                    </a:lnTo>
                    <a:lnTo>
                      <a:pt x="164" y="985"/>
                    </a:lnTo>
                    <a:lnTo>
                      <a:pt x="127" y="981"/>
                    </a:lnTo>
                    <a:lnTo>
                      <a:pt x="93" y="970"/>
                    </a:lnTo>
                    <a:lnTo>
                      <a:pt x="62" y="949"/>
                    </a:lnTo>
                    <a:lnTo>
                      <a:pt x="36" y="924"/>
                    </a:lnTo>
                    <a:lnTo>
                      <a:pt x="17" y="894"/>
                    </a:lnTo>
                    <a:lnTo>
                      <a:pt x="6" y="860"/>
                    </a:lnTo>
                    <a:lnTo>
                      <a:pt x="0" y="823"/>
                    </a:lnTo>
                    <a:lnTo>
                      <a:pt x="0" y="164"/>
                    </a:lnTo>
                    <a:lnTo>
                      <a:pt x="6" y="126"/>
                    </a:lnTo>
                    <a:lnTo>
                      <a:pt x="17" y="91"/>
                    </a:lnTo>
                    <a:lnTo>
                      <a:pt x="36" y="60"/>
                    </a:lnTo>
                    <a:lnTo>
                      <a:pt x="62" y="36"/>
                    </a:lnTo>
                    <a:lnTo>
                      <a:pt x="93" y="17"/>
                    </a:lnTo>
                    <a:lnTo>
                      <a:pt x="127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0" name="Freeform 20"/>
              <p:cNvSpPr>
                <a:spLocks/>
              </p:cNvSpPr>
              <p:nvPr/>
            </p:nvSpPr>
            <p:spPr bwMode="auto">
              <a:xfrm>
                <a:off x="2968625" y="4997450"/>
                <a:ext cx="609600" cy="784225"/>
              </a:xfrm>
              <a:custGeom>
                <a:avLst/>
                <a:gdLst>
                  <a:gd name="T0" fmla="*/ 164 w 770"/>
                  <a:gd name="T1" fmla="*/ 0 h 987"/>
                  <a:gd name="T2" fmla="*/ 770 w 770"/>
                  <a:gd name="T3" fmla="*/ 0 h 987"/>
                  <a:gd name="T4" fmla="*/ 770 w 770"/>
                  <a:gd name="T5" fmla="*/ 987 h 987"/>
                  <a:gd name="T6" fmla="*/ 164 w 770"/>
                  <a:gd name="T7" fmla="*/ 987 h 987"/>
                  <a:gd name="T8" fmla="*/ 127 w 770"/>
                  <a:gd name="T9" fmla="*/ 981 h 987"/>
                  <a:gd name="T10" fmla="*/ 91 w 770"/>
                  <a:gd name="T11" fmla="*/ 970 h 987"/>
                  <a:gd name="T12" fmla="*/ 61 w 770"/>
                  <a:gd name="T13" fmla="*/ 951 h 987"/>
                  <a:gd name="T14" fmla="*/ 36 w 770"/>
                  <a:gd name="T15" fmla="*/ 925 h 987"/>
                  <a:gd name="T16" fmla="*/ 15 w 770"/>
                  <a:gd name="T17" fmla="*/ 895 h 987"/>
                  <a:gd name="T18" fmla="*/ 4 w 770"/>
                  <a:gd name="T19" fmla="*/ 861 h 987"/>
                  <a:gd name="T20" fmla="*/ 0 w 770"/>
                  <a:gd name="T21" fmla="*/ 823 h 987"/>
                  <a:gd name="T22" fmla="*/ 0 w 770"/>
                  <a:gd name="T23" fmla="*/ 166 h 987"/>
                  <a:gd name="T24" fmla="*/ 6 w 770"/>
                  <a:gd name="T25" fmla="*/ 123 h 987"/>
                  <a:gd name="T26" fmla="*/ 23 w 770"/>
                  <a:gd name="T27" fmla="*/ 83 h 987"/>
                  <a:gd name="T28" fmla="*/ 47 w 770"/>
                  <a:gd name="T29" fmla="*/ 49 h 987"/>
                  <a:gd name="T30" fmla="*/ 81 w 770"/>
                  <a:gd name="T31" fmla="*/ 25 h 987"/>
                  <a:gd name="T32" fmla="*/ 121 w 770"/>
                  <a:gd name="T33" fmla="*/ 8 h 987"/>
                  <a:gd name="T34" fmla="*/ 164 w 770"/>
                  <a:gd name="T35" fmla="*/ 0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0" h="987">
                    <a:moveTo>
                      <a:pt x="164" y="0"/>
                    </a:moveTo>
                    <a:lnTo>
                      <a:pt x="770" y="0"/>
                    </a:lnTo>
                    <a:lnTo>
                      <a:pt x="770" y="987"/>
                    </a:lnTo>
                    <a:lnTo>
                      <a:pt x="164" y="987"/>
                    </a:lnTo>
                    <a:lnTo>
                      <a:pt x="127" y="981"/>
                    </a:lnTo>
                    <a:lnTo>
                      <a:pt x="91" y="970"/>
                    </a:lnTo>
                    <a:lnTo>
                      <a:pt x="61" y="951"/>
                    </a:lnTo>
                    <a:lnTo>
                      <a:pt x="36" y="925"/>
                    </a:lnTo>
                    <a:lnTo>
                      <a:pt x="15" y="895"/>
                    </a:lnTo>
                    <a:lnTo>
                      <a:pt x="4" y="861"/>
                    </a:lnTo>
                    <a:lnTo>
                      <a:pt x="0" y="823"/>
                    </a:lnTo>
                    <a:lnTo>
                      <a:pt x="0" y="166"/>
                    </a:lnTo>
                    <a:lnTo>
                      <a:pt x="6" y="123"/>
                    </a:lnTo>
                    <a:lnTo>
                      <a:pt x="23" y="83"/>
                    </a:lnTo>
                    <a:lnTo>
                      <a:pt x="47" y="49"/>
                    </a:lnTo>
                    <a:lnTo>
                      <a:pt x="81" y="25"/>
                    </a:lnTo>
                    <a:lnTo>
                      <a:pt x="121" y="8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1" name="Freeform 21"/>
              <p:cNvSpPr>
                <a:spLocks/>
              </p:cNvSpPr>
              <p:nvPr/>
            </p:nvSpPr>
            <p:spPr bwMode="auto">
              <a:xfrm>
                <a:off x="-487363" y="2941638"/>
                <a:ext cx="1474788" cy="779463"/>
              </a:xfrm>
              <a:custGeom>
                <a:avLst/>
                <a:gdLst>
                  <a:gd name="T0" fmla="*/ 162 w 1858"/>
                  <a:gd name="T1" fmla="*/ 0 h 983"/>
                  <a:gd name="T2" fmla="*/ 1694 w 1858"/>
                  <a:gd name="T3" fmla="*/ 0 h 983"/>
                  <a:gd name="T4" fmla="*/ 1732 w 1858"/>
                  <a:gd name="T5" fmla="*/ 4 h 983"/>
                  <a:gd name="T6" fmla="*/ 1765 w 1858"/>
                  <a:gd name="T7" fmla="*/ 15 h 983"/>
                  <a:gd name="T8" fmla="*/ 1798 w 1858"/>
                  <a:gd name="T9" fmla="*/ 36 h 983"/>
                  <a:gd name="T10" fmla="*/ 1822 w 1858"/>
                  <a:gd name="T11" fmla="*/ 60 h 983"/>
                  <a:gd name="T12" fmla="*/ 1841 w 1858"/>
                  <a:gd name="T13" fmla="*/ 90 h 983"/>
                  <a:gd name="T14" fmla="*/ 1854 w 1858"/>
                  <a:gd name="T15" fmla="*/ 124 h 983"/>
                  <a:gd name="T16" fmla="*/ 1858 w 1858"/>
                  <a:gd name="T17" fmla="*/ 162 h 983"/>
                  <a:gd name="T18" fmla="*/ 1858 w 1858"/>
                  <a:gd name="T19" fmla="*/ 821 h 983"/>
                  <a:gd name="T20" fmla="*/ 1854 w 1858"/>
                  <a:gd name="T21" fmla="*/ 858 h 983"/>
                  <a:gd name="T22" fmla="*/ 1841 w 1858"/>
                  <a:gd name="T23" fmla="*/ 892 h 983"/>
                  <a:gd name="T24" fmla="*/ 1822 w 1858"/>
                  <a:gd name="T25" fmla="*/ 922 h 983"/>
                  <a:gd name="T26" fmla="*/ 1796 w 1858"/>
                  <a:gd name="T27" fmla="*/ 947 h 983"/>
                  <a:gd name="T28" fmla="*/ 1765 w 1858"/>
                  <a:gd name="T29" fmla="*/ 968 h 983"/>
                  <a:gd name="T30" fmla="*/ 1732 w 1858"/>
                  <a:gd name="T31" fmla="*/ 979 h 983"/>
                  <a:gd name="T32" fmla="*/ 1694 w 1858"/>
                  <a:gd name="T33" fmla="*/ 983 h 983"/>
                  <a:gd name="T34" fmla="*/ 162 w 1858"/>
                  <a:gd name="T35" fmla="*/ 983 h 983"/>
                  <a:gd name="T36" fmla="*/ 125 w 1858"/>
                  <a:gd name="T37" fmla="*/ 979 h 983"/>
                  <a:gd name="T38" fmla="*/ 91 w 1858"/>
                  <a:gd name="T39" fmla="*/ 968 h 983"/>
                  <a:gd name="T40" fmla="*/ 60 w 1858"/>
                  <a:gd name="T41" fmla="*/ 947 h 983"/>
                  <a:gd name="T42" fmla="*/ 36 w 1858"/>
                  <a:gd name="T43" fmla="*/ 922 h 983"/>
                  <a:gd name="T44" fmla="*/ 15 w 1858"/>
                  <a:gd name="T45" fmla="*/ 892 h 983"/>
                  <a:gd name="T46" fmla="*/ 4 w 1858"/>
                  <a:gd name="T47" fmla="*/ 858 h 983"/>
                  <a:gd name="T48" fmla="*/ 0 w 1858"/>
                  <a:gd name="T49" fmla="*/ 821 h 983"/>
                  <a:gd name="T50" fmla="*/ 0 w 1858"/>
                  <a:gd name="T51" fmla="*/ 162 h 983"/>
                  <a:gd name="T52" fmla="*/ 4 w 1858"/>
                  <a:gd name="T53" fmla="*/ 124 h 983"/>
                  <a:gd name="T54" fmla="*/ 15 w 1858"/>
                  <a:gd name="T55" fmla="*/ 90 h 983"/>
                  <a:gd name="T56" fmla="*/ 36 w 1858"/>
                  <a:gd name="T57" fmla="*/ 60 h 983"/>
                  <a:gd name="T58" fmla="*/ 60 w 1858"/>
                  <a:gd name="T59" fmla="*/ 36 h 983"/>
                  <a:gd name="T60" fmla="*/ 91 w 1858"/>
                  <a:gd name="T61" fmla="*/ 15 h 983"/>
                  <a:gd name="T62" fmla="*/ 125 w 1858"/>
                  <a:gd name="T63" fmla="*/ 4 h 983"/>
                  <a:gd name="T64" fmla="*/ 162 w 1858"/>
                  <a:gd name="T65" fmla="*/ 0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3">
                    <a:moveTo>
                      <a:pt x="162" y="0"/>
                    </a:moveTo>
                    <a:lnTo>
                      <a:pt x="1694" y="0"/>
                    </a:lnTo>
                    <a:lnTo>
                      <a:pt x="1732" y="4"/>
                    </a:lnTo>
                    <a:lnTo>
                      <a:pt x="1765" y="15"/>
                    </a:lnTo>
                    <a:lnTo>
                      <a:pt x="1798" y="36"/>
                    </a:lnTo>
                    <a:lnTo>
                      <a:pt x="1822" y="60"/>
                    </a:lnTo>
                    <a:lnTo>
                      <a:pt x="1841" y="90"/>
                    </a:lnTo>
                    <a:lnTo>
                      <a:pt x="1854" y="124"/>
                    </a:lnTo>
                    <a:lnTo>
                      <a:pt x="1858" y="162"/>
                    </a:lnTo>
                    <a:lnTo>
                      <a:pt x="1858" y="821"/>
                    </a:lnTo>
                    <a:lnTo>
                      <a:pt x="1854" y="858"/>
                    </a:lnTo>
                    <a:lnTo>
                      <a:pt x="1841" y="892"/>
                    </a:lnTo>
                    <a:lnTo>
                      <a:pt x="1822" y="922"/>
                    </a:lnTo>
                    <a:lnTo>
                      <a:pt x="1796" y="947"/>
                    </a:lnTo>
                    <a:lnTo>
                      <a:pt x="1765" y="968"/>
                    </a:lnTo>
                    <a:lnTo>
                      <a:pt x="1732" y="979"/>
                    </a:lnTo>
                    <a:lnTo>
                      <a:pt x="1694" y="983"/>
                    </a:lnTo>
                    <a:lnTo>
                      <a:pt x="162" y="983"/>
                    </a:lnTo>
                    <a:lnTo>
                      <a:pt x="125" y="979"/>
                    </a:lnTo>
                    <a:lnTo>
                      <a:pt x="91" y="968"/>
                    </a:lnTo>
                    <a:lnTo>
                      <a:pt x="60" y="947"/>
                    </a:lnTo>
                    <a:lnTo>
                      <a:pt x="36" y="922"/>
                    </a:lnTo>
                    <a:lnTo>
                      <a:pt x="15" y="892"/>
                    </a:lnTo>
                    <a:lnTo>
                      <a:pt x="4" y="858"/>
                    </a:lnTo>
                    <a:lnTo>
                      <a:pt x="0" y="821"/>
                    </a:lnTo>
                    <a:lnTo>
                      <a:pt x="0" y="162"/>
                    </a:lnTo>
                    <a:lnTo>
                      <a:pt x="4" y="124"/>
                    </a:lnTo>
                    <a:lnTo>
                      <a:pt x="15" y="90"/>
                    </a:lnTo>
                    <a:lnTo>
                      <a:pt x="36" y="60"/>
                    </a:lnTo>
                    <a:lnTo>
                      <a:pt x="60" y="36"/>
                    </a:lnTo>
                    <a:lnTo>
                      <a:pt x="91" y="15"/>
                    </a:lnTo>
                    <a:lnTo>
                      <a:pt x="125" y="4"/>
                    </a:lnTo>
                    <a:lnTo>
                      <a:pt x="1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2" name="Freeform 22"/>
              <p:cNvSpPr>
                <a:spLocks/>
              </p:cNvSpPr>
              <p:nvPr/>
            </p:nvSpPr>
            <p:spPr bwMode="auto">
              <a:xfrm>
                <a:off x="-487363" y="4999038"/>
                <a:ext cx="1474788" cy="782638"/>
              </a:xfrm>
              <a:custGeom>
                <a:avLst/>
                <a:gdLst>
                  <a:gd name="T0" fmla="*/ 162 w 1858"/>
                  <a:gd name="T1" fmla="*/ 0 h 985"/>
                  <a:gd name="T2" fmla="*/ 1694 w 1858"/>
                  <a:gd name="T3" fmla="*/ 0 h 985"/>
                  <a:gd name="T4" fmla="*/ 1732 w 1858"/>
                  <a:gd name="T5" fmla="*/ 4 h 985"/>
                  <a:gd name="T6" fmla="*/ 1765 w 1858"/>
                  <a:gd name="T7" fmla="*/ 17 h 985"/>
                  <a:gd name="T8" fmla="*/ 1798 w 1858"/>
                  <a:gd name="T9" fmla="*/ 36 h 985"/>
                  <a:gd name="T10" fmla="*/ 1822 w 1858"/>
                  <a:gd name="T11" fmla="*/ 61 h 985"/>
                  <a:gd name="T12" fmla="*/ 1841 w 1858"/>
                  <a:gd name="T13" fmla="*/ 91 h 985"/>
                  <a:gd name="T14" fmla="*/ 1854 w 1858"/>
                  <a:gd name="T15" fmla="*/ 127 h 985"/>
                  <a:gd name="T16" fmla="*/ 1858 w 1858"/>
                  <a:gd name="T17" fmla="*/ 164 h 985"/>
                  <a:gd name="T18" fmla="*/ 1858 w 1858"/>
                  <a:gd name="T19" fmla="*/ 821 h 985"/>
                  <a:gd name="T20" fmla="*/ 1854 w 1858"/>
                  <a:gd name="T21" fmla="*/ 859 h 985"/>
                  <a:gd name="T22" fmla="*/ 1841 w 1858"/>
                  <a:gd name="T23" fmla="*/ 893 h 985"/>
                  <a:gd name="T24" fmla="*/ 1822 w 1858"/>
                  <a:gd name="T25" fmla="*/ 923 h 985"/>
                  <a:gd name="T26" fmla="*/ 1798 w 1858"/>
                  <a:gd name="T27" fmla="*/ 949 h 985"/>
                  <a:gd name="T28" fmla="*/ 1765 w 1858"/>
                  <a:gd name="T29" fmla="*/ 968 h 985"/>
                  <a:gd name="T30" fmla="*/ 1732 w 1858"/>
                  <a:gd name="T31" fmla="*/ 979 h 985"/>
                  <a:gd name="T32" fmla="*/ 1694 w 1858"/>
                  <a:gd name="T33" fmla="*/ 985 h 985"/>
                  <a:gd name="T34" fmla="*/ 162 w 1858"/>
                  <a:gd name="T35" fmla="*/ 985 h 985"/>
                  <a:gd name="T36" fmla="*/ 125 w 1858"/>
                  <a:gd name="T37" fmla="*/ 979 h 985"/>
                  <a:gd name="T38" fmla="*/ 91 w 1858"/>
                  <a:gd name="T39" fmla="*/ 968 h 985"/>
                  <a:gd name="T40" fmla="*/ 60 w 1858"/>
                  <a:gd name="T41" fmla="*/ 949 h 985"/>
                  <a:gd name="T42" fmla="*/ 36 w 1858"/>
                  <a:gd name="T43" fmla="*/ 923 h 985"/>
                  <a:gd name="T44" fmla="*/ 15 w 1858"/>
                  <a:gd name="T45" fmla="*/ 893 h 985"/>
                  <a:gd name="T46" fmla="*/ 4 w 1858"/>
                  <a:gd name="T47" fmla="*/ 859 h 985"/>
                  <a:gd name="T48" fmla="*/ 0 w 1858"/>
                  <a:gd name="T49" fmla="*/ 821 h 985"/>
                  <a:gd name="T50" fmla="*/ 0 w 1858"/>
                  <a:gd name="T51" fmla="*/ 164 h 985"/>
                  <a:gd name="T52" fmla="*/ 4 w 1858"/>
                  <a:gd name="T53" fmla="*/ 127 h 985"/>
                  <a:gd name="T54" fmla="*/ 15 w 1858"/>
                  <a:gd name="T55" fmla="*/ 91 h 985"/>
                  <a:gd name="T56" fmla="*/ 36 w 1858"/>
                  <a:gd name="T57" fmla="*/ 61 h 985"/>
                  <a:gd name="T58" fmla="*/ 60 w 1858"/>
                  <a:gd name="T59" fmla="*/ 36 h 985"/>
                  <a:gd name="T60" fmla="*/ 91 w 1858"/>
                  <a:gd name="T61" fmla="*/ 17 h 985"/>
                  <a:gd name="T62" fmla="*/ 125 w 1858"/>
                  <a:gd name="T63" fmla="*/ 4 h 985"/>
                  <a:gd name="T64" fmla="*/ 162 w 1858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5">
                    <a:moveTo>
                      <a:pt x="162" y="0"/>
                    </a:moveTo>
                    <a:lnTo>
                      <a:pt x="1694" y="0"/>
                    </a:lnTo>
                    <a:lnTo>
                      <a:pt x="1732" y="4"/>
                    </a:lnTo>
                    <a:lnTo>
                      <a:pt x="1765" y="17"/>
                    </a:lnTo>
                    <a:lnTo>
                      <a:pt x="1798" y="36"/>
                    </a:lnTo>
                    <a:lnTo>
                      <a:pt x="1822" y="61"/>
                    </a:lnTo>
                    <a:lnTo>
                      <a:pt x="1841" y="91"/>
                    </a:lnTo>
                    <a:lnTo>
                      <a:pt x="1854" y="127"/>
                    </a:lnTo>
                    <a:lnTo>
                      <a:pt x="1858" y="164"/>
                    </a:lnTo>
                    <a:lnTo>
                      <a:pt x="1858" y="821"/>
                    </a:lnTo>
                    <a:lnTo>
                      <a:pt x="1854" y="859"/>
                    </a:lnTo>
                    <a:lnTo>
                      <a:pt x="1841" y="893"/>
                    </a:lnTo>
                    <a:lnTo>
                      <a:pt x="1822" y="923"/>
                    </a:lnTo>
                    <a:lnTo>
                      <a:pt x="1798" y="949"/>
                    </a:lnTo>
                    <a:lnTo>
                      <a:pt x="1765" y="968"/>
                    </a:lnTo>
                    <a:lnTo>
                      <a:pt x="1732" y="979"/>
                    </a:lnTo>
                    <a:lnTo>
                      <a:pt x="1694" y="985"/>
                    </a:lnTo>
                    <a:lnTo>
                      <a:pt x="162" y="985"/>
                    </a:lnTo>
                    <a:lnTo>
                      <a:pt x="125" y="979"/>
                    </a:lnTo>
                    <a:lnTo>
                      <a:pt x="91" y="968"/>
                    </a:lnTo>
                    <a:lnTo>
                      <a:pt x="60" y="949"/>
                    </a:lnTo>
                    <a:lnTo>
                      <a:pt x="36" y="923"/>
                    </a:lnTo>
                    <a:lnTo>
                      <a:pt x="15" y="893"/>
                    </a:lnTo>
                    <a:lnTo>
                      <a:pt x="4" y="859"/>
                    </a:lnTo>
                    <a:lnTo>
                      <a:pt x="0" y="821"/>
                    </a:lnTo>
                    <a:lnTo>
                      <a:pt x="0" y="164"/>
                    </a:lnTo>
                    <a:lnTo>
                      <a:pt x="4" y="127"/>
                    </a:lnTo>
                    <a:lnTo>
                      <a:pt x="15" y="91"/>
                    </a:lnTo>
                    <a:lnTo>
                      <a:pt x="36" y="61"/>
                    </a:lnTo>
                    <a:lnTo>
                      <a:pt x="60" y="36"/>
                    </a:lnTo>
                    <a:lnTo>
                      <a:pt x="91" y="17"/>
                    </a:lnTo>
                    <a:lnTo>
                      <a:pt x="125" y="4"/>
                    </a:lnTo>
                    <a:lnTo>
                      <a:pt x="1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3" name="Freeform 23"/>
              <p:cNvSpPr>
                <a:spLocks/>
              </p:cNvSpPr>
              <p:nvPr/>
            </p:nvSpPr>
            <p:spPr bwMode="auto">
              <a:xfrm>
                <a:off x="374650" y="1912938"/>
                <a:ext cx="1476375" cy="781050"/>
              </a:xfrm>
              <a:custGeom>
                <a:avLst/>
                <a:gdLst>
                  <a:gd name="T0" fmla="*/ 164 w 1859"/>
                  <a:gd name="T1" fmla="*/ 0 h 985"/>
                  <a:gd name="T2" fmla="*/ 1695 w 1859"/>
                  <a:gd name="T3" fmla="*/ 0 h 985"/>
                  <a:gd name="T4" fmla="*/ 1733 w 1859"/>
                  <a:gd name="T5" fmla="*/ 3 h 985"/>
                  <a:gd name="T6" fmla="*/ 1767 w 1859"/>
                  <a:gd name="T7" fmla="*/ 17 h 985"/>
                  <a:gd name="T8" fmla="*/ 1797 w 1859"/>
                  <a:gd name="T9" fmla="*/ 36 h 985"/>
                  <a:gd name="T10" fmla="*/ 1823 w 1859"/>
                  <a:gd name="T11" fmla="*/ 60 h 985"/>
                  <a:gd name="T12" fmla="*/ 1842 w 1859"/>
                  <a:gd name="T13" fmla="*/ 90 h 985"/>
                  <a:gd name="T14" fmla="*/ 1855 w 1859"/>
                  <a:gd name="T15" fmla="*/ 126 h 985"/>
                  <a:gd name="T16" fmla="*/ 1859 w 1859"/>
                  <a:gd name="T17" fmla="*/ 164 h 985"/>
                  <a:gd name="T18" fmla="*/ 1859 w 1859"/>
                  <a:gd name="T19" fmla="*/ 820 h 985"/>
                  <a:gd name="T20" fmla="*/ 1855 w 1859"/>
                  <a:gd name="T21" fmla="*/ 858 h 985"/>
                  <a:gd name="T22" fmla="*/ 1842 w 1859"/>
                  <a:gd name="T23" fmla="*/ 892 h 985"/>
                  <a:gd name="T24" fmla="*/ 1823 w 1859"/>
                  <a:gd name="T25" fmla="*/ 922 h 985"/>
                  <a:gd name="T26" fmla="*/ 1797 w 1859"/>
                  <a:gd name="T27" fmla="*/ 949 h 985"/>
                  <a:gd name="T28" fmla="*/ 1767 w 1859"/>
                  <a:gd name="T29" fmla="*/ 968 h 985"/>
                  <a:gd name="T30" fmla="*/ 1733 w 1859"/>
                  <a:gd name="T31" fmla="*/ 979 h 985"/>
                  <a:gd name="T32" fmla="*/ 1695 w 1859"/>
                  <a:gd name="T33" fmla="*/ 985 h 985"/>
                  <a:gd name="T34" fmla="*/ 164 w 1859"/>
                  <a:gd name="T35" fmla="*/ 985 h 985"/>
                  <a:gd name="T36" fmla="*/ 126 w 1859"/>
                  <a:gd name="T37" fmla="*/ 979 h 985"/>
                  <a:gd name="T38" fmla="*/ 92 w 1859"/>
                  <a:gd name="T39" fmla="*/ 968 h 985"/>
                  <a:gd name="T40" fmla="*/ 62 w 1859"/>
                  <a:gd name="T41" fmla="*/ 947 h 985"/>
                  <a:gd name="T42" fmla="*/ 35 w 1859"/>
                  <a:gd name="T43" fmla="*/ 922 h 985"/>
                  <a:gd name="T44" fmla="*/ 16 w 1859"/>
                  <a:gd name="T45" fmla="*/ 892 h 985"/>
                  <a:gd name="T46" fmla="*/ 5 w 1859"/>
                  <a:gd name="T47" fmla="*/ 858 h 985"/>
                  <a:gd name="T48" fmla="*/ 0 w 1859"/>
                  <a:gd name="T49" fmla="*/ 820 h 985"/>
                  <a:gd name="T50" fmla="*/ 0 w 1859"/>
                  <a:gd name="T51" fmla="*/ 164 h 985"/>
                  <a:gd name="T52" fmla="*/ 5 w 1859"/>
                  <a:gd name="T53" fmla="*/ 126 h 985"/>
                  <a:gd name="T54" fmla="*/ 16 w 1859"/>
                  <a:gd name="T55" fmla="*/ 90 h 985"/>
                  <a:gd name="T56" fmla="*/ 35 w 1859"/>
                  <a:gd name="T57" fmla="*/ 60 h 985"/>
                  <a:gd name="T58" fmla="*/ 62 w 1859"/>
                  <a:gd name="T59" fmla="*/ 36 h 985"/>
                  <a:gd name="T60" fmla="*/ 92 w 1859"/>
                  <a:gd name="T61" fmla="*/ 17 h 985"/>
                  <a:gd name="T62" fmla="*/ 126 w 1859"/>
                  <a:gd name="T63" fmla="*/ 3 h 985"/>
                  <a:gd name="T64" fmla="*/ 164 w 1859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9" h="985">
                    <a:moveTo>
                      <a:pt x="164" y="0"/>
                    </a:moveTo>
                    <a:lnTo>
                      <a:pt x="1695" y="0"/>
                    </a:lnTo>
                    <a:lnTo>
                      <a:pt x="1733" y="3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3" y="60"/>
                    </a:lnTo>
                    <a:lnTo>
                      <a:pt x="1842" y="90"/>
                    </a:lnTo>
                    <a:lnTo>
                      <a:pt x="1855" y="126"/>
                    </a:lnTo>
                    <a:lnTo>
                      <a:pt x="1859" y="164"/>
                    </a:lnTo>
                    <a:lnTo>
                      <a:pt x="1859" y="820"/>
                    </a:lnTo>
                    <a:lnTo>
                      <a:pt x="1855" y="858"/>
                    </a:lnTo>
                    <a:lnTo>
                      <a:pt x="1842" y="892"/>
                    </a:lnTo>
                    <a:lnTo>
                      <a:pt x="1823" y="922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3" y="979"/>
                    </a:lnTo>
                    <a:lnTo>
                      <a:pt x="1695" y="985"/>
                    </a:lnTo>
                    <a:lnTo>
                      <a:pt x="164" y="985"/>
                    </a:lnTo>
                    <a:lnTo>
                      <a:pt x="126" y="979"/>
                    </a:lnTo>
                    <a:lnTo>
                      <a:pt x="92" y="968"/>
                    </a:lnTo>
                    <a:lnTo>
                      <a:pt x="62" y="947"/>
                    </a:lnTo>
                    <a:lnTo>
                      <a:pt x="35" y="922"/>
                    </a:lnTo>
                    <a:lnTo>
                      <a:pt x="16" y="892"/>
                    </a:lnTo>
                    <a:lnTo>
                      <a:pt x="5" y="858"/>
                    </a:lnTo>
                    <a:lnTo>
                      <a:pt x="0" y="820"/>
                    </a:lnTo>
                    <a:lnTo>
                      <a:pt x="0" y="164"/>
                    </a:lnTo>
                    <a:lnTo>
                      <a:pt x="5" y="126"/>
                    </a:lnTo>
                    <a:lnTo>
                      <a:pt x="16" y="90"/>
                    </a:lnTo>
                    <a:lnTo>
                      <a:pt x="35" y="60"/>
                    </a:lnTo>
                    <a:lnTo>
                      <a:pt x="62" y="36"/>
                    </a:lnTo>
                    <a:lnTo>
                      <a:pt x="92" y="17"/>
                    </a:lnTo>
                    <a:lnTo>
                      <a:pt x="126" y="3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4" name="Freeform 24"/>
              <p:cNvSpPr>
                <a:spLocks/>
              </p:cNvSpPr>
              <p:nvPr/>
            </p:nvSpPr>
            <p:spPr bwMode="auto">
              <a:xfrm>
                <a:off x="2103438" y="1912938"/>
                <a:ext cx="1474788" cy="781050"/>
              </a:xfrm>
              <a:custGeom>
                <a:avLst/>
                <a:gdLst>
                  <a:gd name="T0" fmla="*/ 164 w 1858"/>
                  <a:gd name="T1" fmla="*/ 0 h 985"/>
                  <a:gd name="T2" fmla="*/ 1694 w 1858"/>
                  <a:gd name="T3" fmla="*/ 0 h 985"/>
                  <a:gd name="T4" fmla="*/ 1731 w 1858"/>
                  <a:gd name="T5" fmla="*/ 3 h 985"/>
                  <a:gd name="T6" fmla="*/ 1767 w 1858"/>
                  <a:gd name="T7" fmla="*/ 17 h 985"/>
                  <a:gd name="T8" fmla="*/ 1797 w 1858"/>
                  <a:gd name="T9" fmla="*/ 36 h 985"/>
                  <a:gd name="T10" fmla="*/ 1822 w 1858"/>
                  <a:gd name="T11" fmla="*/ 60 h 985"/>
                  <a:gd name="T12" fmla="*/ 1841 w 1858"/>
                  <a:gd name="T13" fmla="*/ 90 h 985"/>
                  <a:gd name="T14" fmla="*/ 1854 w 1858"/>
                  <a:gd name="T15" fmla="*/ 126 h 985"/>
                  <a:gd name="T16" fmla="*/ 1858 w 1858"/>
                  <a:gd name="T17" fmla="*/ 164 h 985"/>
                  <a:gd name="T18" fmla="*/ 1858 w 1858"/>
                  <a:gd name="T19" fmla="*/ 820 h 985"/>
                  <a:gd name="T20" fmla="*/ 1854 w 1858"/>
                  <a:gd name="T21" fmla="*/ 858 h 985"/>
                  <a:gd name="T22" fmla="*/ 1841 w 1858"/>
                  <a:gd name="T23" fmla="*/ 892 h 985"/>
                  <a:gd name="T24" fmla="*/ 1822 w 1858"/>
                  <a:gd name="T25" fmla="*/ 922 h 985"/>
                  <a:gd name="T26" fmla="*/ 1797 w 1858"/>
                  <a:gd name="T27" fmla="*/ 949 h 985"/>
                  <a:gd name="T28" fmla="*/ 1767 w 1858"/>
                  <a:gd name="T29" fmla="*/ 968 h 985"/>
                  <a:gd name="T30" fmla="*/ 1731 w 1858"/>
                  <a:gd name="T31" fmla="*/ 979 h 985"/>
                  <a:gd name="T32" fmla="*/ 1694 w 1858"/>
                  <a:gd name="T33" fmla="*/ 985 h 985"/>
                  <a:gd name="T34" fmla="*/ 164 w 1858"/>
                  <a:gd name="T35" fmla="*/ 985 h 985"/>
                  <a:gd name="T36" fmla="*/ 126 w 1858"/>
                  <a:gd name="T37" fmla="*/ 979 h 985"/>
                  <a:gd name="T38" fmla="*/ 90 w 1858"/>
                  <a:gd name="T39" fmla="*/ 968 h 985"/>
                  <a:gd name="T40" fmla="*/ 60 w 1858"/>
                  <a:gd name="T41" fmla="*/ 947 h 985"/>
                  <a:gd name="T42" fmla="*/ 36 w 1858"/>
                  <a:gd name="T43" fmla="*/ 922 h 985"/>
                  <a:gd name="T44" fmla="*/ 17 w 1858"/>
                  <a:gd name="T45" fmla="*/ 892 h 985"/>
                  <a:gd name="T46" fmla="*/ 4 w 1858"/>
                  <a:gd name="T47" fmla="*/ 858 h 985"/>
                  <a:gd name="T48" fmla="*/ 0 w 1858"/>
                  <a:gd name="T49" fmla="*/ 820 h 985"/>
                  <a:gd name="T50" fmla="*/ 0 w 1858"/>
                  <a:gd name="T51" fmla="*/ 164 h 985"/>
                  <a:gd name="T52" fmla="*/ 4 w 1858"/>
                  <a:gd name="T53" fmla="*/ 126 h 985"/>
                  <a:gd name="T54" fmla="*/ 17 w 1858"/>
                  <a:gd name="T55" fmla="*/ 90 h 985"/>
                  <a:gd name="T56" fmla="*/ 36 w 1858"/>
                  <a:gd name="T57" fmla="*/ 60 h 985"/>
                  <a:gd name="T58" fmla="*/ 60 w 1858"/>
                  <a:gd name="T59" fmla="*/ 36 h 985"/>
                  <a:gd name="T60" fmla="*/ 90 w 1858"/>
                  <a:gd name="T61" fmla="*/ 17 h 985"/>
                  <a:gd name="T62" fmla="*/ 126 w 1858"/>
                  <a:gd name="T63" fmla="*/ 3 h 985"/>
                  <a:gd name="T64" fmla="*/ 164 w 1858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5">
                    <a:moveTo>
                      <a:pt x="164" y="0"/>
                    </a:moveTo>
                    <a:lnTo>
                      <a:pt x="1694" y="0"/>
                    </a:lnTo>
                    <a:lnTo>
                      <a:pt x="1731" y="3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2" y="60"/>
                    </a:lnTo>
                    <a:lnTo>
                      <a:pt x="1841" y="90"/>
                    </a:lnTo>
                    <a:lnTo>
                      <a:pt x="1854" y="126"/>
                    </a:lnTo>
                    <a:lnTo>
                      <a:pt x="1858" y="164"/>
                    </a:lnTo>
                    <a:lnTo>
                      <a:pt x="1858" y="820"/>
                    </a:lnTo>
                    <a:lnTo>
                      <a:pt x="1854" y="858"/>
                    </a:lnTo>
                    <a:lnTo>
                      <a:pt x="1841" y="892"/>
                    </a:lnTo>
                    <a:lnTo>
                      <a:pt x="1822" y="922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1" y="979"/>
                    </a:lnTo>
                    <a:lnTo>
                      <a:pt x="1694" y="985"/>
                    </a:lnTo>
                    <a:lnTo>
                      <a:pt x="164" y="985"/>
                    </a:lnTo>
                    <a:lnTo>
                      <a:pt x="126" y="979"/>
                    </a:lnTo>
                    <a:lnTo>
                      <a:pt x="90" y="968"/>
                    </a:lnTo>
                    <a:lnTo>
                      <a:pt x="60" y="947"/>
                    </a:lnTo>
                    <a:lnTo>
                      <a:pt x="36" y="922"/>
                    </a:lnTo>
                    <a:lnTo>
                      <a:pt x="17" y="892"/>
                    </a:lnTo>
                    <a:lnTo>
                      <a:pt x="4" y="858"/>
                    </a:lnTo>
                    <a:lnTo>
                      <a:pt x="0" y="820"/>
                    </a:lnTo>
                    <a:lnTo>
                      <a:pt x="0" y="164"/>
                    </a:lnTo>
                    <a:lnTo>
                      <a:pt x="4" y="126"/>
                    </a:lnTo>
                    <a:lnTo>
                      <a:pt x="17" y="90"/>
                    </a:lnTo>
                    <a:lnTo>
                      <a:pt x="36" y="60"/>
                    </a:lnTo>
                    <a:lnTo>
                      <a:pt x="60" y="36"/>
                    </a:lnTo>
                    <a:lnTo>
                      <a:pt x="90" y="17"/>
                    </a:lnTo>
                    <a:lnTo>
                      <a:pt x="126" y="3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5" name="Freeform 25"/>
              <p:cNvSpPr>
                <a:spLocks/>
              </p:cNvSpPr>
              <p:nvPr/>
            </p:nvSpPr>
            <p:spPr bwMode="auto">
              <a:xfrm>
                <a:off x="1239838" y="2941638"/>
                <a:ext cx="1474788" cy="779463"/>
              </a:xfrm>
              <a:custGeom>
                <a:avLst/>
                <a:gdLst>
                  <a:gd name="T0" fmla="*/ 164 w 1857"/>
                  <a:gd name="T1" fmla="*/ 0 h 983"/>
                  <a:gd name="T2" fmla="*/ 1693 w 1857"/>
                  <a:gd name="T3" fmla="*/ 0 h 983"/>
                  <a:gd name="T4" fmla="*/ 1731 w 1857"/>
                  <a:gd name="T5" fmla="*/ 4 h 983"/>
                  <a:gd name="T6" fmla="*/ 1765 w 1857"/>
                  <a:gd name="T7" fmla="*/ 15 h 983"/>
                  <a:gd name="T8" fmla="*/ 1797 w 1857"/>
                  <a:gd name="T9" fmla="*/ 36 h 983"/>
                  <a:gd name="T10" fmla="*/ 1822 w 1857"/>
                  <a:gd name="T11" fmla="*/ 60 h 983"/>
                  <a:gd name="T12" fmla="*/ 1840 w 1857"/>
                  <a:gd name="T13" fmla="*/ 90 h 983"/>
                  <a:gd name="T14" fmla="*/ 1854 w 1857"/>
                  <a:gd name="T15" fmla="*/ 124 h 983"/>
                  <a:gd name="T16" fmla="*/ 1857 w 1857"/>
                  <a:gd name="T17" fmla="*/ 162 h 983"/>
                  <a:gd name="T18" fmla="*/ 1857 w 1857"/>
                  <a:gd name="T19" fmla="*/ 821 h 983"/>
                  <a:gd name="T20" fmla="*/ 1854 w 1857"/>
                  <a:gd name="T21" fmla="*/ 858 h 983"/>
                  <a:gd name="T22" fmla="*/ 1842 w 1857"/>
                  <a:gd name="T23" fmla="*/ 892 h 983"/>
                  <a:gd name="T24" fmla="*/ 1822 w 1857"/>
                  <a:gd name="T25" fmla="*/ 922 h 983"/>
                  <a:gd name="T26" fmla="*/ 1797 w 1857"/>
                  <a:gd name="T27" fmla="*/ 947 h 983"/>
                  <a:gd name="T28" fmla="*/ 1767 w 1857"/>
                  <a:gd name="T29" fmla="*/ 968 h 983"/>
                  <a:gd name="T30" fmla="*/ 1731 w 1857"/>
                  <a:gd name="T31" fmla="*/ 979 h 983"/>
                  <a:gd name="T32" fmla="*/ 1693 w 1857"/>
                  <a:gd name="T33" fmla="*/ 983 h 983"/>
                  <a:gd name="T34" fmla="*/ 164 w 1857"/>
                  <a:gd name="T35" fmla="*/ 983 h 983"/>
                  <a:gd name="T36" fmla="*/ 126 w 1857"/>
                  <a:gd name="T37" fmla="*/ 979 h 983"/>
                  <a:gd name="T38" fmla="*/ 92 w 1857"/>
                  <a:gd name="T39" fmla="*/ 968 h 983"/>
                  <a:gd name="T40" fmla="*/ 60 w 1857"/>
                  <a:gd name="T41" fmla="*/ 947 h 983"/>
                  <a:gd name="T42" fmla="*/ 35 w 1857"/>
                  <a:gd name="T43" fmla="*/ 922 h 983"/>
                  <a:gd name="T44" fmla="*/ 17 w 1857"/>
                  <a:gd name="T45" fmla="*/ 892 h 983"/>
                  <a:gd name="T46" fmla="*/ 3 w 1857"/>
                  <a:gd name="T47" fmla="*/ 858 h 983"/>
                  <a:gd name="T48" fmla="*/ 0 w 1857"/>
                  <a:gd name="T49" fmla="*/ 821 h 983"/>
                  <a:gd name="T50" fmla="*/ 0 w 1857"/>
                  <a:gd name="T51" fmla="*/ 162 h 983"/>
                  <a:gd name="T52" fmla="*/ 3 w 1857"/>
                  <a:gd name="T53" fmla="*/ 124 h 983"/>
                  <a:gd name="T54" fmla="*/ 17 w 1857"/>
                  <a:gd name="T55" fmla="*/ 90 h 983"/>
                  <a:gd name="T56" fmla="*/ 35 w 1857"/>
                  <a:gd name="T57" fmla="*/ 60 h 983"/>
                  <a:gd name="T58" fmla="*/ 60 w 1857"/>
                  <a:gd name="T59" fmla="*/ 36 h 983"/>
                  <a:gd name="T60" fmla="*/ 92 w 1857"/>
                  <a:gd name="T61" fmla="*/ 15 h 983"/>
                  <a:gd name="T62" fmla="*/ 126 w 1857"/>
                  <a:gd name="T63" fmla="*/ 4 h 983"/>
                  <a:gd name="T64" fmla="*/ 164 w 1857"/>
                  <a:gd name="T65" fmla="*/ 0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7" h="983">
                    <a:moveTo>
                      <a:pt x="164" y="0"/>
                    </a:moveTo>
                    <a:lnTo>
                      <a:pt x="1693" y="0"/>
                    </a:lnTo>
                    <a:lnTo>
                      <a:pt x="1731" y="4"/>
                    </a:lnTo>
                    <a:lnTo>
                      <a:pt x="1765" y="15"/>
                    </a:lnTo>
                    <a:lnTo>
                      <a:pt x="1797" y="36"/>
                    </a:lnTo>
                    <a:lnTo>
                      <a:pt x="1822" y="60"/>
                    </a:lnTo>
                    <a:lnTo>
                      <a:pt x="1840" y="90"/>
                    </a:lnTo>
                    <a:lnTo>
                      <a:pt x="1854" y="124"/>
                    </a:lnTo>
                    <a:lnTo>
                      <a:pt x="1857" y="162"/>
                    </a:lnTo>
                    <a:lnTo>
                      <a:pt x="1857" y="821"/>
                    </a:lnTo>
                    <a:lnTo>
                      <a:pt x="1854" y="858"/>
                    </a:lnTo>
                    <a:lnTo>
                      <a:pt x="1842" y="892"/>
                    </a:lnTo>
                    <a:lnTo>
                      <a:pt x="1822" y="922"/>
                    </a:lnTo>
                    <a:lnTo>
                      <a:pt x="1797" y="947"/>
                    </a:lnTo>
                    <a:lnTo>
                      <a:pt x="1767" y="968"/>
                    </a:lnTo>
                    <a:lnTo>
                      <a:pt x="1731" y="979"/>
                    </a:lnTo>
                    <a:lnTo>
                      <a:pt x="1693" y="983"/>
                    </a:lnTo>
                    <a:lnTo>
                      <a:pt x="164" y="983"/>
                    </a:lnTo>
                    <a:lnTo>
                      <a:pt x="126" y="979"/>
                    </a:lnTo>
                    <a:lnTo>
                      <a:pt x="92" y="968"/>
                    </a:lnTo>
                    <a:lnTo>
                      <a:pt x="60" y="947"/>
                    </a:lnTo>
                    <a:lnTo>
                      <a:pt x="35" y="922"/>
                    </a:lnTo>
                    <a:lnTo>
                      <a:pt x="17" y="892"/>
                    </a:lnTo>
                    <a:lnTo>
                      <a:pt x="3" y="858"/>
                    </a:lnTo>
                    <a:lnTo>
                      <a:pt x="0" y="821"/>
                    </a:lnTo>
                    <a:lnTo>
                      <a:pt x="0" y="162"/>
                    </a:lnTo>
                    <a:lnTo>
                      <a:pt x="3" y="124"/>
                    </a:lnTo>
                    <a:lnTo>
                      <a:pt x="17" y="90"/>
                    </a:lnTo>
                    <a:lnTo>
                      <a:pt x="35" y="60"/>
                    </a:lnTo>
                    <a:lnTo>
                      <a:pt x="60" y="36"/>
                    </a:lnTo>
                    <a:lnTo>
                      <a:pt x="92" y="15"/>
                    </a:lnTo>
                    <a:lnTo>
                      <a:pt x="126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6" name="Freeform 26"/>
              <p:cNvSpPr>
                <a:spLocks/>
              </p:cNvSpPr>
              <p:nvPr/>
            </p:nvSpPr>
            <p:spPr bwMode="auto">
              <a:xfrm>
                <a:off x="1239838" y="5000625"/>
                <a:ext cx="1474788" cy="781050"/>
              </a:xfrm>
              <a:custGeom>
                <a:avLst/>
                <a:gdLst>
                  <a:gd name="T0" fmla="*/ 164 w 1857"/>
                  <a:gd name="T1" fmla="*/ 0 h 983"/>
                  <a:gd name="T2" fmla="*/ 1693 w 1857"/>
                  <a:gd name="T3" fmla="*/ 0 h 983"/>
                  <a:gd name="T4" fmla="*/ 1731 w 1857"/>
                  <a:gd name="T5" fmla="*/ 4 h 983"/>
                  <a:gd name="T6" fmla="*/ 1767 w 1857"/>
                  <a:gd name="T7" fmla="*/ 15 h 983"/>
                  <a:gd name="T8" fmla="*/ 1797 w 1857"/>
                  <a:gd name="T9" fmla="*/ 36 h 983"/>
                  <a:gd name="T10" fmla="*/ 1822 w 1857"/>
                  <a:gd name="T11" fmla="*/ 60 h 983"/>
                  <a:gd name="T12" fmla="*/ 1842 w 1857"/>
                  <a:gd name="T13" fmla="*/ 91 h 983"/>
                  <a:gd name="T14" fmla="*/ 1854 w 1857"/>
                  <a:gd name="T15" fmla="*/ 125 h 983"/>
                  <a:gd name="T16" fmla="*/ 1857 w 1857"/>
                  <a:gd name="T17" fmla="*/ 162 h 983"/>
                  <a:gd name="T18" fmla="*/ 1857 w 1857"/>
                  <a:gd name="T19" fmla="*/ 821 h 983"/>
                  <a:gd name="T20" fmla="*/ 1854 w 1857"/>
                  <a:gd name="T21" fmla="*/ 858 h 983"/>
                  <a:gd name="T22" fmla="*/ 1842 w 1857"/>
                  <a:gd name="T23" fmla="*/ 892 h 983"/>
                  <a:gd name="T24" fmla="*/ 1822 w 1857"/>
                  <a:gd name="T25" fmla="*/ 923 h 983"/>
                  <a:gd name="T26" fmla="*/ 1797 w 1857"/>
                  <a:gd name="T27" fmla="*/ 947 h 983"/>
                  <a:gd name="T28" fmla="*/ 1767 w 1857"/>
                  <a:gd name="T29" fmla="*/ 968 h 983"/>
                  <a:gd name="T30" fmla="*/ 1731 w 1857"/>
                  <a:gd name="T31" fmla="*/ 979 h 983"/>
                  <a:gd name="T32" fmla="*/ 1693 w 1857"/>
                  <a:gd name="T33" fmla="*/ 983 h 983"/>
                  <a:gd name="T34" fmla="*/ 164 w 1857"/>
                  <a:gd name="T35" fmla="*/ 983 h 983"/>
                  <a:gd name="T36" fmla="*/ 126 w 1857"/>
                  <a:gd name="T37" fmla="*/ 979 h 983"/>
                  <a:gd name="T38" fmla="*/ 90 w 1857"/>
                  <a:gd name="T39" fmla="*/ 968 h 983"/>
                  <a:gd name="T40" fmla="*/ 60 w 1857"/>
                  <a:gd name="T41" fmla="*/ 947 h 983"/>
                  <a:gd name="T42" fmla="*/ 35 w 1857"/>
                  <a:gd name="T43" fmla="*/ 923 h 983"/>
                  <a:gd name="T44" fmla="*/ 15 w 1857"/>
                  <a:gd name="T45" fmla="*/ 892 h 983"/>
                  <a:gd name="T46" fmla="*/ 3 w 1857"/>
                  <a:gd name="T47" fmla="*/ 857 h 983"/>
                  <a:gd name="T48" fmla="*/ 0 w 1857"/>
                  <a:gd name="T49" fmla="*/ 821 h 983"/>
                  <a:gd name="T50" fmla="*/ 0 w 1857"/>
                  <a:gd name="T51" fmla="*/ 162 h 983"/>
                  <a:gd name="T52" fmla="*/ 3 w 1857"/>
                  <a:gd name="T53" fmla="*/ 125 h 983"/>
                  <a:gd name="T54" fmla="*/ 17 w 1857"/>
                  <a:gd name="T55" fmla="*/ 91 h 983"/>
                  <a:gd name="T56" fmla="*/ 35 w 1857"/>
                  <a:gd name="T57" fmla="*/ 60 h 983"/>
                  <a:gd name="T58" fmla="*/ 60 w 1857"/>
                  <a:gd name="T59" fmla="*/ 36 h 983"/>
                  <a:gd name="T60" fmla="*/ 92 w 1857"/>
                  <a:gd name="T61" fmla="*/ 15 h 983"/>
                  <a:gd name="T62" fmla="*/ 126 w 1857"/>
                  <a:gd name="T63" fmla="*/ 4 h 983"/>
                  <a:gd name="T64" fmla="*/ 164 w 1857"/>
                  <a:gd name="T65" fmla="*/ 0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7" h="983">
                    <a:moveTo>
                      <a:pt x="164" y="0"/>
                    </a:moveTo>
                    <a:lnTo>
                      <a:pt x="1693" y="0"/>
                    </a:lnTo>
                    <a:lnTo>
                      <a:pt x="1731" y="4"/>
                    </a:lnTo>
                    <a:lnTo>
                      <a:pt x="1767" y="15"/>
                    </a:lnTo>
                    <a:lnTo>
                      <a:pt x="1797" y="36"/>
                    </a:lnTo>
                    <a:lnTo>
                      <a:pt x="1822" y="60"/>
                    </a:lnTo>
                    <a:lnTo>
                      <a:pt x="1842" y="91"/>
                    </a:lnTo>
                    <a:lnTo>
                      <a:pt x="1854" y="125"/>
                    </a:lnTo>
                    <a:lnTo>
                      <a:pt x="1857" y="162"/>
                    </a:lnTo>
                    <a:lnTo>
                      <a:pt x="1857" y="821"/>
                    </a:lnTo>
                    <a:lnTo>
                      <a:pt x="1854" y="858"/>
                    </a:lnTo>
                    <a:lnTo>
                      <a:pt x="1842" y="892"/>
                    </a:lnTo>
                    <a:lnTo>
                      <a:pt x="1822" y="923"/>
                    </a:lnTo>
                    <a:lnTo>
                      <a:pt x="1797" y="947"/>
                    </a:lnTo>
                    <a:lnTo>
                      <a:pt x="1767" y="968"/>
                    </a:lnTo>
                    <a:lnTo>
                      <a:pt x="1731" y="979"/>
                    </a:lnTo>
                    <a:lnTo>
                      <a:pt x="1693" y="983"/>
                    </a:lnTo>
                    <a:lnTo>
                      <a:pt x="164" y="983"/>
                    </a:lnTo>
                    <a:lnTo>
                      <a:pt x="126" y="979"/>
                    </a:lnTo>
                    <a:lnTo>
                      <a:pt x="90" y="968"/>
                    </a:lnTo>
                    <a:lnTo>
                      <a:pt x="60" y="947"/>
                    </a:lnTo>
                    <a:lnTo>
                      <a:pt x="35" y="923"/>
                    </a:lnTo>
                    <a:lnTo>
                      <a:pt x="15" y="892"/>
                    </a:lnTo>
                    <a:lnTo>
                      <a:pt x="3" y="857"/>
                    </a:lnTo>
                    <a:lnTo>
                      <a:pt x="0" y="821"/>
                    </a:lnTo>
                    <a:lnTo>
                      <a:pt x="0" y="162"/>
                    </a:lnTo>
                    <a:lnTo>
                      <a:pt x="3" y="125"/>
                    </a:lnTo>
                    <a:lnTo>
                      <a:pt x="17" y="91"/>
                    </a:lnTo>
                    <a:lnTo>
                      <a:pt x="35" y="60"/>
                    </a:lnTo>
                    <a:lnTo>
                      <a:pt x="60" y="36"/>
                    </a:lnTo>
                    <a:lnTo>
                      <a:pt x="92" y="15"/>
                    </a:lnTo>
                    <a:lnTo>
                      <a:pt x="126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7" name="Freeform 27"/>
              <p:cNvSpPr>
                <a:spLocks/>
              </p:cNvSpPr>
              <p:nvPr/>
            </p:nvSpPr>
            <p:spPr bwMode="auto">
              <a:xfrm>
                <a:off x="374650" y="3970338"/>
                <a:ext cx="1476375" cy="781050"/>
              </a:xfrm>
              <a:custGeom>
                <a:avLst/>
                <a:gdLst>
                  <a:gd name="T0" fmla="*/ 164 w 1859"/>
                  <a:gd name="T1" fmla="*/ 0 h 985"/>
                  <a:gd name="T2" fmla="*/ 1695 w 1859"/>
                  <a:gd name="T3" fmla="*/ 0 h 985"/>
                  <a:gd name="T4" fmla="*/ 1733 w 1859"/>
                  <a:gd name="T5" fmla="*/ 4 h 985"/>
                  <a:gd name="T6" fmla="*/ 1767 w 1859"/>
                  <a:gd name="T7" fmla="*/ 17 h 985"/>
                  <a:gd name="T8" fmla="*/ 1797 w 1859"/>
                  <a:gd name="T9" fmla="*/ 36 h 985"/>
                  <a:gd name="T10" fmla="*/ 1823 w 1859"/>
                  <a:gd name="T11" fmla="*/ 62 h 985"/>
                  <a:gd name="T12" fmla="*/ 1842 w 1859"/>
                  <a:gd name="T13" fmla="*/ 92 h 985"/>
                  <a:gd name="T14" fmla="*/ 1855 w 1859"/>
                  <a:gd name="T15" fmla="*/ 126 h 985"/>
                  <a:gd name="T16" fmla="*/ 1859 w 1859"/>
                  <a:gd name="T17" fmla="*/ 164 h 985"/>
                  <a:gd name="T18" fmla="*/ 1859 w 1859"/>
                  <a:gd name="T19" fmla="*/ 821 h 985"/>
                  <a:gd name="T20" fmla="*/ 1855 w 1859"/>
                  <a:gd name="T21" fmla="*/ 858 h 985"/>
                  <a:gd name="T22" fmla="*/ 1842 w 1859"/>
                  <a:gd name="T23" fmla="*/ 892 h 985"/>
                  <a:gd name="T24" fmla="*/ 1823 w 1859"/>
                  <a:gd name="T25" fmla="*/ 924 h 985"/>
                  <a:gd name="T26" fmla="*/ 1797 w 1859"/>
                  <a:gd name="T27" fmla="*/ 949 h 985"/>
                  <a:gd name="T28" fmla="*/ 1767 w 1859"/>
                  <a:gd name="T29" fmla="*/ 968 h 985"/>
                  <a:gd name="T30" fmla="*/ 1733 w 1859"/>
                  <a:gd name="T31" fmla="*/ 981 h 985"/>
                  <a:gd name="T32" fmla="*/ 1695 w 1859"/>
                  <a:gd name="T33" fmla="*/ 985 h 985"/>
                  <a:gd name="T34" fmla="*/ 164 w 1859"/>
                  <a:gd name="T35" fmla="*/ 985 h 985"/>
                  <a:gd name="T36" fmla="*/ 126 w 1859"/>
                  <a:gd name="T37" fmla="*/ 981 h 985"/>
                  <a:gd name="T38" fmla="*/ 92 w 1859"/>
                  <a:gd name="T39" fmla="*/ 968 h 985"/>
                  <a:gd name="T40" fmla="*/ 62 w 1859"/>
                  <a:gd name="T41" fmla="*/ 949 h 985"/>
                  <a:gd name="T42" fmla="*/ 35 w 1859"/>
                  <a:gd name="T43" fmla="*/ 924 h 985"/>
                  <a:gd name="T44" fmla="*/ 16 w 1859"/>
                  <a:gd name="T45" fmla="*/ 892 h 985"/>
                  <a:gd name="T46" fmla="*/ 5 w 1859"/>
                  <a:gd name="T47" fmla="*/ 858 h 985"/>
                  <a:gd name="T48" fmla="*/ 0 w 1859"/>
                  <a:gd name="T49" fmla="*/ 821 h 985"/>
                  <a:gd name="T50" fmla="*/ 0 w 1859"/>
                  <a:gd name="T51" fmla="*/ 164 h 985"/>
                  <a:gd name="T52" fmla="*/ 5 w 1859"/>
                  <a:gd name="T53" fmla="*/ 126 h 985"/>
                  <a:gd name="T54" fmla="*/ 16 w 1859"/>
                  <a:gd name="T55" fmla="*/ 92 h 985"/>
                  <a:gd name="T56" fmla="*/ 35 w 1859"/>
                  <a:gd name="T57" fmla="*/ 62 h 985"/>
                  <a:gd name="T58" fmla="*/ 62 w 1859"/>
                  <a:gd name="T59" fmla="*/ 36 h 985"/>
                  <a:gd name="T60" fmla="*/ 92 w 1859"/>
                  <a:gd name="T61" fmla="*/ 17 h 985"/>
                  <a:gd name="T62" fmla="*/ 126 w 1859"/>
                  <a:gd name="T63" fmla="*/ 4 h 985"/>
                  <a:gd name="T64" fmla="*/ 164 w 1859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9" h="985">
                    <a:moveTo>
                      <a:pt x="164" y="0"/>
                    </a:moveTo>
                    <a:lnTo>
                      <a:pt x="1695" y="0"/>
                    </a:lnTo>
                    <a:lnTo>
                      <a:pt x="1733" y="4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3" y="62"/>
                    </a:lnTo>
                    <a:lnTo>
                      <a:pt x="1842" y="92"/>
                    </a:lnTo>
                    <a:lnTo>
                      <a:pt x="1855" y="126"/>
                    </a:lnTo>
                    <a:lnTo>
                      <a:pt x="1859" y="164"/>
                    </a:lnTo>
                    <a:lnTo>
                      <a:pt x="1859" y="821"/>
                    </a:lnTo>
                    <a:lnTo>
                      <a:pt x="1855" y="858"/>
                    </a:lnTo>
                    <a:lnTo>
                      <a:pt x="1842" y="892"/>
                    </a:lnTo>
                    <a:lnTo>
                      <a:pt x="1823" y="924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3" y="981"/>
                    </a:lnTo>
                    <a:lnTo>
                      <a:pt x="1695" y="985"/>
                    </a:lnTo>
                    <a:lnTo>
                      <a:pt x="164" y="985"/>
                    </a:lnTo>
                    <a:lnTo>
                      <a:pt x="126" y="981"/>
                    </a:lnTo>
                    <a:lnTo>
                      <a:pt x="92" y="968"/>
                    </a:lnTo>
                    <a:lnTo>
                      <a:pt x="62" y="949"/>
                    </a:lnTo>
                    <a:lnTo>
                      <a:pt x="35" y="924"/>
                    </a:lnTo>
                    <a:lnTo>
                      <a:pt x="16" y="892"/>
                    </a:lnTo>
                    <a:lnTo>
                      <a:pt x="5" y="858"/>
                    </a:lnTo>
                    <a:lnTo>
                      <a:pt x="0" y="821"/>
                    </a:lnTo>
                    <a:lnTo>
                      <a:pt x="0" y="164"/>
                    </a:lnTo>
                    <a:lnTo>
                      <a:pt x="5" y="126"/>
                    </a:lnTo>
                    <a:lnTo>
                      <a:pt x="16" y="92"/>
                    </a:lnTo>
                    <a:lnTo>
                      <a:pt x="35" y="62"/>
                    </a:lnTo>
                    <a:lnTo>
                      <a:pt x="62" y="36"/>
                    </a:lnTo>
                    <a:lnTo>
                      <a:pt x="92" y="17"/>
                    </a:lnTo>
                    <a:lnTo>
                      <a:pt x="126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438" name="모서리가 둥근 직사각형 437">
            <a:extLst>
              <a:ext uri="{FF2B5EF4-FFF2-40B4-BE49-F238E27FC236}">
                <a16:creationId xmlns:a16="http://schemas.microsoft.com/office/drawing/2014/main" id="{57226028-1AA3-5F4E-A8BA-DE9C5C791F0D}"/>
              </a:ext>
            </a:extLst>
          </p:cNvPr>
          <p:cNvSpPr/>
          <p:nvPr/>
        </p:nvSpPr>
        <p:spPr>
          <a:xfrm>
            <a:off x="8072383" y="2821284"/>
            <a:ext cx="432000" cy="216000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MSA</a:t>
            </a:r>
            <a:endParaRPr lang="ko-KR" altLang="en-US" sz="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9" name="모서리가 둥근 직사각형 438">
            <a:extLst>
              <a:ext uri="{FF2B5EF4-FFF2-40B4-BE49-F238E27FC236}">
                <a16:creationId xmlns:a16="http://schemas.microsoft.com/office/drawing/2014/main" id="{57226028-1AA3-5F4E-A8BA-DE9C5C791F0D}"/>
              </a:ext>
            </a:extLst>
          </p:cNvPr>
          <p:cNvSpPr/>
          <p:nvPr/>
        </p:nvSpPr>
        <p:spPr>
          <a:xfrm>
            <a:off x="8367938" y="3155829"/>
            <a:ext cx="432000" cy="216000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MSA</a:t>
            </a:r>
            <a:endParaRPr lang="ko-KR" altLang="en-US" sz="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0" name="모서리가 둥근 직사각형 439">
            <a:extLst>
              <a:ext uri="{FF2B5EF4-FFF2-40B4-BE49-F238E27FC236}">
                <a16:creationId xmlns:a16="http://schemas.microsoft.com/office/drawing/2014/main" id="{57226028-1AA3-5F4E-A8BA-DE9C5C791F0D}"/>
              </a:ext>
            </a:extLst>
          </p:cNvPr>
          <p:cNvSpPr/>
          <p:nvPr/>
        </p:nvSpPr>
        <p:spPr>
          <a:xfrm>
            <a:off x="8081400" y="3939334"/>
            <a:ext cx="612000" cy="287496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Message</a:t>
            </a:r>
          </a:p>
          <a:p>
            <a:pPr algn="ctr">
              <a:lnSpc>
                <a:spcPts val="1000"/>
              </a:lnSpc>
            </a:pPr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Bus</a:t>
            </a:r>
            <a:endParaRPr lang="ko-KR" altLang="en-US" sz="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1" name="모서리가 둥근 직사각형 440">
            <a:extLst>
              <a:ext uri="{FF2B5EF4-FFF2-40B4-BE49-F238E27FC236}">
                <a16:creationId xmlns:a16="http://schemas.microsoft.com/office/drawing/2014/main" id="{57226028-1AA3-5F4E-A8BA-DE9C5C791F0D}"/>
              </a:ext>
            </a:extLst>
          </p:cNvPr>
          <p:cNvSpPr/>
          <p:nvPr/>
        </p:nvSpPr>
        <p:spPr>
          <a:xfrm>
            <a:off x="6737750" y="2742934"/>
            <a:ext cx="288000" cy="126000"/>
          </a:xfrm>
          <a:prstGeom prst="roundRect">
            <a:avLst/>
          </a:prstGeom>
          <a:solidFill>
            <a:srgbClr val="F58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US" altLang="ko-KR" sz="8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label</a:t>
            </a:r>
            <a:endParaRPr lang="ko-KR" altLang="en-US" sz="8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2" name="모서리가 둥근 직사각형 441">
            <a:extLst>
              <a:ext uri="{FF2B5EF4-FFF2-40B4-BE49-F238E27FC236}">
                <a16:creationId xmlns:a16="http://schemas.microsoft.com/office/drawing/2014/main" id="{57226028-1AA3-5F4E-A8BA-DE9C5C791F0D}"/>
              </a:ext>
            </a:extLst>
          </p:cNvPr>
          <p:cNvSpPr/>
          <p:nvPr/>
        </p:nvSpPr>
        <p:spPr>
          <a:xfrm>
            <a:off x="6080205" y="2983825"/>
            <a:ext cx="288000" cy="126000"/>
          </a:xfrm>
          <a:prstGeom prst="roundRect">
            <a:avLst/>
          </a:prstGeom>
          <a:solidFill>
            <a:srgbClr val="F58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US" altLang="ko-KR" sz="8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label</a:t>
            </a:r>
            <a:endParaRPr lang="ko-KR" altLang="en-US" sz="8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3" name="모서리가 둥근 직사각형 442">
            <a:extLst>
              <a:ext uri="{FF2B5EF4-FFF2-40B4-BE49-F238E27FC236}">
                <a16:creationId xmlns:a16="http://schemas.microsoft.com/office/drawing/2014/main" id="{57226028-1AA3-5F4E-A8BA-DE9C5C791F0D}"/>
              </a:ext>
            </a:extLst>
          </p:cNvPr>
          <p:cNvSpPr/>
          <p:nvPr/>
        </p:nvSpPr>
        <p:spPr>
          <a:xfrm>
            <a:off x="6415050" y="3315121"/>
            <a:ext cx="288000" cy="126000"/>
          </a:xfrm>
          <a:prstGeom prst="roundRect">
            <a:avLst/>
          </a:prstGeom>
          <a:solidFill>
            <a:srgbClr val="F58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US" altLang="ko-KR" sz="8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label</a:t>
            </a:r>
            <a:endParaRPr lang="ko-KR" altLang="en-US" sz="8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4" name="모서리가 둥근 직사각형 443">
            <a:extLst>
              <a:ext uri="{FF2B5EF4-FFF2-40B4-BE49-F238E27FC236}">
                <a16:creationId xmlns:a16="http://schemas.microsoft.com/office/drawing/2014/main" id="{57226028-1AA3-5F4E-A8BA-DE9C5C791F0D}"/>
              </a:ext>
            </a:extLst>
          </p:cNvPr>
          <p:cNvSpPr/>
          <p:nvPr/>
        </p:nvSpPr>
        <p:spPr>
          <a:xfrm>
            <a:off x="8019390" y="2995478"/>
            <a:ext cx="288000" cy="126000"/>
          </a:xfrm>
          <a:prstGeom prst="roundRect">
            <a:avLst/>
          </a:prstGeom>
          <a:solidFill>
            <a:srgbClr val="F58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US" altLang="ko-KR" sz="8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label</a:t>
            </a:r>
            <a:endParaRPr lang="ko-KR" altLang="en-US" sz="8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445" name="직선 연결선 444"/>
          <p:cNvCxnSpPr>
            <a:stCxn id="375" idx="2"/>
            <a:endCxn id="399" idx="0"/>
          </p:cNvCxnSpPr>
          <p:nvPr/>
        </p:nvCxnSpPr>
        <p:spPr>
          <a:xfrm flipH="1">
            <a:off x="6374812" y="3371829"/>
            <a:ext cx="948" cy="226491"/>
          </a:xfrm>
          <a:prstGeom prst="line">
            <a:avLst/>
          </a:prstGeom>
          <a:ln>
            <a:solidFill>
              <a:srgbClr val="0B192B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구부러진 연결선 445"/>
          <p:cNvCxnSpPr>
            <a:stCxn id="376" idx="3"/>
            <a:endCxn id="405" idx="2"/>
          </p:cNvCxnSpPr>
          <p:nvPr/>
        </p:nvCxnSpPr>
        <p:spPr>
          <a:xfrm>
            <a:off x="6906414" y="2929284"/>
            <a:ext cx="773026" cy="1195568"/>
          </a:xfrm>
          <a:prstGeom prst="curvedConnector3">
            <a:avLst>
              <a:gd name="adj1" fmla="val 50821"/>
            </a:avLst>
          </a:prstGeom>
          <a:ln>
            <a:solidFill>
              <a:srgbClr val="0B192B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직선 연결선 446"/>
          <p:cNvCxnSpPr>
            <a:stCxn id="374" idx="2"/>
          </p:cNvCxnSpPr>
          <p:nvPr/>
        </p:nvCxnSpPr>
        <p:spPr>
          <a:xfrm>
            <a:off x="6080205" y="3037283"/>
            <a:ext cx="0" cy="561600"/>
          </a:xfrm>
          <a:prstGeom prst="line">
            <a:avLst/>
          </a:prstGeom>
          <a:ln>
            <a:solidFill>
              <a:srgbClr val="0B192B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구부러진 연결선 447"/>
          <p:cNvCxnSpPr>
            <a:stCxn id="379" idx="6"/>
            <a:endCxn id="422" idx="2"/>
          </p:cNvCxnSpPr>
          <p:nvPr/>
        </p:nvCxnSpPr>
        <p:spPr>
          <a:xfrm flipV="1">
            <a:off x="7200796" y="2990783"/>
            <a:ext cx="478644" cy="1139434"/>
          </a:xfrm>
          <a:prstGeom prst="curvedConnector3">
            <a:avLst>
              <a:gd name="adj1" fmla="val 76533"/>
            </a:avLst>
          </a:prstGeom>
          <a:ln>
            <a:solidFill>
              <a:srgbClr val="0B192B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9" name="직사각형 448"/>
          <p:cNvSpPr/>
          <p:nvPr/>
        </p:nvSpPr>
        <p:spPr>
          <a:xfrm>
            <a:off x="5671718" y="3476549"/>
            <a:ext cx="468000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allow</a:t>
            </a:r>
            <a:endParaRPr lang="ko-KR" altLang="en-US" sz="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0" name="직사각형 449"/>
          <p:cNvSpPr/>
          <p:nvPr/>
        </p:nvSpPr>
        <p:spPr>
          <a:xfrm>
            <a:off x="6317642" y="3476549"/>
            <a:ext cx="468000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deny</a:t>
            </a:r>
            <a:endParaRPr lang="ko-KR" altLang="en-US" sz="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1" name="직사각형 450"/>
          <p:cNvSpPr/>
          <p:nvPr/>
        </p:nvSpPr>
        <p:spPr>
          <a:xfrm>
            <a:off x="7311291" y="2861577"/>
            <a:ext cx="468000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deny</a:t>
            </a:r>
            <a:endParaRPr lang="ko-KR" altLang="en-US" sz="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2" name="직사각형 451"/>
          <p:cNvSpPr/>
          <p:nvPr/>
        </p:nvSpPr>
        <p:spPr>
          <a:xfrm>
            <a:off x="7323710" y="4149726"/>
            <a:ext cx="468000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allow</a:t>
            </a:r>
            <a:endParaRPr lang="ko-KR" altLang="en-US" sz="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3" name="원통 72">
            <a:extLst>
              <a:ext uri="{FF2B5EF4-FFF2-40B4-BE49-F238E27FC236}">
                <a16:creationId xmlns:a16="http://schemas.microsoft.com/office/drawing/2014/main" id="{F04A9292-B312-404E-844B-A43C0500E88F}"/>
              </a:ext>
            </a:extLst>
          </p:cNvPr>
          <p:cNvSpPr/>
          <p:nvPr/>
        </p:nvSpPr>
        <p:spPr>
          <a:xfrm>
            <a:off x="5886206" y="3930130"/>
            <a:ext cx="432000" cy="252000"/>
          </a:xfrm>
          <a:prstGeom prst="can">
            <a:avLst/>
          </a:prstGeom>
          <a:solidFill>
            <a:srgbClr val="BFBFBF"/>
          </a:solidFill>
          <a:ln w="6350" cap="flat" cmpd="sng" algn="ctr">
            <a:solidFill>
              <a:schemeClr val="bg1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DB</a:t>
            </a:r>
            <a:endParaRPr kumimoji="1" lang="ko-KR" altLang="en-US" sz="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4" name="원통 76">
            <a:extLst>
              <a:ext uri="{FF2B5EF4-FFF2-40B4-BE49-F238E27FC236}">
                <a16:creationId xmlns:a16="http://schemas.microsoft.com/office/drawing/2014/main" id="{7E2E680E-2F21-CF40-85D6-7325C1EE81F2}"/>
              </a:ext>
            </a:extLst>
          </p:cNvPr>
          <p:cNvSpPr/>
          <p:nvPr/>
        </p:nvSpPr>
        <p:spPr>
          <a:xfrm>
            <a:off x="6422435" y="3930130"/>
            <a:ext cx="432000" cy="252000"/>
          </a:xfrm>
          <a:prstGeom prst="can">
            <a:avLst/>
          </a:prstGeom>
          <a:solidFill>
            <a:srgbClr val="BFBFBF"/>
          </a:solidFill>
          <a:ln w="6350" cap="flat" cmpd="sng" algn="ctr">
            <a:solidFill>
              <a:schemeClr val="bg1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00" b="1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DB</a:t>
            </a:r>
            <a:endParaRPr kumimoji="1" lang="ko-KR" altLang="en-US" sz="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55" name="그룹 454"/>
          <p:cNvGrpSpPr/>
          <p:nvPr/>
        </p:nvGrpSpPr>
        <p:grpSpPr>
          <a:xfrm>
            <a:off x="7527330" y="4761176"/>
            <a:ext cx="252000" cy="252000"/>
            <a:chOff x="1561741" y="2961075"/>
            <a:chExt cx="360000" cy="360000"/>
          </a:xfrm>
        </p:grpSpPr>
        <p:sp>
          <p:nvSpPr>
            <p:cNvPr id="456" name="타원 455"/>
            <p:cNvSpPr/>
            <p:nvPr/>
          </p:nvSpPr>
          <p:spPr>
            <a:xfrm>
              <a:off x="1561741" y="2961075"/>
              <a:ext cx="360000" cy="360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57" name="그룹 456"/>
            <p:cNvGrpSpPr/>
            <p:nvPr/>
          </p:nvGrpSpPr>
          <p:grpSpPr>
            <a:xfrm>
              <a:off x="1624148" y="3048810"/>
              <a:ext cx="235187" cy="184530"/>
              <a:chOff x="-1352550" y="1912938"/>
              <a:chExt cx="4930776" cy="3868738"/>
            </a:xfrm>
            <a:solidFill>
              <a:schemeClr val="bg1"/>
            </a:solidFill>
          </p:grpSpPr>
          <p:sp>
            <p:nvSpPr>
              <p:cNvPr id="458" name="Freeform 14"/>
              <p:cNvSpPr>
                <a:spLocks/>
              </p:cNvSpPr>
              <p:nvPr/>
            </p:nvSpPr>
            <p:spPr bwMode="auto">
              <a:xfrm>
                <a:off x="-1352550" y="1912938"/>
                <a:ext cx="1474788" cy="781050"/>
              </a:xfrm>
              <a:custGeom>
                <a:avLst/>
                <a:gdLst>
                  <a:gd name="T0" fmla="*/ 164 w 1858"/>
                  <a:gd name="T1" fmla="*/ 0 h 985"/>
                  <a:gd name="T2" fmla="*/ 1696 w 1858"/>
                  <a:gd name="T3" fmla="*/ 0 h 985"/>
                  <a:gd name="T4" fmla="*/ 1733 w 1858"/>
                  <a:gd name="T5" fmla="*/ 3 h 985"/>
                  <a:gd name="T6" fmla="*/ 1767 w 1858"/>
                  <a:gd name="T7" fmla="*/ 17 h 985"/>
                  <a:gd name="T8" fmla="*/ 1797 w 1858"/>
                  <a:gd name="T9" fmla="*/ 36 h 985"/>
                  <a:gd name="T10" fmla="*/ 1822 w 1858"/>
                  <a:gd name="T11" fmla="*/ 60 h 985"/>
                  <a:gd name="T12" fmla="*/ 1843 w 1858"/>
                  <a:gd name="T13" fmla="*/ 90 h 985"/>
                  <a:gd name="T14" fmla="*/ 1854 w 1858"/>
                  <a:gd name="T15" fmla="*/ 126 h 985"/>
                  <a:gd name="T16" fmla="*/ 1858 w 1858"/>
                  <a:gd name="T17" fmla="*/ 164 h 985"/>
                  <a:gd name="T18" fmla="*/ 1858 w 1858"/>
                  <a:gd name="T19" fmla="*/ 820 h 985"/>
                  <a:gd name="T20" fmla="*/ 1854 w 1858"/>
                  <a:gd name="T21" fmla="*/ 858 h 985"/>
                  <a:gd name="T22" fmla="*/ 1843 w 1858"/>
                  <a:gd name="T23" fmla="*/ 892 h 985"/>
                  <a:gd name="T24" fmla="*/ 1822 w 1858"/>
                  <a:gd name="T25" fmla="*/ 922 h 985"/>
                  <a:gd name="T26" fmla="*/ 1797 w 1858"/>
                  <a:gd name="T27" fmla="*/ 949 h 985"/>
                  <a:gd name="T28" fmla="*/ 1767 w 1858"/>
                  <a:gd name="T29" fmla="*/ 968 h 985"/>
                  <a:gd name="T30" fmla="*/ 1733 w 1858"/>
                  <a:gd name="T31" fmla="*/ 979 h 985"/>
                  <a:gd name="T32" fmla="*/ 1696 w 1858"/>
                  <a:gd name="T33" fmla="*/ 985 h 985"/>
                  <a:gd name="T34" fmla="*/ 164 w 1858"/>
                  <a:gd name="T35" fmla="*/ 985 h 985"/>
                  <a:gd name="T36" fmla="*/ 126 w 1858"/>
                  <a:gd name="T37" fmla="*/ 979 h 985"/>
                  <a:gd name="T38" fmla="*/ 92 w 1858"/>
                  <a:gd name="T39" fmla="*/ 968 h 985"/>
                  <a:gd name="T40" fmla="*/ 60 w 1858"/>
                  <a:gd name="T41" fmla="*/ 947 h 985"/>
                  <a:gd name="T42" fmla="*/ 36 w 1858"/>
                  <a:gd name="T43" fmla="*/ 922 h 985"/>
                  <a:gd name="T44" fmla="*/ 17 w 1858"/>
                  <a:gd name="T45" fmla="*/ 892 h 985"/>
                  <a:gd name="T46" fmla="*/ 4 w 1858"/>
                  <a:gd name="T47" fmla="*/ 858 h 985"/>
                  <a:gd name="T48" fmla="*/ 0 w 1858"/>
                  <a:gd name="T49" fmla="*/ 820 h 985"/>
                  <a:gd name="T50" fmla="*/ 0 w 1858"/>
                  <a:gd name="T51" fmla="*/ 164 h 985"/>
                  <a:gd name="T52" fmla="*/ 4 w 1858"/>
                  <a:gd name="T53" fmla="*/ 126 h 985"/>
                  <a:gd name="T54" fmla="*/ 17 w 1858"/>
                  <a:gd name="T55" fmla="*/ 90 h 985"/>
                  <a:gd name="T56" fmla="*/ 36 w 1858"/>
                  <a:gd name="T57" fmla="*/ 60 h 985"/>
                  <a:gd name="T58" fmla="*/ 60 w 1858"/>
                  <a:gd name="T59" fmla="*/ 36 h 985"/>
                  <a:gd name="T60" fmla="*/ 92 w 1858"/>
                  <a:gd name="T61" fmla="*/ 17 h 985"/>
                  <a:gd name="T62" fmla="*/ 126 w 1858"/>
                  <a:gd name="T63" fmla="*/ 3 h 985"/>
                  <a:gd name="T64" fmla="*/ 164 w 1858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5">
                    <a:moveTo>
                      <a:pt x="164" y="0"/>
                    </a:moveTo>
                    <a:lnTo>
                      <a:pt x="1696" y="0"/>
                    </a:lnTo>
                    <a:lnTo>
                      <a:pt x="1733" y="3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2" y="60"/>
                    </a:lnTo>
                    <a:lnTo>
                      <a:pt x="1843" y="90"/>
                    </a:lnTo>
                    <a:lnTo>
                      <a:pt x="1854" y="126"/>
                    </a:lnTo>
                    <a:lnTo>
                      <a:pt x="1858" y="164"/>
                    </a:lnTo>
                    <a:lnTo>
                      <a:pt x="1858" y="820"/>
                    </a:lnTo>
                    <a:lnTo>
                      <a:pt x="1854" y="858"/>
                    </a:lnTo>
                    <a:lnTo>
                      <a:pt x="1843" y="892"/>
                    </a:lnTo>
                    <a:lnTo>
                      <a:pt x="1822" y="922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3" y="979"/>
                    </a:lnTo>
                    <a:lnTo>
                      <a:pt x="1696" y="985"/>
                    </a:lnTo>
                    <a:lnTo>
                      <a:pt x="164" y="985"/>
                    </a:lnTo>
                    <a:lnTo>
                      <a:pt x="126" y="979"/>
                    </a:lnTo>
                    <a:lnTo>
                      <a:pt x="92" y="968"/>
                    </a:lnTo>
                    <a:lnTo>
                      <a:pt x="60" y="947"/>
                    </a:lnTo>
                    <a:lnTo>
                      <a:pt x="36" y="922"/>
                    </a:lnTo>
                    <a:lnTo>
                      <a:pt x="17" y="892"/>
                    </a:lnTo>
                    <a:lnTo>
                      <a:pt x="4" y="858"/>
                    </a:lnTo>
                    <a:lnTo>
                      <a:pt x="0" y="820"/>
                    </a:lnTo>
                    <a:lnTo>
                      <a:pt x="0" y="164"/>
                    </a:lnTo>
                    <a:lnTo>
                      <a:pt x="4" y="126"/>
                    </a:lnTo>
                    <a:lnTo>
                      <a:pt x="17" y="90"/>
                    </a:lnTo>
                    <a:lnTo>
                      <a:pt x="36" y="60"/>
                    </a:lnTo>
                    <a:lnTo>
                      <a:pt x="60" y="36"/>
                    </a:lnTo>
                    <a:lnTo>
                      <a:pt x="92" y="17"/>
                    </a:lnTo>
                    <a:lnTo>
                      <a:pt x="126" y="3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9" name="Freeform 15"/>
              <p:cNvSpPr>
                <a:spLocks/>
              </p:cNvSpPr>
              <p:nvPr/>
            </p:nvSpPr>
            <p:spPr bwMode="auto">
              <a:xfrm>
                <a:off x="-1352550" y="2941638"/>
                <a:ext cx="611188" cy="781050"/>
              </a:xfrm>
              <a:custGeom>
                <a:avLst/>
                <a:gdLst>
                  <a:gd name="T0" fmla="*/ 0 w 770"/>
                  <a:gd name="T1" fmla="*/ 0 h 985"/>
                  <a:gd name="T2" fmla="*/ 605 w 770"/>
                  <a:gd name="T3" fmla="*/ 0 h 985"/>
                  <a:gd name="T4" fmla="*/ 643 w 770"/>
                  <a:gd name="T5" fmla="*/ 5 h 985"/>
                  <a:gd name="T6" fmla="*/ 677 w 770"/>
                  <a:gd name="T7" fmla="*/ 17 h 985"/>
                  <a:gd name="T8" fmla="*/ 707 w 770"/>
                  <a:gd name="T9" fmla="*/ 36 h 985"/>
                  <a:gd name="T10" fmla="*/ 734 w 770"/>
                  <a:gd name="T11" fmla="*/ 62 h 985"/>
                  <a:gd name="T12" fmla="*/ 753 w 770"/>
                  <a:gd name="T13" fmla="*/ 92 h 985"/>
                  <a:gd name="T14" fmla="*/ 766 w 770"/>
                  <a:gd name="T15" fmla="*/ 126 h 985"/>
                  <a:gd name="T16" fmla="*/ 770 w 770"/>
                  <a:gd name="T17" fmla="*/ 164 h 985"/>
                  <a:gd name="T18" fmla="*/ 770 w 770"/>
                  <a:gd name="T19" fmla="*/ 821 h 985"/>
                  <a:gd name="T20" fmla="*/ 766 w 770"/>
                  <a:gd name="T21" fmla="*/ 858 h 985"/>
                  <a:gd name="T22" fmla="*/ 753 w 770"/>
                  <a:gd name="T23" fmla="*/ 894 h 985"/>
                  <a:gd name="T24" fmla="*/ 734 w 770"/>
                  <a:gd name="T25" fmla="*/ 924 h 985"/>
                  <a:gd name="T26" fmla="*/ 707 w 770"/>
                  <a:gd name="T27" fmla="*/ 949 h 985"/>
                  <a:gd name="T28" fmla="*/ 677 w 770"/>
                  <a:gd name="T29" fmla="*/ 968 h 985"/>
                  <a:gd name="T30" fmla="*/ 643 w 770"/>
                  <a:gd name="T31" fmla="*/ 981 h 985"/>
                  <a:gd name="T32" fmla="*/ 605 w 770"/>
                  <a:gd name="T33" fmla="*/ 985 h 985"/>
                  <a:gd name="T34" fmla="*/ 0 w 770"/>
                  <a:gd name="T35" fmla="*/ 985 h 985"/>
                  <a:gd name="T36" fmla="*/ 0 w 770"/>
                  <a:gd name="T37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85">
                    <a:moveTo>
                      <a:pt x="0" y="0"/>
                    </a:moveTo>
                    <a:lnTo>
                      <a:pt x="605" y="0"/>
                    </a:lnTo>
                    <a:lnTo>
                      <a:pt x="643" y="5"/>
                    </a:lnTo>
                    <a:lnTo>
                      <a:pt x="677" y="17"/>
                    </a:lnTo>
                    <a:lnTo>
                      <a:pt x="707" y="36"/>
                    </a:lnTo>
                    <a:lnTo>
                      <a:pt x="734" y="62"/>
                    </a:lnTo>
                    <a:lnTo>
                      <a:pt x="753" y="92"/>
                    </a:lnTo>
                    <a:lnTo>
                      <a:pt x="766" y="126"/>
                    </a:lnTo>
                    <a:lnTo>
                      <a:pt x="770" y="164"/>
                    </a:lnTo>
                    <a:lnTo>
                      <a:pt x="770" y="821"/>
                    </a:lnTo>
                    <a:lnTo>
                      <a:pt x="766" y="858"/>
                    </a:lnTo>
                    <a:lnTo>
                      <a:pt x="753" y="894"/>
                    </a:lnTo>
                    <a:lnTo>
                      <a:pt x="734" y="924"/>
                    </a:lnTo>
                    <a:lnTo>
                      <a:pt x="707" y="949"/>
                    </a:lnTo>
                    <a:lnTo>
                      <a:pt x="677" y="968"/>
                    </a:lnTo>
                    <a:lnTo>
                      <a:pt x="643" y="981"/>
                    </a:lnTo>
                    <a:lnTo>
                      <a:pt x="605" y="985"/>
                    </a:lnTo>
                    <a:lnTo>
                      <a:pt x="0" y="9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0" name="Freeform 16"/>
              <p:cNvSpPr>
                <a:spLocks/>
              </p:cNvSpPr>
              <p:nvPr/>
            </p:nvSpPr>
            <p:spPr bwMode="auto">
              <a:xfrm>
                <a:off x="-1352550" y="5000625"/>
                <a:ext cx="611188" cy="781050"/>
              </a:xfrm>
              <a:custGeom>
                <a:avLst/>
                <a:gdLst>
                  <a:gd name="T0" fmla="*/ 0 w 770"/>
                  <a:gd name="T1" fmla="*/ 0 h 983"/>
                  <a:gd name="T2" fmla="*/ 605 w 770"/>
                  <a:gd name="T3" fmla="*/ 0 h 983"/>
                  <a:gd name="T4" fmla="*/ 643 w 770"/>
                  <a:gd name="T5" fmla="*/ 4 h 983"/>
                  <a:gd name="T6" fmla="*/ 677 w 770"/>
                  <a:gd name="T7" fmla="*/ 15 h 983"/>
                  <a:gd name="T8" fmla="*/ 707 w 770"/>
                  <a:gd name="T9" fmla="*/ 36 h 983"/>
                  <a:gd name="T10" fmla="*/ 734 w 770"/>
                  <a:gd name="T11" fmla="*/ 60 h 983"/>
                  <a:gd name="T12" fmla="*/ 753 w 770"/>
                  <a:gd name="T13" fmla="*/ 91 h 983"/>
                  <a:gd name="T14" fmla="*/ 766 w 770"/>
                  <a:gd name="T15" fmla="*/ 125 h 983"/>
                  <a:gd name="T16" fmla="*/ 770 w 770"/>
                  <a:gd name="T17" fmla="*/ 162 h 983"/>
                  <a:gd name="T18" fmla="*/ 770 w 770"/>
                  <a:gd name="T19" fmla="*/ 821 h 983"/>
                  <a:gd name="T20" fmla="*/ 766 w 770"/>
                  <a:gd name="T21" fmla="*/ 858 h 983"/>
                  <a:gd name="T22" fmla="*/ 753 w 770"/>
                  <a:gd name="T23" fmla="*/ 892 h 983"/>
                  <a:gd name="T24" fmla="*/ 734 w 770"/>
                  <a:gd name="T25" fmla="*/ 923 h 983"/>
                  <a:gd name="T26" fmla="*/ 707 w 770"/>
                  <a:gd name="T27" fmla="*/ 947 h 983"/>
                  <a:gd name="T28" fmla="*/ 677 w 770"/>
                  <a:gd name="T29" fmla="*/ 968 h 983"/>
                  <a:gd name="T30" fmla="*/ 643 w 770"/>
                  <a:gd name="T31" fmla="*/ 979 h 983"/>
                  <a:gd name="T32" fmla="*/ 605 w 770"/>
                  <a:gd name="T33" fmla="*/ 983 h 983"/>
                  <a:gd name="T34" fmla="*/ 0 w 770"/>
                  <a:gd name="T35" fmla="*/ 983 h 983"/>
                  <a:gd name="T36" fmla="*/ 0 w 770"/>
                  <a:gd name="T37" fmla="*/ 0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83">
                    <a:moveTo>
                      <a:pt x="0" y="0"/>
                    </a:moveTo>
                    <a:lnTo>
                      <a:pt x="605" y="0"/>
                    </a:lnTo>
                    <a:lnTo>
                      <a:pt x="643" y="4"/>
                    </a:lnTo>
                    <a:lnTo>
                      <a:pt x="677" y="15"/>
                    </a:lnTo>
                    <a:lnTo>
                      <a:pt x="707" y="36"/>
                    </a:lnTo>
                    <a:lnTo>
                      <a:pt x="734" y="60"/>
                    </a:lnTo>
                    <a:lnTo>
                      <a:pt x="753" y="91"/>
                    </a:lnTo>
                    <a:lnTo>
                      <a:pt x="766" y="125"/>
                    </a:lnTo>
                    <a:lnTo>
                      <a:pt x="770" y="162"/>
                    </a:lnTo>
                    <a:lnTo>
                      <a:pt x="770" y="821"/>
                    </a:lnTo>
                    <a:lnTo>
                      <a:pt x="766" y="858"/>
                    </a:lnTo>
                    <a:lnTo>
                      <a:pt x="753" y="892"/>
                    </a:lnTo>
                    <a:lnTo>
                      <a:pt x="734" y="923"/>
                    </a:lnTo>
                    <a:lnTo>
                      <a:pt x="707" y="947"/>
                    </a:lnTo>
                    <a:lnTo>
                      <a:pt x="677" y="968"/>
                    </a:lnTo>
                    <a:lnTo>
                      <a:pt x="643" y="979"/>
                    </a:lnTo>
                    <a:lnTo>
                      <a:pt x="605" y="983"/>
                    </a:lnTo>
                    <a:lnTo>
                      <a:pt x="0" y="98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1" name="Freeform 17"/>
              <p:cNvSpPr>
                <a:spLocks/>
              </p:cNvSpPr>
              <p:nvPr/>
            </p:nvSpPr>
            <p:spPr bwMode="auto">
              <a:xfrm>
                <a:off x="-1352550" y="3970338"/>
                <a:ext cx="1474788" cy="781050"/>
              </a:xfrm>
              <a:custGeom>
                <a:avLst/>
                <a:gdLst>
                  <a:gd name="T0" fmla="*/ 164 w 1858"/>
                  <a:gd name="T1" fmla="*/ 0 h 985"/>
                  <a:gd name="T2" fmla="*/ 1696 w 1858"/>
                  <a:gd name="T3" fmla="*/ 0 h 985"/>
                  <a:gd name="T4" fmla="*/ 1733 w 1858"/>
                  <a:gd name="T5" fmla="*/ 4 h 985"/>
                  <a:gd name="T6" fmla="*/ 1767 w 1858"/>
                  <a:gd name="T7" fmla="*/ 17 h 985"/>
                  <a:gd name="T8" fmla="*/ 1797 w 1858"/>
                  <a:gd name="T9" fmla="*/ 36 h 985"/>
                  <a:gd name="T10" fmla="*/ 1822 w 1858"/>
                  <a:gd name="T11" fmla="*/ 62 h 985"/>
                  <a:gd name="T12" fmla="*/ 1843 w 1858"/>
                  <a:gd name="T13" fmla="*/ 92 h 985"/>
                  <a:gd name="T14" fmla="*/ 1854 w 1858"/>
                  <a:gd name="T15" fmla="*/ 126 h 985"/>
                  <a:gd name="T16" fmla="*/ 1858 w 1858"/>
                  <a:gd name="T17" fmla="*/ 164 h 985"/>
                  <a:gd name="T18" fmla="*/ 1858 w 1858"/>
                  <a:gd name="T19" fmla="*/ 821 h 985"/>
                  <a:gd name="T20" fmla="*/ 1854 w 1858"/>
                  <a:gd name="T21" fmla="*/ 858 h 985"/>
                  <a:gd name="T22" fmla="*/ 1843 w 1858"/>
                  <a:gd name="T23" fmla="*/ 892 h 985"/>
                  <a:gd name="T24" fmla="*/ 1822 w 1858"/>
                  <a:gd name="T25" fmla="*/ 924 h 985"/>
                  <a:gd name="T26" fmla="*/ 1797 w 1858"/>
                  <a:gd name="T27" fmla="*/ 949 h 985"/>
                  <a:gd name="T28" fmla="*/ 1767 w 1858"/>
                  <a:gd name="T29" fmla="*/ 968 h 985"/>
                  <a:gd name="T30" fmla="*/ 1733 w 1858"/>
                  <a:gd name="T31" fmla="*/ 981 h 985"/>
                  <a:gd name="T32" fmla="*/ 1696 w 1858"/>
                  <a:gd name="T33" fmla="*/ 985 h 985"/>
                  <a:gd name="T34" fmla="*/ 164 w 1858"/>
                  <a:gd name="T35" fmla="*/ 985 h 985"/>
                  <a:gd name="T36" fmla="*/ 126 w 1858"/>
                  <a:gd name="T37" fmla="*/ 981 h 985"/>
                  <a:gd name="T38" fmla="*/ 92 w 1858"/>
                  <a:gd name="T39" fmla="*/ 968 h 985"/>
                  <a:gd name="T40" fmla="*/ 60 w 1858"/>
                  <a:gd name="T41" fmla="*/ 949 h 985"/>
                  <a:gd name="T42" fmla="*/ 36 w 1858"/>
                  <a:gd name="T43" fmla="*/ 924 h 985"/>
                  <a:gd name="T44" fmla="*/ 17 w 1858"/>
                  <a:gd name="T45" fmla="*/ 892 h 985"/>
                  <a:gd name="T46" fmla="*/ 4 w 1858"/>
                  <a:gd name="T47" fmla="*/ 858 h 985"/>
                  <a:gd name="T48" fmla="*/ 0 w 1858"/>
                  <a:gd name="T49" fmla="*/ 821 h 985"/>
                  <a:gd name="T50" fmla="*/ 0 w 1858"/>
                  <a:gd name="T51" fmla="*/ 164 h 985"/>
                  <a:gd name="T52" fmla="*/ 4 w 1858"/>
                  <a:gd name="T53" fmla="*/ 126 h 985"/>
                  <a:gd name="T54" fmla="*/ 17 w 1858"/>
                  <a:gd name="T55" fmla="*/ 92 h 985"/>
                  <a:gd name="T56" fmla="*/ 36 w 1858"/>
                  <a:gd name="T57" fmla="*/ 62 h 985"/>
                  <a:gd name="T58" fmla="*/ 60 w 1858"/>
                  <a:gd name="T59" fmla="*/ 36 h 985"/>
                  <a:gd name="T60" fmla="*/ 92 w 1858"/>
                  <a:gd name="T61" fmla="*/ 17 h 985"/>
                  <a:gd name="T62" fmla="*/ 126 w 1858"/>
                  <a:gd name="T63" fmla="*/ 4 h 985"/>
                  <a:gd name="T64" fmla="*/ 164 w 1858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5">
                    <a:moveTo>
                      <a:pt x="164" y="0"/>
                    </a:moveTo>
                    <a:lnTo>
                      <a:pt x="1696" y="0"/>
                    </a:lnTo>
                    <a:lnTo>
                      <a:pt x="1733" y="4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2" y="62"/>
                    </a:lnTo>
                    <a:lnTo>
                      <a:pt x="1843" y="92"/>
                    </a:lnTo>
                    <a:lnTo>
                      <a:pt x="1854" y="126"/>
                    </a:lnTo>
                    <a:lnTo>
                      <a:pt x="1858" y="164"/>
                    </a:lnTo>
                    <a:lnTo>
                      <a:pt x="1858" y="821"/>
                    </a:lnTo>
                    <a:lnTo>
                      <a:pt x="1854" y="858"/>
                    </a:lnTo>
                    <a:lnTo>
                      <a:pt x="1843" y="892"/>
                    </a:lnTo>
                    <a:lnTo>
                      <a:pt x="1822" y="924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3" y="981"/>
                    </a:lnTo>
                    <a:lnTo>
                      <a:pt x="1696" y="985"/>
                    </a:lnTo>
                    <a:lnTo>
                      <a:pt x="164" y="985"/>
                    </a:lnTo>
                    <a:lnTo>
                      <a:pt x="126" y="981"/>
                    </a:lnTo>
                    <a:lnTo>
                      <a:pt x="92" y="968"/>
                    </a:lnTo>
                    <a:lnTo>
                      <a:pt x="60" y="949"/>
                    </a:lnTo>
                    <a:lnTo>
                      <a:pt x="36" y="924"/>
                    </a:lnTo>
                    <a:lnTo>
                      <a:pt x="17" y="892"/>
                    </a:lnTo>
                    <a:lnTo>
                      <a:pt x="4" y="858"/>
                    </a:lnTo>
                    <a:lnTo>
                      <a:pt x="0" y="821"/>
                    </a:lnTo>
                    <a:lnTo>
                      <a:pt x="0" y="164"/>
                    </a:lnTo>
                    <a:lnTo>
                      <a:pt x="4" y="126"/>
                    </a:lnTo>
                    <a:lnTo>
                      <a:pt x="17" y="92"/>
                    </a:lnTo>
                    <a:lnTo>
                      <a:pt x="36" y="62"/>
                    </a:lnTo>
                    <a:lnTo>
                      <a:pt x="60" y="36"/>
                    </a:lnTo>
                    <a:lnTo>
                      <a:pt x="92" y="17"/>
                    </a:lnTo>
                    <a:lnTo>
                      <a:pt x="126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2" name="Freeform 18"/>
              <p:cNvSpPr>
                <a:spLocks/>
              </p:cNvSpPr>
              <p:nvPr/>
            </p:nvSpPr>
            <p:spPr bwMode="auto">
              <a:xfrm>
                <a:off x="2103438" y="3970338"/>
                <a:ext cx="1474788" cy="781050"/>
              </a:xfrm>
              <a:custGeom>
                <a:avLst/>
                <a:gdLst>
                  <a:gd name="T0" fmla="*/ 164 w 1858"/>
                  <a:gd name="T1" fmla="*/ 0 h 985"/>
                  <a:gd name="T2" fmla="*/ 1694 w 1858"/>
                  <a:gd name="T3" fmla="*/ 0 h 985"/>
                  <a:gd name="T4" fmla="*/ 1731 w 1858"/>
                  <a:gd name="T5" fmla="*/ 4 h 985"/>
                  <a:gd name="T6" fmla="*/ 1767 w 1858"/>
                  <a:gd name="T7" fmla="*/ 17 h 985"/>
                  <a:gd name="T8" fmla="*/ 1797 w 1858"/>
                  <a:gd name="T9" fmla="*/ 36 h 985"/>
                  <a:gd name="T10" fmla="*/ 1822 w 1858"/>
                  <a:gd name="T11" fmla="*/ 62 h 985"/>
                  <a:gd name="T12" fmla="*/ 1841 w 1858"/>
                  <a:gd name="T13" fmla="*/ 92 h 985"/>
                  <a:gd name="T14" fmla="*/ 1854 w 1858"/>
                  <a:gd name="T15" fmla="*/ 126 h 985"/>
                  <a:gd name="T16" fmla="*/ 1858 w 1858"/>
                  <a:gd name="T17" fmla="*/ 164 h 985"/>
                  <a:gd name="T18" fmla="*/ 1858 w 1858"/>
                  <a:gd name="T19" fmla="*/ 821 h 985"/>
                  <a:gd name="T20" fmla="*/ 1854 w 1858"/>
                  <a:gd name="T21" fmla="*/ 858 h 985"/>
                  <a:gd name="T22" fmla="*/ 1841 w 1858"/>
                  <a:gd name="T23" fmla="*/ 892 h 985"/>
                  <a:gd name="T24" fmla="*/ 1822 w 1858"/>
                  <a:gd name="T25" fmla="*/ 924 h 985"/>
                  <a:gd name="T26" fmla="*/ 1797 w 1858"/>
                  <a:gd name="T27" fmla="*/ 949 h 985"/>
                  <a:gd name="T28" fmla="*/ 1767 w 1858"/>
                  <a:gd name="T29" fmla="*/ 968 h 985"/>
                  <a:gd name="T30" fmla="*/ 1731 w 1858"/>
                  <a:gd name="T31" fmla="*/ 981 h 985"/>
                  <a:gd name="T32" fmla="*/ 1694 w 1858"/>
                  <a:gd name="T33" fmla="*/ 985 h 985"/>
                  <a:gd name="T34" fmla="*/ 164 w 1858"/>
                  <a:gd name="T35" fmla="*/ 985 h 985"/>
                  <a:gd name="T36" fmla="*/ 126 w 1858"/>
                  <a:gd name="T37" fmla="*/ 981 h 985"/>
                  <a:gd name="T38" fmla="*/ 90 w 1858"/>
                  <a:gd name="T39" fmla="*/ 968 h 985"/>
                  <a:gd name="T40" fmla="*/ 60 w 1858"/>
                  <a:gd name="T41" fmla="*/ 949 h 985"/>
                  <a:gd name="T42" fmla="*/ 36 w 1858"/>
                  <a:gd name="T43" fmla="*/ 924 h 985"/>
                  <a:gd name="T44" fmla="*/ 17 w 1858"/>
                  <a:gd name="T45" fmla="*/ 892 h 985"/>
                  <a:gd name="T46" fmla="*/ 4 w 1858"/>
                  <a:gd name="T47" fmla="*/ 858 h 985"/>
                  <a:gd name="T48" fmla="*/ 0 w 1858"/>
                  <a:gd name="T49" fmla="*/ 821 h 985"/>
                  <a:gd name="T50" fmla="*/ 0 w 1858"/>
                  <a:gd name="T51" fmla="*/ 164 h 985"/>
                  <a:gd name="T52" fmla="*/ 4 w 1858"/>
                  <a:gd name="T53" fmla="*/ 126 h 985"/>
                  <a:gd name="T54" fmla="*/ 17 w 1858"/>
                  <a:gd name="T55" fmla="*/ 92 h 985"/>
                  <a:gd name="T56" fmla="*/ 36 w 1858"/>
                  <a:gd name="T57" fmla="*/ 62 h 985"/>
                  <a:gd name="T58" fmla="*/ 60 w 1858"/>
                  <a:gd name="T59" fmla="*/ 36 h 985"/>
                  <a:gd name="T60" fmla="*/ 90 w 1858"/>
                  <a:gd name="T61" fmla="*/ 17 h 985"/>
                  <a:gd name="T62" fmla="*/ 126 w 1858"/>
                  <a:gd name="T63" fmla="*/ 4 h 985"/>
                  <a:gd name="T64" fmla="*/ 164 w 1858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5">
                    <a:moveTo>
                      <a:pt x="164" y="0"/>
                    </a:moveTo>
                    <a:lnTo>
                      <a:pt x="1694" y="0"/>
                    </a:lnTo>
                    <a:lnTo>
                      <a:pt x="1731" y="4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2" y="62"/>
                    </a:lnTo>
                    <a:lnTo>
                      <a:pt x="1841" y="92"/>
                    </a:lnTo>
                    <a:lnTo>
                      <a:pt x="1854" y="126"/>
                    </a:lnTo>
                    <a:lnTo>
                      <a:pt x="1858" y="164"/>
                    </a:lnTo>
                    <a:lnTo>
                      <a:pt x="1858" y="821"/>
                    </a:lnTo>
                    <a:lnTo>
                      <a:pt x="1854" y="858"/>
                    </a:lnTo>
                    <a:lnTo>
                      <a:pt x="1841" y="892"/>
                    </a:lnTo>
                    <a:lnTo>
                      <a:pt x="1822" y="924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1" y="981"/>
                    </a:lnTo>
                    <a:lnTo>
                      <a:pt x="1694" y="985"/>
                    </a:lnTo>
                    <a:lnTo>
                      <a:pt x="164" y="985"/>
                    </a:lnTo>
                    <a:lnTo>
                      <a:pt x="126" y="981"/>
                    </a:lnTo>
                    <a:lnTo>
                      <a:pt x="90" y="968"/>
                    </a:lnTo>
                    <a:lnTo>
                      <a:pt x="60" y="949"/>
                    </a:lnTo>
                    <a:lnTo>
                      <a:pt x="36" y="924"/>
                    </a:lnTo>
                    <a:lnTo>
                      <a:pt x="17" y="892"/>
                    </a:lnTo>
                    <a:lnTo>
                      <a:pt x="4" y="858"/>
                    </a:lnTo>
                    <a:lnTo>
                      <a:pt x="0" y="821"/>
                    </a:lnTo>
                    <a:lnTo>
                      <a:pt x="0" y="164"/>
                    </a:lnTo>
                    <a:lnTo>
                      <a:pt x="4" y="126"/>
                    </a:lnTo>
                    <a:lnTo>
                      <a:pt x="17" y="92"/>
                    </a:lnTo>
                    <a:lnTo>
                      <a:pt x="36" y="62"/>
                    </a:lnTo>
                    <a:lnTo>
                      <a:pt x="60" y="36"/>
                    </a:lnTo>
                    <a:lnTo>
                      <a:pt x="90" y="17"/>
                    </a:lnTo>
                    <a:lnTo>
                      <a:pt x="126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3" name="Freeform 19"/>
              <p:cNvSpPr>
                <a:spLocks/>
              </p:cNvSpPr>
              <p:nvPr/>
            </p:nvSpPr>
            <p:spPr bwMode="auto">
              <a:xfrm>
                <a:off x="2968625" y="2940050"/>
                <a:ext cx="609600" cy="781050"/>
              </a:xfrm>
              <a:custGeom>
                <a:avLst/>
                <a:gdLst>
                  <a:gd name="T0" fmla="*/ 164 w 770"/>
                  <a:gd name="T1" fmla="*/ 0 h 985"/>
                  <a:gd name="T2" fmla="*/ 770 w 770"/>
                  <a:gd name="T3" fmla="*/ 0 h 985"/>
                  <a:gd name="T4" fmla="*/ 770 w 770"/>
                  <a:gd name="T5" fmla="*/ 985 h 985"/>
                  <a:gd name="T6" fmla="*/ 164 w 770"/>
                  <a:gd name="T7" fmla="*/ 985 h 985"/>
                  <a:gd name="T8" fmla="*/ 127 w 770"/>
                  <a:gd name="T9" fmla="*/ 981 h 985"/>
                  <a:gd name="T10" fmla="*/ 93 w 770"/>
                  <a:gd name="T11" fmla="*/ 970 h 985"/>
                  <a:gd name="T12" fmla="*/ 62 w 770"/>
                  <a:gd name="T13" fmla="*/ 949 h 985"/>
                  <a:gd name="T14" fmla="*/ 36 w 770"/>
                  <a:gd name="T15" fmla="*/ 924 h 985"/>
                  <a:gd name="T16" fmla="*/ 17 w 770"/>
                  <a:gd name="T17" fmla="*/ 894 h 985"/>
                  <a:gd name="T18" fmla="*/ 6 w 770"/>
                  <a:gd name="T19" fmla="*/ 860 h 985"/>
                  <a:gd name="T20" fmla="*/ 0 w 770"/>
                  <a:gd name="T21" fmla="*/ 823 h 985"/>
                  <a:gd name="T22" fmla="*/ 0 w 770"/>
                  <a:gd name="T23" fmla="*/ 164 h 985"/>
                  <a:gd name="T24" fmla="*/ 6 w 770"/>
                  <a:gd name="T25" fmla="*/ 126 h 985"/>
                  <a:gd name="T26" fmla="*/ 17 w 770"/>
                  <a:gd name="T27" fmla="*/ 91 h 985"/>
                  <a:gd name="T28" fmla="*/ 36 w 770"/>
                  <a:gd name="T29" fmla="*/ 60 h 985"/>
                  <a:gd name="T30" fmla="*/ 62 w 770"/>
                  <a:gd name="T31" fmla="*/ 36 h 985"/>
                  <a:gd name="T32" fmla="*/ 93 w 770"/>
                  <a:gd name="T33" fmla="*/ 17 h 985"/>
                  <a:gd name="T34" fmla="*/ 127 w 770"/>
                  <a:gd name="T35" fmla="*/ 4 h 985"/>
                  <a:gd name="T36" fmla="*/ 164 w 770"/>
                  <a:gd name="T37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0" h="985">
                    <a:moveTo>
                      <a:pt x="164" y="0"/>
                    </a:moveTo>
                    <a:lnTo>
                      <a:pt x="770" y="0"/>
                    </a:lnTo>
                    <a:lnTo>
                      <a:pt x="770" y="985"/>
                    </a:lnTo>
                    <a:lnTo>
                      <a:pt x="164" y="985"/>
                    </a:lnTo>
                    <a:lnTo>
                      <a:pt x="127" y="981"/>
                    </a:lnTo>
                    <a:lnTo>
                      <a:pt x="93" y="970"/>
                    </a:lnTo>
                    <a:lnTo>
                      <a:pt x="62" y="949"/>
                    </a:lnTo>
                    <a:lnTo>
                      <a:pt x="36" y="924"/>
                    </a:lnTo>
                    <a:lnTo>
                      <a:pt x="17" y="894"/>
                    </a:lnTo>
                    <a:lnTo>
                      <a:pt x="6" y="860"/>
                    </a:lnTo>
                    <a:lnTo>
                      <a:pt x="0" y="823"/>
                    </a:lnTo>
                    <a:lnTo>
                      <a:pt x="0" y="164"/>
                    </a:lnTo>
                    <a:lnTo>
                      <a:pt x="6" y="126"/>
                    </a:lnTo>
                    <a:lnTo>
                      <a:pt x="17" y="91"/>
                    </a:lnTo>
                    <a:lnTo>
                      <a:pt x="36" y="60"/>
                    </a:lnTo>
                    <a:lnTo>
                      <a:pt x="62" y="36"/>
                    </a:lnTo>
                    <a:lnTo>
                      <a:pt x="93" y="17"/>
                    </a:lnTo>
                    <a:lnTo>
                      <a:pt x="127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4" name="Freeform 20"/>
              <p:cNvSpPr>
                <a:spLocks/>
              </p:cNvSpPr>
              <p:nvPr/>
            </p:nvSpPr>
            <p:spPr bwMode="auto">
              <a:xfrm>
                <a:off x="2968625" y="4997450"/>
                <a:ext cx="609600" cy="784225"/>
              </a:xfrm>
              <a:custGeom>
                <a:avLst/>
                <a:gdLst>
                  <a:gd name="T0" fmla="*/ 164 w 770"/>
                  <a:gd name="T1" fmla="*/ 0 h 987"/>
                  <a:gd name="T2" fmla="*/ 770 w 770"/>
                  <a:gd name="T3" fmla="*/ 0 h 987"/>
                  <a:gd name="T4" fmla="*/ 770 w 770"/>
                  <a:gd name="T5" fmla="*/ 987 h 987"/>
                  <a:gd name="T6" fmla="*/ 164 w 770"/>
                  <a:gd name="T7" fmla="*/ 987 h 987"/>
                  <a:gd name="T8" fmla="*/ 127 w 770"/>
                  <a:gd name="T9" fmla="*/ 981 h 987"/>
                  <a:gd name="T10" fmla="*/ 91 w 770"/>
                  <a:gd name="T11" fmla="*/ 970 h 987"/>
                  <a:gd name="T12" fmla="*/ 61 w 770"/>
                  <a:gd name="T13" fmla="*/ 951 h 987"/>
                  <a:gd name="T14" fmla="*/ 36 w 770"/>
                  <a:gd name="T15" fmla="*/ 925 h 987"/>
                  <a:gd name="T16" fmla="*/ 15 w 770"/>
                  <a:gd name="T17" fmla="*/ 895 h 987"/>
                  <a:gd name="T18" fmla="*/ 4 w 770"/>
                  <a:gd name="T19" fmla="*/ 861 h 987"/>
                  <a:gd name="T20" fmla="*/ 0 w 770"/>
                  <a:gd name="T21" fmla="*/ 823 h 987"/>
                  <a:gd name="T22" fmla="*/ 0 w 770"/>
                  <a:gd name="T23" fmla="*/ 166 h 987"/>
                  <a:gd name="T24" fmla="*/ 6 w 770"/>
                  <a:gd name="T25" fmla="*/ 123 h 987"/>
                  <a:gd name="T26" fmla="*/ 23 w 770"/>
                  <a:gd name="T27" fmla="*/ 83 h 987"/>
                  <a:gd name="T28" fmla="*/ 47 w 770"/>
                  <a:gd name="T29" fmla="*/ 49 h 987"/>
                  <a:gd name="T30" fmla="*/ 81 w 770"/>
                  <a:gd name="T31" fmla="*/ 25 h 987"/>
                  <a:gd name="T32" fmla="*/ 121 w 770"/>
                  <a:gd name="T33" fmla="*/ 8 h 987"/>
                  <a:gd name="T34" fmla="*/ 164 w 770"/>
                  <a:gd name="T35" fmla="*/ 0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0" h="987">
                    <a:moveTo>
                      <a:pt x="164" y="0"/>
                    </a:moveTo>
                    <a:lnTo>
                      <a:pt x="770" y="0"/>
                    </a:lnTo>
                    <a:lnTo>
                      <a:pt x="770" y="987"/>
                    </a:lnTo>
                    <a:lnTo>
                      <a:pt x="164" y="987"/>
                    </a:lnTo>
                    <a:lnTo>
                      <a:pt x="127" y="981"/>
                    </a:lnTo>
                    <a:lnTo>
                      <a:pt x="91" y="970"/>
                    </a:lnTo>
                    <a:lnTo>
                      <a:pt x="61" y="951"/>
                    </a:lnTo>
                    <a:lnTo>
                      <a:pt x="36" y="925"/>
                    </a:lnTo>
                    <a:lnTo>
                      <a:pt x="15" y="895"/>
                    </a:lnTo>
                    <a:lnTo>
                      <a:pt x="4" y="861"/>
                    </a:lnTo>
                    <a:lnTo>
                      <a:pt x="0" y="823"/>
                    </a:lnTo>
                    <a:lnTo>
                      <a:pt x="0" y="166"/>
                    </a:lnTo>
                    <a:lnTo>
                      <a:pt x="6" y="123"/>
                    </a:lnTo>
                    <a:lnTo>
                      <a:pt x="23" y="83"/>
                    </a:lnTo>
                    <a:lnTo>
                      <a:pt x="47" y="49"/>
                    </a:lnTo>
                    <a:lnTo>
                      <a:pt x="81" y="25"/>
                    </a:lnTo>
                    <a:lnTo>
                      <a:pt x="121" y="8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5" name="Freeform 21"/>
              <p:cNvSpPr>
                <a:spLocks/>
              </p:cNvSpPr>
              <p:nvPr/>
            </p:nvSpPr>
            <p:spPr bwMode="auto">
              <a:xfrm>
                <a:off x="-487363" y="2941638"/>
                <a:ext cx="1474788" cy="779463"/>
              </a:xfrm>
              <a:custGeom>
                <a:avLst/>
                <a:gdLst>
                  <a:gd name="T0" fmla="*/ 162 w 1858"/>
                  <a:gd name="T1" fmla="*/ 0 h 983"/>
                  <a:gd name="T2" fmla="*/ 1694 w 1858"/>
                  <a:gd name="T3" fmla="*/ 0 h 983"/>
                  <a:gd name="T4" fmla="*/ 1732 w 1858"/>
                  <a:gd name="T5" fmla="*/ 4 h 983"/>
                  <a:gd name="T6" fmla="*/ 1765 w 1858"/>
                  <a:gd name="T7" fmla="*/ 15 h 983"/>
                  <a:gd name="T8" fmla="*/ 1798 w 1858"/>
                  <a:gd name="T9" fmla="*/ 36 h 983"/>
                  <a:gd name="T10" fmla="*/ 1822 w 1858"/>
                  <a:gd name="T11" fmla="*/ 60 h 983"/>
                  <a:gd name="T12" fmla="*/ 1841 w 1858"/>
                  <a:gd name="T13" fmla="*/ 90 h 983"/>
                  <a:gd name="T14" fmla="*/ 1854 w 1858"/>
                  <a:gd name="T15" fmla="*/ 124 h 983"/>
                  <a:gd name="T16" fmla="*/ 1858 w 1858"/>
                  <a:gd name="T17" fmla="*/ 162 h 983"/>
                  <a:gd name="T18" fmla="*/ 1858 w 1858"/>
                  <a:gd name="T19" fmla="*/ 821 h 983"/>
                  <a:gd name="T20" fmla="*/ 1854 w 1858"/>
                  <a:gd name="T21" fmla="*/ 858 h 983"/>
                  <a:gd name="T22" fmla="*/ 1841 w 1858"/>
                  <a:gd name="T23" fmla="*/ 892 h 983"/>
                  <a:gd name="T24" fmla="*/ 1822 w 1858"/>
                  <a:gd name="T25" fmla="*/ 922 h 983"/>
                  <a:gd name="T26" fmla="*/ 1796 w 1858"/>
                  <a:gd name="T27" fmla="*/ 947 h 983"/>
                  <a:gd name="T28" fmla="*/ 1765 w 1858"/>
                  <a:gd name="T29" fmla="*/ 968 h 983"/>
                  <a:gd name="T30" fmla="*/ 1732 w 1858"/>
                  <a:gd name="T31" fmla="*/ 979 h 983"/>
                  <a:gd name="T32" fmla="*/ 1694 w 1858"/>
                  <a:gd name="T33" fmla="*/ 983 h 983"/>
                  <a:gd name="T34" fmla="*/ 162 w 1858"/>
                  <a:gd name="T35" fmla="*/ 983 h 983"/>
                  <a:gd name="T36" fmla="*/ 125 w 1858"/>
                  <a:gd name="T37" fmla="*/ 979 h 983"/>
                  <a:gd name="T38" fmla="*/ 91 w 1858"/>
                  <a:gd name="T39" fmla="*/ 968 h 983"/>
                  <a:gd name="T40" fmla="*/ 60 w 1858"/>
                  <a:gd name="T41" fmla="*/ 947 h 983"/>
                  <a:gd name="T42" fmla="*/ 36 w 1858"/>
                  <a:gd name="T43" fmla="*/ 922 h 983"/>
                  <a:gd name="T44" fmla="*/ 15 w 1858"/>
                  <a:gd name="T45" fmla="*/ 892 h 983"/>
                  <a:gd name="T46" fmla="*/ 4 w 1858"/>
                  <a:gd name="T47" fmla="*/ 858 h 983"/>
                  <a:gd name="T48" fmla="*/ 0 w 1858"/>
                  <a:gd name="T49" fmla="*/ 821 h 983"/>
                  <a:gd name="T50" fmla="*/ 0 w 1858"/>
                  <a:gd name="T51" fmla="*/ 162 h 983"/>
                  <a:gd name="T52" fmla="*/ 4 w 1858"/>
                  <a:gd name="T53" fmla="*/ 124 h 983"/>
                  <a:gd name="T54" fmla="*/ 15 w 1858"/>
                  <a:gd name="T55" fmla="*/ 90 h 983"/>
                  <a:gd name="T56" fmla="*/ 36 w 1858"/>
                  <a:gd name="T57" fmla="*/ 60 h 983"/>
                  <a:gd name="T58" fmla="*/ 60 w 1858"/>
                  <a:gd name="T59" fmla="*/ 36 h 983"/>
                  <a:gd name="T60" fmla="*/ 91 w 1858"/>
                  <a:gd name="T61" fmla="*/ 15 h 983"/>
                  <a:gd name="T62" fmla="*/ 125 w 1858"/>
                  <a:gd name="T63" fmla="*/ 4 h 983"/>
                  <a:gd name="T64" fmla="*/ 162 w 1858"/>
                  <a:gd name="T65" fmla="*/ 0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3">
                    <a:moveTo>
                      <a:pt x="162" y="0"/>
                    </a:moveTo>
                    <a:lnTo>
                      <a:pt x="1694" y="0"/>
                    </a:lnTo>
                    <a:lnTo>
                      <a:pt x="1732" y="4"/>
                    </a:lnTo>
                    <a:lnTo>
                      <a:pt x="1765" y="15"/>
                    </a:lnTo>
                    <a:lnTo>
                      <a:pt x="1798" y="36"/>
                    </a:lnTo>
                    <a:lnTo>
                      <a:pt x="1822" y="60"/>
                    </a:lnTo>
                    <a:lnTo>
                      <a:pt x="1841" y="90"/>
                    </a:lnTo>
                    <a:lnTo>
                      <a:pt x="1854" y="124"/>
                    </a:lnTo>
                    <a:lnTo>
                      <a:pt x="1858" y="162"/>
                    </a:lnTo>
                    <a:lnTo>
                      <a:pt x="1858" y="821"/>
                    </a:lnTo>
                    <a:lnTo>
                      <a:pt x="1854" y="858"/>
                    </a:lnTo>
                    <a:lnTo>
                      <a:pt x="1841" y="892"/>
                    </a:lnTo>
                    <a:lnTo>
                      <a:pt x="1822" y="922"/>
                    </a:lnTo>
                    <a:lnTo>
                      <a:pt x="1796" y="947"/>
                    </a:lnTo>
                    <a:lnTo>
                      <a:pt x="1765" y="968"/>
                    </a:lnTo>
                    <a:lnTo>
                      <a:pt x="1732" y="979"/>
                    </a:lnTo>
                    <a:lnTo>
                      <a:pt x="1694" y="983"/>
                    </a:lnTo>
                    <a:lnTo>
                      <a:pt x="162" y="983"/>
                    </a:lnTo>
                    <a:lnTo>
                      <a:pt x="125" y="979"/>
                    </a:lnTo>
                    <a:lnTo>
                      <a:pt x="91" y="968"/>
                    </a:lnTo>
                    <a:lnTo>
                      <a:pt x="60" y="947"/>
                    </a:lnTo>
                    <a:lnTo>
                      <a:pt x="36" y="922"/>
                    </a:lnTo>
                    <a:lnTo>
                      <a:pt x="15" y="892"/>
                    </a:lnTo>
                    <a:lnTo>
                      <a:pt x="4" y="858"/>
                    </a:lnTo>
                    <a:lnTo>
                      <a:pt x="0" y="821"/>
                    </a:lnTo>
                    <a:lnTo>
                      <a:pt x="0" y="162"/>
                    </a:lnTo>
                    <a:lnTo>
                      <a:pt x="4" y="124"/>
                    </a:lnTo>
                    <a:lnTo>
                      <a:pt x="15" y="90"/>
                    </a:lnTo>
                    <a:lnTo>
                      <a:pt x="36" y="60"/>
                    </a:lnTo>
                    <a:lnTo>
                      <a:pt x="60" y="36"/>
                    </a:lnTo>
                    <a:lnTo>
                      <a:pt x="91" y="15"/>
                    </a:lnTo>
                    <a:lnTo>
                      <a:pt x="125" y="4"/>
                    </a:lnTo>
                    <a:lnTo>
                      <a:pt x="1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6" name="Freeform 22"/>
              <p:cNvSpPr>
                <a:spLocks/>
              </p:cNvSpPr>
              <p:nvPr/>
            </p:nvSpPr>
            <p:spPr bwMode="auto">
              <a:xfrm>
                <a:off x="-487363" y="4999038"/>
                <a:ext cx="1474788" cy="782638"/>
              </a:xfrm>
              <a:custGeom>
                <a:avLst/>
                <a:gdLst>
                  <a:gd name="T0" fmla="*/ 162 w 1858"/>
                  <a:gd name="T1" fmla="*/ 0 h 985"/>
                  <a:gd name="T2" fmla="*/ 1694 w 1858"/>
                  <a:gd name="T3" fmla="*/ 0 h 985"/>
                  <a:gd name="T4" fmla="*/ 1732 w 1858"/>
                  <a:gd name="T5" fmla="*/ 4 h 985"/>
                  <a:gd name="T6" fmla="*/ 1765 w 1858"/>
                  <a:gd name="T7" fmla="*/ 17 h 985"/>
                  <a:gd name="T8" fmla="*/ 1798 w 1858"/>
                  <a:gd name="T9" fmla="*/ 36 h 985"/>
                  <a:gd name="T10" fmla="*/ 1822 w 1858"/>
                  <a:gd name="T11" fmla="*/ 61 h 985"/>
                  <a:gd name="T12" fmla="*/ 1841 w 1858"/>
                  <a:gd name="T13" fmla="*/ 91 h 985"/>
                  <a:gd name="T14" fmla="*/ 1854 w 1858"/>
                  <a:gd name="T15" fmla="*/ 127 h 985"/>
                  <a:gd name="T16" fmla="*/ 1858 w 1858"/>
                  <a:gd name="T17" fmla="*/ 164 h 985"/>
                  <a:gd name="T18" fmla="*/ 1858 w 1858"/>
                  <a:gd name="T19" fmla="*/ 821 h 985"/>
                  <a:gd name="T20" fmla="*/ 1854 w 1858"/>
                  <a:gd name="T21" fmla="*/ 859 h 985"/>
                  <a:gd name="T22" fmla="*/ 1841 w 1858"/>
                  <a:gd name="T23" fmla="*/ 893 h 985"/>
                  <a:gd name="T24" fmla="*/ 1822 w 1858"/>
                  <a:gd name="T25" fmla="*/ 923 h 985"/>
                  <a:gd name="T26" fmla="*/ 1798 w 1858"/>
                  <a:gd name="T27" fmla="*/ 949 h 985"/>
                  <a:gd name="T28" fmla="*/ 1765 w 1858"/>
                  <a:gd name="T29" fmla="*/ 968 h 985"/>
                  <a:gd name="T30" fmla="*/ 1732 w 1858"/>
                  <a:gd name="T31" fmla="*/ 979 h 985"/>
                  <a:gd name="T32" fmla="*/ 1694 w 1858"/>
                  <a:gd name="T33" fmla="*/ 985 h 985"/>
                  <a:gd name="T34" fmla="*/ 162 w 1858"/>
                  <a:gd name="T35" fmla="*/ 985 h 985"/>
                  <a:gd name="T36" fmla="*/ 125 w 1858"/>
                  <a:gd name="T37" fmla="*/ 979 h 985"/>
                  <a:gd name="T38" fmla="*/ 91 w 1858"/>
                  <a:gd name="T39" fmla="*/ 968 h 985"/>
                  <a:gd name="T40" fmla="*/ 60 w 1858"/>
                  <a:gd name="T41" fmla="*/ 949 h 985"/>
                  <a:gd name="T42" fmla="*/ 36 w 1858"/>
                  <a:gd name="T43" fmla="*/ 923 h 985"/>
                  <a:gd name="T44" fmla="*/ 15 w 1858"/>
                  <a:gd name="T45" fmla="*/ 893 h 985"/>
                  <a:gd name="T46" fmla="*/ 4 w 1858"/>
                  <a:gd name="T47" fmla="*/ 859 h 985"/>
                  <a:gd name="T48" fmla="*/ 0 w 1858"/>
                  <a:gd name="T49" fmla="*/ 821 h 985"/>
                  <a:gd name="T50" fmla="*/ 0 w 1858"/>
                  <a:gd name="T51" fmla="*/ 164 h 985"/>
                  <a:gd name="T52" fmla="*/ 4 w 1858"/>
                  <a:gd name="T53" fmla="*/ 127 h 985"/>
                  <a:gd name="T54" fmla="*/ 15 w 1858"/>
                  <a:gd name="T55" fmla="*/ 91 h 985"/>
                  <a:gd name="T56" fmla="*/ 36 w 1858"/>
                  <a:gd name="T57" fmla="*/ 61 h 985"/>
                  <a:gd name="T58" fmla="*/ 60 w 1858"/>
                  <a:gd name="T59" fmla="*/ 36 h 985"/>
                  <a:gd name="T60" fmla="*/ 91 w 1858"/>
                  <a:gd name="T61" fmla="*/ 17 h 985"/>
                  <a:gd name="T62" fmla="*/ 125 w 1858"/>
                  <a:gd name="T63" fmla="*/ 4 h 985"/>
                  <a:gd name="T64" fmla="*/ 162 w 1858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5">
                    <a:moveTo>
                      <a:pt x="162" y="0"/>
                    </a:moveTo>
                    <a:lnTo>
                      <a:pt x="1694" y="0"/>
                    </a:lnTo>
                    <a:lnTo>
                      <a:pt x="1732" y="4"/>
                    </a:lnTo>
                    <a:lnTo>
                      <a:pt x="1765" y="17"/>
                    </a:lnTo>
                    <a:lnTo>
                      <a:pt x="1798" y="36"/>
                    </a:lnTo>
                    <a:lnTo>
                      <a:pt x="1822" y="61"/>
                    </a:lnTo>
                    <a:lnTo>
                      <a:pt x="1841" y="91"/>
                    </a:lnTo>
                    <a:lnTo>
                      <a:pt x="1854" y="127"/>
                    </a:lnTo>
                    <a:lnTo>
                      <a:pt x="1858" y="164"/>
                    </a:lnTo>
                    <a:lnTo>
                      <a:pt x="1858" y="821"/>
                    </a:lnTo>
                    <a:lnTo>
                      <a:pt x="1854" y="859"/>
                    </a:lnTo>
                    <a:lnTo>
                      <a:pt x="1841" y="893"/>
                    </a:lnTo>
                    <a:lnTo>
                      <a:pt x="1822" y="923"/>
                    </a:lnTo>
                    <a:lnTo>
                      <a:pt x="1798" y="949"/>
                    </a:lnTo>
                    <a:lnTo>
                      <a:pt x="1765" y="968"/>
                    </a:lnTo>
                    <a:lnTo>
                      <a:pt x="1732" y="979"/>
                    </a:lnTo>
                    <a:lnTo>
                      <a:pt x="1694" y="985"/>
                    </a:lnTo>
                    <a:lnTo>
                      <a:pt x="162" y="985"/>
                    </a:lnTo>
                    <a:lnTo>
                      <a:pt x="125" y="979"/>
                    </a:lnTo>
                    <a:lnTo>
                      <a:pt x="91" y="968"/>
                    </a:lnTo>
                    <a:lnTo>
                      <a:pt x="60" y="949"/>
                    </a:lnTo>
                    <a:lnTo>
                      <a:pt x="36" y="923"/>
                    </a:lnTo>
                    <a:lnTo>
                      <a:pt x="15" y="893"/>
                    </a:lnTo>
                    <a:lnTo>
                      <a:pt x="4" y="859"/>
                    </a:lnTo>
                    <a:lnTo>
                      <a:pt x="0" y="821"/>
                    </a:lnTo>
                    <a:lnTo>
                      <a:pt x="0" y="164"/>
                    </a:lnTo>
                    <a:lnTo>
                      <a:pt x="4" y="127"/>
                    </a:lnTo>
                    <a:lnTo>
                      <a:pt x="15" y="91"/>
                    </a:lnTo>
                    <a:lnTo>
                      <a:pt x="36" y="61"/>
                    </a:lnTo>
                    <a:lnTo>
                      <a:pt x="60" y="36"/>
                    </a:lnTo>
                    <a:lnTo>
                      <a:pt x="91" y="17"/>
                    </a:lnTo>
                    <a:lnTo>
                      <a:pt x="125" y="4"/>
                    </a:lnTo>
                    <a:lnTo>
                      <a:pt x="1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7" name="Freeform 23"/>
              <p:cNvSpPr>
                <a:spLocks/>
              </p:cNvSpPr>
              <p:nvPr/>
            </p:nvSpPr>
            <p:spPr bwMode="auto">
              <a:xfrm>
                <a:off x="374650" y="1912938"/>
                <a:ext cx="1476375" cy="781050"/>
              </a:xfrm>
              <a:custGeom>
                <a:avLst/>
                <a:gdLst>
                  <a:gd name="T0" fmla="*/ 164 w 1859"/>
                  <a:gd name="T1" fmla="*/ 0 h 985"/>
                  <a:gd name="T2" fmla="*/ 1695 w 1859"/>
                  <a:gd name="T3" fmla="*/ 0 h 985"/>
                  <a:gd name="T4" fmla="*/ 1733 w 1859"/>
                  <a:gd name="T5" fmla="*/ 3 h 985"/>
                  <a:gd name="T6" fmla="*/ 1767 w 1859"/>
                  <a:gd name="T7" fmla="*/ 17 h 985"/>
                  <a:gd name="T8" fmla="*/ 1797 w 1859"/>
                  <a:gd name="T9" fmla="*/ 36 h 985"/>
                  <a:gd name="T10" fmla="*/ 1823 w 1859"/>
                  <a:gd name="T11" fmla="*/ 60 h 985"/>
                  <a:gd name="T12" fmla="*/ 1842 w 1859"/>
                  <a:gd name="T13" fmla="*/ 90 h 985"/>
                  <a:gd name="T14" fmla="*/ 1855 w 1859"/>
                  <a:gd name="T15" fmla="*/ 126 h 985"/>
                  <a:gd name="T16" fmla="*/ 1859 w 1859"/>
                  <a:gd name="T17" fmla="*/ 164 h 985"/>
                  <a:gd name="T18" fmla="*/ 1859 w 1859"/>
                  <a:gd name="T19" fmla="*/ 820 h 985"/>
                  <a:gd name="T20" fmla="*/ 1855 w 1859"/>
                  <a:gd name="T21" fmla="*/ 858 h 985"/>
                  <a:gd name="T22" fmla="*/ 1842 w 1859"/>
                  <a:gd name="T23" fmla="*/ 892 h 985"/>
                  <a:gd name="T24" fmla="*/ 1823 w 1859"/>
                  <a:gd name="T25" fmla="*/ 922 h 985"/>
                  <a:gd name="T26" fmla="*/ 1797 w 1859"/>
                  <a:gd name="T27" fmla="*/ 949 h 985"/>
                  <a:gd name="T28" fmla="*/ 1767 w 1859"/>
                  <a:gd name="T29" fmla="*/ 968 h 985"/>
                  <a:gd name="T30" fmla="*/ 1733 w 1859"/>
                  <a:gd name="T31" fmla="*/ 979 h 985"/>
                  <a:gd name="T32" fmla="*/ 1695 w 1859"/>
                  <a:gd name="T33" fmla="*/ 985 h 985"/>
                  <a:gd name="T34" fmla="*/ 164 w 1859"/>
                  <a:gd name="T35" fmla="*/ 985 h 985"/>
                  <a:gd name="T36" fmla="*/ 126 w 1859"/>
                  <a:gd name="T37" fmla="*/ 979 h 985"/>
                  <a:gd name="T38" fmla="*/ 92 w 1859"/>
                  <a:gd name="T39" fmla="*/ 968 h 985"/>
                  <a:gd name="T40" fmla="*/ 62 w 1859"/>
                  <a:gd name="T41" fmla="*/ 947 h 985"/>
                  <a:gd name="T42" fmla="*/ 35 w 1859"/>
                  <a:gd name="T43" fmla="*/ 922 h 985"/>
                  <a:gd name="T44" fmla="*/ 16 w 1859"/>
                  <a:gd name="T45" fmla="*/ 892 h 985"/>
                  <a:gd name="T46" fmla="*/ 5 w 1859"/>
                  <a:gd name="T47" fmla="*/ 858 h 985"/>
                  <a:gd name="T48" fmla="*/ 0 w 1859"/>
                  <a:gd name="T49" fmla="*/ 820 h 985"/>
                  <a:gd name="T50" fmla="*/ 0 w 1859"/>
                  <a:gd name="T51" fmla="*/ 164 h 985"/>
                  <a:gd name="T52" fmla="*/ 5 w 1859"/>
                  <a:gd name="T53" fmla="*/ 126 h 985"/>
                  <a:gd name="T54" fmla="*/ 16 w 1859"/>
                  <a:gd name="T55" fmla="*/ 90 h 985"/>
                  <a:gd name="T56" fmla="*/ 35 w 1859"/>
                  <a:gd name="T57" fmla="*/ 60 h 985"/>
                  <a:gd name="T58" fmla="*/ 62 w 1859"/>
                  <a:gd name="T59" fmla="*/ 36 h 985"/>
                  <a:gd name="T60" fmla="*/ 92 w 1859"/>
                  <a:gd name="T61" fmla="*/ 17 h 985"/>
                  <a:gd name="T62" fmla="*/ 126 w 1859"/>
                  <a:gd name="T63" fmla="*/ 3 h 985"/>
                  <a:gd name="T64" fmla="*/ 164 w 1859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9" h="985">
                    <a:moveTo>
                      <a:pt x="164" y="0"/>
                    </a:moveTo>
                    <a:lnTo>
                      <a:pt x="1695" y="0"/>
                    </a:lnTo>
                    <a:lnTo>
                      <a:pt x="1733" y="3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3" y="60"/>
                    </a:lnTo>
                    <a:lnTo>
                      <a:pt x="1842" y="90"/>
                    </a:lnTo>
                    <a:lnTo>
                      <a:pt x="1855" y="126"/>
                    </a:lnTo>
                    <a:lnTo>
                      <a:pt x="1859" y="164"/>
                    </a:lnTo>
                    <a:lnTo>
                      <a:pt x="1859" y="820"/>
                    </a:lnTo>
                    <a:lnTo>
                      <a:pt x="1855" y="858"/>
                    </a:lnTo>
                    <a:lnTo>
                      <a:pt x="1842" y="892"/>
                    </a:lnTo>
                    <a:lnTo>
                      <a:pt x="1823" y="922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3" y="979"/>
                    </a:lnTo>
                    <a:lnTo>
                      <a:pt x="1695" y="985"/>
                    </a:lnTo>
                    <a:lnTo>
                      <a:pt x="164" y="985"/>
                    </a:lnTo>
                    <a:lnTo>
                      <a:pt x="126" y="979"/>
                    </a:lnTo>
                    <a:lnTo>
                      <a:pt x="92" y="968"/>
                    </a:lnTo>
                    <a:lnTo>
                      <a:pt x="62" y="947"/>
                    </a:lnTo>
                    <a:lnTo>
                      <a:pt x="35" y="922"/>
                    </a:lnTo>
                    <a:lnTo>
                      <a:pt x="16" y="892"/>
                    </a:lnTo>
                    <a:lnTo>
                      <a:pt x="5" y="858"/>
                    </a:lnTo>
                    <a:lnTo>
                      <a:pt x="0" y="820"/>
                    </a:lnTo>
                    <a:lnTo>
                      <a:pt x="0" y="164"/>
                    </a:lnTo>
                    <a:lnTo>
                      <a:pt x="5" y="126"/>
                    </a:lnTo>
                    <a:lnTo>
                      <a:pt x="16" y="90"/>
                    </a:lnTo>
                    <a:lnTo>
                      <a:pt x="35" y="60"/>
                    </a:lnTo>
                    <a:lnTo>
                      <a:pt x="62" y="36"/>
                    </a:lnTo>
                    <a:lnTo>
                      <a:pt x="92" y="17"/>
                    </a:lnTo>
                    <a:lnTo>
                      <a:pt x="126" y="3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8" name="Freeform 24"/>
              <p:cNvSpPr>
                <a:spLocks/>
              </p:cNvSpPr>
              <p:nvPr/>
            </p:nvSpPr>
            <p:spPr bwMode="auto">
              <a:xfrm>
                <a:off x="2103438" y="1912938"/>
                <a:ext cx="1474788" cy="781050"/>
              </a:xfrm>
              <a:custGeom>
                <a:avLst/>
                <a:gdLst>
                  <a:gd name="T0" fmla="*/ 164 w 1858"/>
                  <a:gd name="T1" fmla="*/ 0 h 985"/>
                  <a:gd name="T2" fmla="*/ 1694 w 1858"/>
                  <a:gd name="T3" fmla="*/ 0 h 985"/>
                  <a:gd name="T4" fmla="*/ 1731 w 1858"/>
                  <a:gd name="T5" fmla="*/ 3 h 985"/>
                  <a:gd name="T6" fmla="*/ 1767 w 1858"/>
                  <a:gd name="T7" fmla="*/ 17 h 985"/>
                  <a:gd name="T8" fmla="*/ 1797 w 1858"/>
                  <a:gd name="T9" fmla="*/ 36 h 985"/>
                  <a:gd name="T10" fmla="*/ 1822 w 1858"/>
                  <a:gd name="T11" fmla="*/ 60 h 985"/>
                  <a:gd name="T12" fmla="*/ 1841 w 1858"/>
                  <a:gd name="T13" fmla="*/ 90 h 985"/>
                  <a:gd name="T14" fmla="*/ 1854 w 1858"/>
                  <a:gd name="T15" fmla="*/ 126 h 985"/>
                  <a:gd name="T16" fmla="*/ 1858 w 1858"/>
                  <a:gd name="T17" fmla="*/ 164 h 985"/>
                  <a:gd name="T18" fmla="*/ 1858 w 1858"/>
                  <a:gd name="T19" fmla="*/ 820 h 985"/>
                  <a:gd name="T20" fmla="*/ 1854 w 1858"/>
                  <a:gd name="T21" fmla="*/ 858 h 985"/>
                  <a:gd name="T22" fmla="*/ 1841 w 1858"/>
                  <a:gd name="T23" fmla="*/ 892 h 985"/>
                  <a:gd name="T24" fmla="*/ 1822 w 1858"/>
                  <a:gd name="T25" fmla="*/ 922 h 985"/>
                  <a:gd name="T26" fmla="*/ 1797 w 1858"/>
                  <a:gd name="T27" fmla="*/ 949 h 985"/>
                  <a:gd name="T28" fmla="*/ 1767 w 1858"/>
                  <a:gd name="T29" fmla="*/ 968 h 985"/>
                  <a:gd name="T30" fmla="*/ 1731 w 1858"/>
                  <a:gd name="T31" fmla="*/ 979 h 985"/>
                  <a:gd name="T32" fmla="*/ 1694 w 1858"/>
                  <a:gd name="T33" fmla="*/ 985 h 985"/>
                  <a:gd name="T34" fmla="*/ 164 w 1858"/>
                  <a:gd name="T35" fmla="*/ 985 h 985"/>
                  <a:gd name="T36" fmla="*/ 126 w 1858"/>
                  <a:gd name="T37" fmla="*/ 979 h 985"/>
                  <a:gd name="T38" fmla="*/ 90 w 1858"/>
                  <a:gd name="T39" fmla="*/ 968 h 985"/>
                  <a:gd name="T40" fmla="*/ 60 w 1858"/>
                  <a:gd name="T41" fmla="*/ 947 h 985"/>
                  <a:gd name="T42" fmla="*/ 36 w 1858"/>
                  <a:gd name="T43" fmla="*/ 922 h 985"/>
                  <a:gd name="T44" fmla="*/ 17 w 1858"/>
                  <a:gd name="T45" fmla="*/ 892 h 985"/>
                  <a:gd name="T46" fmla="*/ 4 w 1858"/>
                  <a:gd name="T47" fmla="*/ 858 h 985"/>
                  <a:gd name="T48" fmla="*/ 0 w 1858"/>
                  <a:gd name="T49" fmla="*/ 820 h 985"/>
                  <a:gd name="T50" fmla="*/ 0 w 1858"/>
                  <a:gd name="T51" fmla="*/ 164 h 985"/>
                  <a:gd name="T52" fmla="*/ 4 w 1858"/>
                  <a:gd name="T53" fmla="*/ 126 h 985"/>
                  <a:gd name="T54" fmla="*/ 17 w 1858"/>
                  <a:gd name="T55" fmla="*/ 90 h 985"/>
                  <a:gd name="T56" fmla="*/ 36 w 1858"/>
                  <a:gd name="T57" fmla="*/ 60 h 985"/>
                  <a:gd name="T58" fmla="*/ 60 w 1858"/>
                  <a:gd name="T59" fmla="*/ 36 h 985"/>
                  <a:gd name="T60" fmla="*/ 90 w 1858"/>
                  <a:gd name="T61" fmla="*/ 17 h 985"/>
                  <a:gd name="T62" fmla="*/ 126 w 1858"/>
                  <a:gd name="T63" fmla="*/ 3 h 985"/>
                  <a:gd name="T64" fmla="*/ 164 w 1858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8" h="985">
                    <a:moveTo>
                      <a:pt x="164" y="0"/>
                    </a:moveTo>
                    <a:lnTo>
                      <a:pt x="1694" y="0"/>
                    </a:lnTo>
                    <a:lnTo>
                      <a:pt x="1731" y="3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2" y="60"/>
                    </a:lnTo>
                    <a:lnTo>
                      <a:pt x="1841" y="90"/>
                    </a:lnTo>
                    <a:lnTo>
                      <a:pt x="1854" y="126"/>
                    </a:lnTo>
                    <a:lnTo>
                      <a:pt x="1858" y="164"/>
                    </a:lnTo>
                    <a:lnTo>
                      <a:pt x="1858" y="820"/>
                    </a:lnTo>
                    <a:lnTo>
                      <a:pt x="1854" y="858"/>
                    </a:lnTo>
                    <a:lnTo>
                      <a:pt x="1841" y="892"/>
                    </a:lnTo>
                    <a:lnTo>
                      <a:pt x="1822" y="922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1" y="979"/>
                    </a:lnTo>
                    <a:lnTo>
                      <a:pt x="1694" y="985"/>
                    </a:lnTo>
                    <a:lnTo>
                      <a:pt x="164" y="985"/>
                    </a:lnTo>
                    <a:lnTo>
                      <a:pt x="126" y="979"/>
                    </a:lnTo>
                    <a:lnTo>
                      <a:pt x="90" y="968"/>
                    </a:lnTo>
                    <a:lnTo>
                      <a:pt x="60" y="947"/>
                    </a:lnTo>
                    <a:lnTo>
                      <a:pt x="36" y="922"/>
                    </a:lnTo>
                    <a:lnTo>
                      <a:pt x="17" y="892"/>
                    </a:lnTo>
                    <a:lnTo>
                      <a:pt x="4" y="858"/>
                    </a:lnTo>
                    <a:lnTo>
                      <a:pt x="0" y="820"/>
                    </a:lnTo>
                    <a:lnTo>
                      <a:pt x="0" y="164"/>
                    </a:lnTo>
                    <a:lnTo>
                      <a:pt x="4" y="126"/>
                    </a:lnTo>
                    <a:lnTo>
                      <a:pt x="17" y="90"/>
                    </a:lnTo>
                    <a:lnTo>
                      <a:pt x="36" y="60"/>
                    </a:lnTo>
                    <a:lnTo>
                      <a:pt x="60" y="36"/>
                    </a:lnTo>
                    <a:lnTo>
                      <a:pt x="90" y="17"/>
                    </a:lnTo>
                    <a:lnTo>
                      <a:pt x="126" y="3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9" name="Freeform 25"/>
              <p:cNvSpPr>
                <a:spLocks/>
              </p:cNvSpPr>
              <p:nvPr/>
            </p:nvSpPr>
            <p:spPr bwMode="auto">
              <a:xfrm>
                <a:off x="1239838" y="2941638"/>
                <a:ext cx="1474788" cy="779463"/>
              </a:xfrm>
              <a:custGeom>
                <a:avLst/>
                <a:gdLst>
                  <a:gd name="T0" fmla="*/ 164 w 1857"/>
                  <a:gd name="T1" fmla="*/ 0 h 983"/>
                  <a:gd name="T2" fmla="*/ 1693 w 1857"/>
                  <a:gd name="T3" fmla="*/ 0 h 983"/>
                  <a:gd name="T4" fmla="*/ 1731 w 1857"/>
                  <a:gd name="T5" fmla="*/ 4 h 983"/>
                  <a:gd name="T6" fmla="*/ 1765 w 1857"/>
                  <a:gd name="T7" fmla="*/ 15 h 983"/>
                  <a:gd name="T8" fmla="*/ 1797 w 1857"/>
                  <a:gd name="T9" fmla="*/ 36 h 983"/>
                  <a:gd name="T10" fmla="*/ 1822 w 1857"/>
                  <a:gd name="T11" fmla="*/ 60 h 983"/>
                  <a:gd name="T12" fmla="*/ 1840 w 1857"/>
                  <a:gd name="T13" fmla="*/ 90 h 983"/>
                  <a:gd name="T14" fmla="*/ 1854 w 1857"/>
                  <a:gd name="T15" fmla="*/ 124 h 983"/>
                  <a:gd name="T16" fmla="*/ 1857 w 1857"/>
                  <a:gd name="T17" fmla="*/ 162 h 983"/>
                  <a:gd name="T18" fmla="*/ 1857 w 1857"/>
                  <a:gd name="T19" fmla="*/ 821 h 983"/>
                  <a:gd name="T20" fmla="*/ 1854 w 1857"/>
                  <a:gd name="T21" fmla="*/ 858 h 983"/>
                  <a:gd name="T22" fmla="*/ 1842 w 1857"/>
                  <a:gd name="T23" fmla="*/ 892 h 983"/>
                  <a:gd name="T24" fmla="*/ 1822 w 1857"/>
                  <a:gd name="T25" fmla="*/ 922 h 983"/>
                  <a:gd name="T26" fmla="*/ 1797 w 1857"/>
                  <a:gd name="T27" fmla="*/ 947 h 983"/>
                  <a:gd name="T28" fmla="*/ 1767 w 1857"/>
                  <a:gd name="T29" fmla="*/ 968 h 983"/>
                  <a:gd name="T30" fmla="*/ 1731 w 1857"/>
                  <a:gd name="T31" fmla="*/ 979 h 983"/>
                  <a:gd name="T32" fmla="*/ 1693 w 1857"/>
                  <a:gd name="T33" fmla="*/ 983 h 983"/>
                  <a:gd name="T34" fmla="*/ 164 w 1857"/>
                  <a:gd name="T35" fmla="*/ 983 h 983"/>
                  <a:gd name="T36" fmla="*/ 126 w 1857"/>
                  <a:gd name="T37" fmla="*/ 979 h 983"/>
                  <a:gd name="T38" fmla="*/ 92 w 1857"/>
                  <a:gd name="T39" fmla="*/ 968 h 983"/>
                  <a:gd name="T40" fmla="*/ 60 w 1857"/>
                  <a:gd name="T41" fmla="*/ 947 h 983"/>
                  <a:gd name="T42" fmla="*/ 35 w 1857"/>
                  <a:gd name="T43" fmla="*/ 922 h 983"/>
                  <a:gd name="T44" fmla="*/ 17 w 1857"/>
                  <a:gd name="T45" fmla="*/ 892 h 983"/>
                  <a:gd name="T46" fmla="*/ 3 w 1857"/>
                  <a:gd name="T47" fmla="*/ 858 h 983"/>
                  <a:gd name="T48" fmla="*/ 0 w 1857"/>
                  <a:gd name="T49" fmla="*/ 821 h 983"/>
                  <a:gd name="T50" fmla="*/ 0 w 1857"/>
                  <a:gd name="T51" fmla="*/ 162 h 983"/>
                  <a:gd name="T52" fmla="*/ 3 w 1857"/>
                  <a:gd name="T53" fmla="*/ 124 h 983"/>
                  <a:gd name="T54" fmla="*/ 17 w 1857"/>
                  <a:gd name="T55" fmla="*/ 90 h 983"/>
                  <a:gd name="T56" fmla="*/ 35 w 1857"/>
                  <a:gd name="T57" fmla="*/ 60 h 983"/>
                  <a:gd name="T58" fmla="*/ 60 w 1857"/>
                  <a:gd name="T59" fmla="*/ 36 h 983"/>
                  <a:gd name="T60" fmla="*/ 92 w 1857"/>
                  <a:gd name="T61" fmla="*/ 15 h 983"/>
                  <a:gd name="T62" fmla="*/ 126 w 1857"/>
                  <a:gd name="T63" fmla="*/ 4 h 983"/>
                  <a:gd name="T64" fmla="*/ 164 w 1857"/>
                  <a:gd name="T65" fmla="*/ 0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7" h="983">
                    <a:moveTo>
                      <a:pt x="164" y="0"/>
                    </a:moveTo>
                    <a:lnTo>
                      <a:pt x="1693" y="0"/>
                    </a:lnTo>
                    <a:lnTo>
                      <a:pt x="1731" y="4"/>
                    </a:lnTo>
                    <a:lnTo>
                      <a:pt x="1765" y="15"/>
                    </a:lnTo>
                    <a:lnTo>
                      <a:pt x="1797" y="36"/>
                    </a:lnTo>
                    <a:lnTo>
                      <a:pt x="1822" y="60"/>
                    </a:lnTo>
                    <a:lnTo>
                      <a:pt x="1840" y="90"/>
                    </a:lnTo>
                    <a:lnTo>
                      <a:pt x="1854" y="124"/>
                    </a:lnTo>
                    <a:lnTo>
                      <a:pt x="1857" y="162"/>
                    </a:lnTo>
                    <a:lnTo>
                      <a:pt x="1857" y="821"/>
                    </a:lnTo>
                    <a:lnTo>
                      <a:pt x="1854" y="858"/>
                    </a:lnTo>
                    <a:lnTo>
                      <a:pt x="1842" y="892"/>
                    </a:lnTo>
                    <a:lnTo>
                      <a:pt x="1822" y="922"/>
                    </a:lnTo>
                    <a:lnTo>
                      <a:pt x="1797" y="947"/>
                    </a:lnTo>
                    <a:lnTo>
                      <a:pt x="1767" y="968"/>
                    </a:lnTo>
                    <a:lnTo>
                      <a:pt x="1731" y="979"/>
                    </a:lnTo>
                    <a:lnTo>
                      <a:pt x="1693" y="983"/>
                    </a:lnTo>
                    <a:lnTo>
                      <a:pt x="164" y="983"/>
                    </a:lnTo>
                    <a:lnTo>
                      <a:pt x="126" y="979"/>
                    </a:lnTo>
                    <a:lnTo>
                      <a:pt x="92" y="968"/>
                    </a:lnTo>
                    <a:lnTo>
                      <a:pt x="60" y="947"/>
                    </a:lnTo>
                    <a:lnTo>
                      <a:pt x="35" y="922"/>
                    </a:lnTo>
                    <a:lnTo>
                      <a:pt x="17" y="892"/>
                    </a:lnTo>
                    <a:lnTo>
                      <a:pt x="3" y="858"/>
                    </a:lnTo>
                    <a:lnTo>
                      <a:pt x="0" y="821"/>
                    </a:lnTo>
                    <a:lnTo>
                      <a:pt x="0" y="162"/>
                    </a:lnTo>
                    <a:lnTo>
                      <a:pt x="3" y="124"/>
                    </a:lnTo>
                    <a:lnTo>
                      <a:pt x="17" y="90"/>
                    </a:lnTo>
                    <a:lnTo>
                      <a:pt x="35" y="60"/>
                    </a:lnTo>
                    <a:lnTo>
                      <a:pt x="60" y="36"/>
                    </a:lnTo>
                    <a:lnTo>
                      <a:pt x="92" y="15"/>
                    </a:lnTo>
                    <a:lnTo>
                      <a:pt x="126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0" name="Freeform 26"/>
              <p:cNvSpPr>
                <a:spLocks/>
              </p:cNvSpPr>
              <p:nvPr/>
            </p:nvSpPr>
            <p:spPr bwMode="auto">
              <a:xfrm>
                <a:off x="1239838" y="5000625"/>
                <a:ext cx="1474788" cy="781050"/>
              </a:xfrm>
              <a:custGeom>
                <a:avLst/>
                <a:gdLst>
                  <a:gd name="T0" fmla="*/ 164 w 1857"/>
                  <a:gd name="T1" fmla="*/ 0 h 983"/>
                  <a:gd name="T2" fmla="*/ 1693 w 1857"/>
                  <a:gd name="T3" fmla="*/ 0 h 983"/>
                  <a:gd name="T4" fmla="*/ 1731 w 1857"/>
                  <a:gd name="T5" fmla="*/ 4 h 983"/>
                  <a:gd name="T6" fmla="*/ 1767 w 1857"/>
                  <a:gd name="T7" fmla="*/ 15 h 983"/>
                  <a:gd name="T8" fmla="*/ 1797 w 1857"/>
                  <a:gd name="T9" fmla="*/ 36 h 983"/>
                  <a:gd name="T10" fmla="*/ 1822 w 1857"/>
                  <a:gd name="T11" fmla="*/ 60 h 983"/>
                  <a:gd name="T12" fmla="*/ 1842 w 1857"/>
                  <a:gd name="T13" fmla="*/ 91 h 983"/>
                  <a:gd name="T14" fmla="*/ 1854 w 1857"/>
                  <a:gd name="T15" fmla="*/ 125 h 983"/>
                  <a:gd name="T16" fmla="*/ 1857 w 1857"/>
                  <a:gd name="T17" fmla="*/ 162 h 983"/>
                  <a:gd name="T18" fmla="*/ 1857 w 1857"/>
                  <a:gd name="T19" fmla="*/ 821 h 983"/>
                  <a:gd name="T20" fmla="*/ 1854 w 1857"/>
                  <a:gd name="T21" fmla="*/ 858 h 983"/>
                  <a:gd name="T22" fmla="*/ 1842 w 1857"/>
                  <a:gd name="T23" fmla="*/ 892 h 983"/>
                  <a:gd name="T24" fmla="*/ 1822 w 1857"/>
                  <a:gd name="T25" fmla="*/ 923 h 983"/>
                  <a:gd name="T26" fmla="*/ 1797 w 1857"/>
                  <a:gd name="T27" fmla="*/ 947 h 983"/>
                  <a:gd name="T28" fmla="*/ 1767 w 1857"/>
                  <a:gd name="T29" fmla="*/ 968 h 983"/>
                  <a:gd name="T30" fmla="*/ 1731 w 1857"/>
                  <a:gd name="T31" fmla="*/ 979 h 983"/>
                  <a:gd name="T32" fmla="*/ 1693 w 1857"/>
                  <a:gd name="T33" fmla="*/ 983 h 983"/>
                  <a:gd name="T34" fmla="*/ 164 w 1857"/>
                  <a:gd name="T35" fmla="*/ 983 h 983"/>
                  <a:gd name="T36" fmla="*/ 126 w 1857"/>
                  <a:gd name="T37" fmla="*/ 979 h 983"/>
                  <a:gd name="T38" fmla="*/ 90 w 1857"/>
                  <a:gd name="T39" fmla="*/ 968 h 983"/>
                  <a:gd name="T40" fmla="*/ 60 w 1857"/>
                  <a:gd name="T41" fmla="*/ 947 h 983"/>
                  <a:gd name="T42" fmla="*/ 35 w 1857"/>
                  <a:gd name="T43" fmla="*/ 923 h 983"/>
                  <a:gd name="T44" fmla="*/ 15 w 1857"/>
                  <a:gd name="T45" fmla="*/ 892 h 983"/>
                  <a:gd name="T46" fmla="*/ 3 w 1857"/>
                  <a:gd name="T47" fmla="*/ 857 h 983"/>
                  <a:gd name="T48" fmla="*/ 0 w 1857"/>
                  <a:gd name="T49" fmla="*/ 821 h 983"/>
                  <a:gd name="T50" fmla="*/ 0 w 1857"/>
                  <a:gd name="T51" fmla="*/ 162 h 983"/>
                  <a:gd name="T52" fmla="*/ 3 w 1857"/>
                  <a:gd name="T53" fmla="*/ 125 h 983"/>
                  <a:gd name="T54" fmla="*/ 17 w 1857"/>
                  <a:gd name="T55" fmla="*/ 91 h 983"/>
                  <a:gd name="T56" fmla="*/ 35 w 1857"/>
                  <a:gd name="T57" fmla="*/ 60 h 983"/>
                  <a:gd name="T58" fmla="*/ 60 w 1857"/>
                  <a:gd name="T59" fmla="*/ 36 h 983"/>
                  <a:gd name="T60" fmla="*/ 92 w 1857"/>
                  <a:gd name="T61" fmla="*/ 15 h 983"/>
                  <a:gd name="T62" fmla="*/ 126 w 1857"/>
                  <a:gd name="T63" fmla="*/ 4 h 983"/>
                  <a:gd name="T64" fmla="*/ 164 w 1857"/>
                  <a:gd name="T65" fmla="*/ 0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7" h="983">
                    <a:moveTo>
                      <a:pt x="164" y="0"/>
                    </a:moveTo>
                    <a:lnTo>
                      <a:pt x="1693" y="0"/>
                    </a:lnTo>
                    <a:lnTo>
                      <a:pt x="1731" y="4"/>
                    </a:lnTo>
                    <a:lnTo>
                      <a:pt x="1767" y="15"/>
                    </a:lnTo>
                    <a:lnTo>
                      <a:pt x="1797" y="36"/>
                    </a:lnTo>
                    <a:lnTo>
                      <a:pt x="1822" y="60"/>
                    </a:lnTo>
                    <a:lnTo>
                      <a:pt x="1842" y="91"/>
                    </a:lnTo>
                    <a:lnTo>
                      <a:pt x="1854" y="125"/>
                    </a:lnTo>
                    <a:lnTo>
                      <a:pt x="1857" y="162"/>
                    </a:lnTo>
                    <a:lnTo>
                      <a:pt x="1857" y="821"/>
                    </a:lnTo>
                    <a:lnTo>
                      <a:pt x="1854" y="858"/>
                    </a:lnTo>
                    <a:lnTo>
                      <a:pt x="1842" y="892"/>
                    </a:lnTo>
                    <a:lnTo>
                      <a:pt x="1822" y="923"/>
                    </a:lnTo>
                    <a:lnTo>
                      <a:pt x="1797" y="947"/>
                    </a:lnTo>
                    <a:lnTo>
                      <a:pt x="1767" y="968"/>
                    </a:lnTo>
                    <a:lnTo>
                      <a:pt x="1731" y="979"/>
                    </a:lnTo>
                    <a:lnTo>
                      <a:pt x="1693" y="983"/>
                    </a:lnTo>
                    <a:lnTo>
                      <a:pt x="164" y="983"/>
                    </a:lnTo>
                    <a:lnTo>
                      <a:pt x="126" y="979"/>
                    </a:lnTo>
                    <a:lnTo>
                      <a:pt x="90" y="968"/>
                    </a:lnTo>
                    <a:lnTo>
                      <a:pt x="60" y="947"/>
                    </a:lnTo>
                    <a:lnTo>
                      <a:pt x="35" y="923"/>
                    </a:lnTo>
                    <a:lnTo>
                      <a:pt x="15" y="892"/>
                    </a:lnTo>
                    <a:lnTo>
                      <a:pt x="3" y="857"/>
                    </a:lnTo>
                    <a:lnTo>
                      <a:pt x="0" y="821"/>
                    </a:lnTo>
                    <a:lnTo>
                      <a:pt x="0" y="162"/>
                    </a:lnTo>
                    <a:lnTo>
                      <a:pt x="3" y="125"/>
                    </a:lnTo>
                    <a:lnTo>
                      <a:pt x="17" y="91"/>
                    </a:lnTo>
                    <a:lnTo>
                      <a:pt x="35" y="60"/>
                    </a:lnTo>
                    <a:lnTo>
                      <a:pt x="60" y="36"/>
                    </a:lnTo>
                    <a:lnTo>
                      <a:pt x="92" y="15"/>
                    </a:lnTo>
                    <a:lnTo>
                      <a:pt x="126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1" name="Freeform 27"/>
              <p:cNvSpPr>
                <a:spLocks/>
              </p:cNvSpPr>
              <p:nvPr/>
            </p:nvSpPr>
            <p:spPr bwMode="auto">
              <a:xfrm>
                <a:off x="374650" y="3970338"/>
                <a:ext cx="1476375" cy="781050"/>
              </a:xfrm>
              <a:custGeom>
                <a:avLst/>
                <a:gdLst>
                  <a:gd name="T0" fmla="*/ 164 w 1859"/>
                  <a:gd name="T1" fmla="*/ 0 h 985"/>
                  <a:gd name="T2" fmla="*/ 1695 w 1859"/>
                  <a:gd name="T3" fmla="*/ 0 h 985"/>
                  <a:gd name="T4" fmla="*/ 1733 w 1859"/>
                  <a:gd name="T5" fmla="*/ 4 h 985"/>
                  <a:gd name="T6" fmla="*/ 1767 w 1859"/>
                  <a:gd name="T7" fmla="*/ 17 h 985"/>
                  <a:gd name="T8" fmla="*/ 1797 w 1859"/>
                  <a:gd name="T9" fmla="*/ 36 h 985"/>
                  <a:gd name="T10" fmla="*/ 1823 w 1859"/>
                  <a:gd name="T11" fmla="*/ 62 h 985"/>
                  <a:gd name="T12" fmla="*/ 1842 w 1859"/>
                  <a:gd name="T13" fmla="*/ 92 h 985"/>
                  <a:gd name="T14" fmla="*/ 1855 w 1859"/>
                  <a:gd name="T15" fmla="*/ 126 h 985"/>
                  <a:gd name="T16" fmla="*/ 1859 w 1859"/>
                  <a:gd name="T17" fmla="*/ 164 h 985"/>
                  <a:gd name="T18" fmla="*/ 1859 w 1859"/>
                  <a:gd name="T19" fmla="*/ 821 h 985"/>
                  <a:gd name="T20" fmla="*/ 1855 w 1859"/>
                  <a:gd name="T21" fmla="*/ 858 h 985"/>
                  <a:gd name="T22" fmla="*/ 1842 w 1859"/>
                  <a:gd name="T23" fmla="*/ 892 h 985"/>
                  <a:gd name="T24" fmla="*/ 1823 w 1859"/>
                  <a:gd name="T25" fmla="*/ 924 h 985"/>
                  <a:gd name="T26" fmla="*/ 1797 w 1859"/>
                  <a:gd name="T27" fmla="*/ 949 h 985"/>
                  <a:gd name="T28" fmla="*/ 1767 w 1859"/>
                  <a:gd name="T29" fmla="*/ 968 h 985"/>
                  <a:gd name="T30" fmla="*/ 1733 w 1859"/>
                  <a:gd name="T31" fmla="*/ 981 h 985"/>
                  <a:gd name="T32" fmla="*/ 1695 w 1859"/>
                  <a:gd name="T33" fmla="*/ 985 h 985"/>
                  <a:gd name="T34" fmla="*/ 164 w 1859"/>
                  <a:gd name="T35" fmla="*/ 985 h 985"/>
                  <a:gd name="T36" fmla="*/ 126 w 1859"/>
                  <a:gd name="T37" fmla="*/ 981 h 985"/>
                  <a:gd name="T38" fmla="*/ 92 w 1859"/>
                  <a:gd name="T39" fmla="*/ 968 h 985"/>
                  <a:gd name="T40" fmla="*/ 62 w 1859"/>
                  <a:gd name="T41" fmla="*/ 949 h 985"/>
                  <a:gd name="T42" fmla="*/ 35 w 1859"/>
                  <a:gd name="T43" fmla="*/ 924 h 985"/>
                  <a:gd name="T44" fmla="*/ 16 w 1859"/>
                  <a:gd name="T45" fmla="*/ 892 h 985"/>
                  <a:gd name="T46" fmla="*/ 5 w 1859"/>
                  <a:gd name="T47" fmla="*/ 858 h 985"/>
                  <a:gd name="T48" fmla="*/ 0 w 1859"/>
                  <a:gd name="T49" fmla="*/ 821 h 985"/>
                  <a:gd name="T50" fmla="*/ 0 w 1859"/>
                  <a:gd name="T51" fmla="*/ 164 h 985"/>
                  <a:gd name="T52" fmla="*/ 5 w 1859"/>
                  <a:gd name="T53" fmla="*/ 126 h 985"/>
                  <a:gd name="T54" fmla="*/ 16 w 1859"/>
                  <a:gd name="T55" fmla="*/ 92 h 985"/>
                  <a:gd name="T56" fmla="*/ 35 w 1859"/>
                  <a:gd name="T57" fmla="*/ 62 h 985"/>
                  <a:gd name="T58" fmla="*/ 62 w 1859"/>
                  <a:gd name="T59" fmla="*/ 36 h 985"/>
                  <a:gd name="T60" fmla="*/ 92 w 1859"/>
                  <a:gd name="T61" fmla="*/ 17 h 985"/>
                  <a:gd name="T62" fmla="*/ 126 w 1859"/>
                  <a:gd name="T63" fmla="*/ 4 h 985"/>
                  <a:gd name="T64" fmla="*/ 164 w 1859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9" h="985">
                    <a:moveTo>
                      <a:pt x="164" y="0"/>
                    </a:moveTo>
                    <a:lnTo>
                      <a:pt x="1695" y="0"/>
                    </a:lnTo>
                    <a:lnTo>
                      <a:pt x="1733" y="4"/>
                    </a:lnTo>
                    <a:lnTo>
                      <a:pt x="1767" y="17"/>
                    </a:lnTo>
                    <a:lnTo>
                      <a:pt x="1797" y="36"/>
                    </a:lnTo>
                    <a:lnTo>
                      <a:pt x="1823" y="62"/>
                    </a:lnTo>
                    <a:lnTo>
                      <a:pt x="1842" y="92"/>
                    </a:lnTo>
                    <a:lnTo>
                      <a:pt x="1855" y="126"/>
                    </a:lnTo>
                    <a:lnTo>
                      <a:pt x="1859" y="164"/>
                    </a:lnTo>
                    <a:lnTo>
                      <a:pt x="1859" y="821"/>
                    </a:lnTo>
                    <a:lnTo>
                      <a:pt x="1855" y="858"/>
                    </a:lnTo>
                    <a:lnTo>
                      <a:pt x="1842" y="892"/>
                    </a:lnTo>
                    <a:lnTo>
                      <a:pt x="1823" y="924"/>
                    </a:lnTo>
                    <a:lnTo>
                      <a:pt x="1797" y="949"/>
                    </a:lnTo>
                    <a:lnTo>
                      <a:pt x="1767" y="968"/>
                    </a:lnTo>
                    <a:lnTo>
                      <a:pt x="1733" y="981"/>
                    </a:lnTo>
                    <a:lnTo>
                      <a:pt x="1695" y="985"/>
                    </a:lnTo>
                    <a:lnTo>
                      <a:pt x="164" y="985"/>
                    </a:lnTo>
                    <a:lnTo>
                      <a:pt x="126" y="981"/>
                    </a:lnTo>
                    <a:lnTo>
                      <a:pt x="92" y="968"/>
                    </a:lnTo>
                    <a:lnTo>
                      <a:pt x="62" y="949"/>
                    </a:lnTo>
                    <a:lnTo>
                      <a:pt x="35" y="924"/>
                    </a:lnTo>
                    <a:lnTo>
                      <a:pt x="16" y="892"/>
                    </a:lnTo>
                    <a:lnTo>
                      <a:pt x="5" y="858"/>
                    </a:lnTo>
                    <a:lnTo>
                      <a:pt x="0" y="821"/>
                    </a:lnTo>
                    <a:lnTo>
                      <a:pt x="0" y="164"/>
                    </a:lnTo>
                    <a:lnTo>
                      <a:pt x="5" y="126"/>
                    </a:lnTo>
                    <a:lnTo>
                      <a:pt x="16" y="92"/>
                    </a:lnTo>
                    <a:lnTo>
                      <a:pt x="35" y="62"/>
                    </a:lnTo>
                    <a:lnTo>
                      <a:pt x="62" y="36"/>
                    </a:lnTo>
                    <a:lnTo>
                      <a:pt x="92" y="17"/>
                    </a:lnTo>
                    <a:lnTo>
                      <a:pt x="126" y="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472" name="직사각형 471">
            <a:extLst>
              <a:ext uri="{FF2B5EF4-FFF2-40B4-BE49-F238E27FC236}">
                <a16:creationId xmlns:a16="http://schemas.microsoft.com/office/drawing/2014/main" id="{0BFEFB88-6228-7C47-9E96-16F0B00EE166}"/>
              </a:ext>
            </a:extLst>
          </p:cNvPr>
          <p:cNvSpPr/>
          <p:nvPr/>
        </p:nvSpPr>
        <p:spPr>
          <a:xfrm>
            <a:off x="5136514" y="5305162"/>
            <a:ext cx="4320000" cy="572110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marL="182563" marR="0" lvl="0" indent="-182563" defTabSz="914400" eaLnBrk="1" fontAlgn="auto" latinLnBrk="0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Micro-Segmentation : </a:t>
            </a:r>
            <a:r>
              <a:rPr lang="en-US" altLang="ko-KR" sz="1200" kern="0" noProof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Security Features (Namespace, Network Policy) </a:t>
            </a:r>
            <a:r>
              <a:rPr lang="en-US" altLang="ko-KR" sz="1200" kern="0" noProof="0" dirty="0" err="1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기반의</a:t>
            </a:r>
            <a:r>
              <a:rPr lang="en-US" altLang="ko-KR" sz="1200" kern="0" noProof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Appl. </a:t>
            </a:r>
            <a:r>
              <a:rPr lang="en-US" altLang="ko-KR" sz="1200" kern="0" noProof="0" dirty="0" err="1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Layer의</a:t>
            </a:r>
            <a:r>
              <a:rPr lang="en-US" altLang="ko-KR" sz="1200" kern="0" noProof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200" kern="0" noProof="0" dirty="0" err="1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접근을</a:t>
            </a:r>
            <a:r>
              <a:rPr lang="en-US" altLang="ko-KR" sz="1200" kern="0" noProof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200" kern="0" noProof="0" dirty="0" err="1" smtClea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보호</a:t>
            </a:r>
            <a:endParaRPr kumimoji="0" lang="en-US" altLang="ko-KR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69" name="제목 1"/>
          <p:cNvSpPr txBox="1">
            <a:spLocks/>
          </p:cNvSpPr>
          <p:nvPr/>
        </p:nvSpPr>
        <p:spPr>
          <a:xfrm>
            <a:off x="-1" y="444382"/>
            <a:ext cx="9697454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Security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5249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4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632520" y="2492896"/>
            <a:ext cx="3554083" cy="2597239"/>
            <a:chOff x="370534" y="1750385"/>
            <a:chExt cx="4340816" cy="3118775"/>
          </a:xfrm>
        </p:grpSpPr>
        <p:pic>
          <p:nvPicPr>
            <p:cNvPr id="15" name="Picture 2" descr="\\Client\C$\Users\chambab\Downloads\교육\storage\cisco-data-center-strategy-15-638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569"/>
            <a:stretch/>
          </p:blipFill>
          <p:spPr bwMode="auto">
            <a:xfrm>
              <a:off x="370534" y="1750385"/>
              <a:ext cx="4340816" cy="311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직사각형 15"/>
            <p:cNvSpPr/>
            <p:nvPr/>
          </p:nvSpPr>
          <p:spPr>
            <a:xfrm>
              <a:off x="4124908" y="2276872"/>
              <a:ext cx="586442" cy="4680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4592960" y="2282840"/>
            <a:ext cx="5086634" cy="2867314"/>
          </a:xfrm>
          <a:prstGeom prst="rect">
            <a:avLst/>
          </a:prstGeom>
        </p:spPr>
        <p:txBody>
          <a:bodyPr wrap="square" tIns="36000" bIns="36000" anchor="ctr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/>
                <a:cs typeface="+mn-cs"/>
              </a:rPr>
              <a:t>고</a:t>
            </a:r>
            <a:r>
              <a:rPr kumimoji="0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/>
                <a:cs typeface="+mn-cs"/>
              </a:rPr>
              <a:t> 가용성 기반의 </a:t>
            </a: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/>
                <a:cs typeface="+mn-cs"/>
              </a:rPr>
              <a:t>Data Center, Server</a:t>
            </a:r>
            <a:r>
              <a:rPr kumimoji="0" lang="en-US" altLang="ko-KR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/>
                <a:cs typeface="+mn-cs"/>
              </a:rPr>
              <a:t/>
            </a:r>
            <a:br>
              <a:rPr kumimoji="0" lang="en-US" altLang="ko-KR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/>
                <a:cs typeface="+mn-cs"/>
              </a:rPr>
            </a:b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- 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단일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Application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에 최적화된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Silo 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아키텍처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/>
            </a:r>
            <a:b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</a:b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- 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고성능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, </a:t>
            </a:r>
            <a:r>
              <a:rPr kumimoji="0" lang="ko-KR" alt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고사양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기반의 서버</a:t>
            </a:r>
            <a:endParaRPr kumimoji="0" lang="en-US" altLang="ko-KR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복잡한 </a:t>
            </a: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Network Connection/Storage Raid </a:t>
            </a:r>
            <a:r>
              <a:rPr kumimoji="0" lang="en-US" altLang="ko-KR" sz="12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/>
            </a:r>
            <a:br>
              <a:rPr kumimoji="0" lang="en-US" altLang="ko-KR" sz="12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</a:b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- 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단일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Application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을 지원하기 위한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Network 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용량 산정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/>
            </a:r>
            <a:b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</a:b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- Application Performance 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를 위한 </a:t>
            </a:r>
            <a:r>
              <a:rPr kumimoji="0" lang="ko-KR" alt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스토리지와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네트워크</a:t>
            </a:r>
            <a:endParaRPr kumimoji="0" lang="en-US" altLang="ko-KR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Fix, </a:t>
            </a:r>
            <a:r>
              <a:rPr kumimoji="0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증설 </a:t>
            </a:r>
            <a:r>
              <a:rPr kumimoji="0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작업</a:t>
            </a: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, Technical Specialist</a:t>
            </a:r>
            <a:r>
              <a:rPr kumimoji="0" lang="en-US" altLang="ko-KR" sz="1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/>
            </a:r>
            <a:br>
              <a:rPr kumimoji="0" lang="en-US" altLang="ko-KR" sz="1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</a:b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-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Server, Storage, Network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의 전문가 의존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/>
            </a:r>
            <a:b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</a:b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- Vendor 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별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Management 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솔루션에 대한 지식 확보</a:t>
            </a:r>
            <a:endParaRPr kumimoji="0" lang="en-US" altLang="ko-K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-1" y="444382"/>
            <a:ext cx="9697454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noProof="0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Silo Architecture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53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제목 1"/>
          <p:cNvSpPr txBox="1">
            <a:spLocks/>
          </p:cNvSpPr>
          <p:nvPr/>
        </p:nvSpPr>
        <p:spPr>
          <a:xfrm>
            <a:off x="-1" y="444382"/>
            <a:ext cx="9669464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Transformation – Infrastructure Flexibility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6" name="자유형 5"/>
          <p:cNvSpPr/>
          <p:nvPr/>
        </p:nvSpPr>
        <p:spPr>
          <a:xfrm>
            <a:off x="254000" y="2400300"/>
            <a:ext cx="5057451" cy="3898900"/>
          </a:xfrm>
          <a:custGeom>
            <a:avLst/>
            <a:gdLst>
              <a:gd name="connsiteX0" fmla="*/ 0 w 5057451"/>
              <a:gd name="connsiteY0" fmla="*/ 4322220 h 4411120"/>
              <a:gd name="connsiteX1" fmla="*/ 914400 w 5057451"/>
              <a:gd name="connsiteY1" fmla="*/ 3293520 h 4411120"/>
              <a:gd name="connsiteX2" fmla="*/ 1803400 w 5057451"/>
              <a:gd name="connsiteY2" fmla="*/ 385220 h 4411120"/>
              <a:gd name="connsiteX3" fmla="*/ 2984500 w 5057451"/>
              <a:gd name="connsiteY3" fmla="*/ 397920 h 4411120"/>
              <a:gd name="connsiteX4" fmla="*/ 3949700 w 5057451"/>
              <a:gd name="connsiteY4" fmla="*/ 3750720 h 4411120"/>
              <a:gd name="connsiteX5" fmla="*/ 5054600 w 5057451"/>
              <a:gd name="connsiteY5" fmla="*/ 4411120 h 441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57451" h="4411120">
                <a:moveTo>
                  <a:pt x="0" y="4322220"/>
                </a:moveTo>
                <a:cubicBezTo>
                  <a:pt x="306916" y="4135953"/>
                  <a:pt x="613833" y="3949687"/>
                  <a:pt x="914400" y="3293520"/>
                </a:cubicBezTo>
                <a:cubicBezTo>
                  <a:pt x="1214967" y="2637353"/>
                  <a:pt x="1458383" y="867820"/>
                  <a:pt x="1803400" y="385220"/>
                </a:cubicBezTo>
                <a:cubicBezTo>
                  <a:pt x="2148417" y="-97380"/>
                  <a:pt x="2626783" y="-162997"/>
                  <a:pt x="2984500" y="397920"/>
                </a:cubicBezTo>
                <a:cubicBezTo>
                  <a:pt x="3342217" y="958837"/>
                  <a:pt x="3604683" y="3081853"/>
                  <a:pt x="3949700" y="3750720"/>
                </a:cubicBezTo>
                <a:cubicBezTo>
                  <a:pt x="4294717" y="4419587"/>
                  <a:pt x="5111750" y="4356087"/>
                  <a:pt x="5054600" y="4411120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930400" y="2635710"/>
            <a:ext cx="138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latinLnBrk="0"/>
            <a: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Traditional</a:t>
            </a:r>
            <a:b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Infra</a:t>
            </a:r>
            <a:endParaRPr lang="en-US" altLang="ko-KR" sz="1600" b="1" dirty="0" smtClean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2261" y="3799536"/>
            <a:ext cx="2273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latinLnBrk="0"/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</a:rPr>
              <a:t>Physical Connection</a:t>
            </a:r>
            <a:endParaRPr lang="en-US" altLang="ko-KR" sz="1600" dirty="0" smtClean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1561" y="4251300"/>
            <a:ext cx="2273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latinLnBrk="0"/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</a:rPr>
              <a:t>Tightly Coupling</a:t>
            </a:r>
            <a:endParaRPr lang="en-US" altLang="ko-KR" sz="1600" dirty="0" smtClean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1381" y="4624985"/>
            <a:ext cx="2273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latinLnBrk="0"/>
            <a:r>
              <a:rPr lang="en-US" altLang="ko-KR" sz="1600" dirty="0" smtClean="0">
                <a:solidFill>
                  <a:prstClr val="black"/>
                </a:solidFill>
                <a:latin typeface="Tahoma" panose="020B0604030504040204" pitchFamily="34" charset="0"/>
              </a:rPr>
              <a:t>Static Infra Resource</a:t>
            </a:r>
            <a:endParaRPr lang="en-US" altLang="ko-KR" sz="1600" dirty="0" smtClean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rcRect r="16493"/>
          <a:stretch/>
        </p:blipFill>
        <p:spPr>
          <a:xfrm>
            <a:off x="1195356" y="1882374"/>
            <a:ext cx="8232190" cy="4511431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4"/>
          <a:srcRect l="72040" t="9122"/>
          <a:stretch/>
        </p:blipFill>
        <p:spPr>
          <a:xfrm>
            <a:off x="4136247" y="2965143"/>
            <a:ext cx="1353004" cy="1094480"/>
          </a:xfrm>
          <a:prstGeom prst="roundRect">
            <a:avLst>
              <a:gd name="adj" fmla="val 27383"/>
            </a:avLst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4"/>
          <a:srcRect l="1092" t="5785" r="72345"/>
          <a:stretch/>
        </p:blipFill>
        <p:spPr>
          <a:xfrm>
            <a:off x="6134222" y="2839485"/>
            <a:ext cx="1308100" cy="1154791"/>
          </a:xfrm>
          <a:prstGeom prst="round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28696" y="2203910"/>
            <a:ext cx="249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latinLnBrk="0"/>
            <a: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Infra Flexibility</a:t>
            </a:r>
            <a:b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</a:br>
            <a: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(Agility)</a:t>
            </a:r>
            <a:endParaRPr lang="en-US" altLang="ko-KR" sz="1600" b="1" dirty="0" smtClean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92881" y="4169303"/>
            <a:ext cx="2273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latinLnBrk="0"/>
            <a:r>
              <a:rPr lang="en-US" altLang="ko-KR" sz="1600" dirty="0" smtClean="0">
                <a:solidFill>
                  <a:srgbClr val="0070C0"/>
                </a:solidFill>
                <a:latin typeface="Tahoma" panose="020B0604030504040204" pitchFamily="34" charset="0"/>
              </a:rPr>
              <a:t>Pay-As-You-Go</a:t>
            </a:r>
            <a:br>
              <a:rPr lang="en-US" altLang="ko-KR" sz="1600" dirty="0" smtClean="0">
                <a:solidFill>
                  <a:srgbClr val="0070C0"/>
                </a:solidFill>
                <a:latin typeface="Tahoma" panose="020B0604030504040204" pitchFamily="34" charset="0"/>
              </a:rPr>
            </a:br>
            <a:r>
              <a:rPr lang="en-US" altLang="ko-KR" sz="1600" dirty="0" smtClean="0">
                <a:solidFill>
                  <a:srgbClr val="0070C0"/>
                </a:solidFill>
                <a:latin typeface="Tahoma" panose="020B0604030504040204" pitchFamily="34" charset="0"/>
              </a:rPr>
              <a:t>(On-Demand)</a:t>
            </a:r>
            <a:endParaRPr lang="en-US" altLang="ko-KR" sz="1600" dirty="0" smtClean="0">
              <a:solidFill>
                <a:srgbClr val="0070C0"/>
              </a:solidFill>
              <a:latin typeface="Tahom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75989" y="4856082"/>
            <a:ext cx="227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latinLnBrk="0"/>
            <a:r>
              <a:rPr lang="ko-KR" altLang="en-US" sz="1600" dirty="0" smtClean="0">
                <a:solidFill>
                  <a:srgbClr val="0070C0"/>
                </a:solidFill>
                <a:latin typeface="Tahoma" panose="020B0604030504040204" pitchFamily="34" charset="0"/>
              </a:rPr>
              <a:t>초기 투자</a:t>
            </a:r>
            <a:r>
              <a:rPr lang="en-US" altLang="ko-KR" sz="1600" dirty="0" smtClean="0">
                <a:solidFill>
                  <a:srgbClr val="0070C0"/>
                </a:solidFill>
                <a:latin typeface="Tahoma" panose="020B0604030504040204" pitchFamily="34" charset="0"/>
              </a:rPr>
              <a:t>, </a:t>
            </a:r>
            <a:r>
              <a:rPr lang="en-US" altLang="ko-KR" sz="1600" dirty="0" err="1" smtClean="0">
                <a:solidFill>
                  <a:srgbClr val="0070C0"/>
                </a:solidFill>
                <a:latin typeface="Tahoma" panose="020B0604030504040204" pitchFamily="34" charset="0"/>
              </a:rPr>
              <a:t>운영</a:t>
            </a:r>
            <a:r>
              <a:rPr lang="en-US" altLang="ko-KR" sz="1600" dirty="0" smtClean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600" dirty="0" err="1" smtClean="0">
                <a:solidFill>
                  <a:srgbClr val="0070C0"/>
                </a:solidFill>
                <a:latin typeface="Tahoma" panose="020B0604030504040204" pitchFamily="34" charset="0"/>
              </a:rPr>
              <a:t>효율</a:t>
            </a:r>
            <a:r>
              <a:rPr lang="en-US" altLang="ko-KR" sz="1600" dirty="0" smtClean="0">
                <a:solidFill>
                  <a:srgbClr val="0070C0"/>
                </a:solidFill>
                <a:latin typeface="Tahoma" panose="020B0604030504040204" pitchFamily="34" charset="0"/>
              </a:rPr>
              <a:t/>
            </a:r>
            <a:br>
              <a:rPr lang="en-US" altLang="ko-KR" sz="1600" dirty="0" smtClean="0">
                <a:solidFill>
                  <a:srgbClr val="0070C0"/>
                </a:solidFill>
                <a:latin typeface="Tahoma" panose="020B0604030504040204" pitchFamily="34" charset="0"/>
              </a:rPr>
            </a:br>
            <a:r>
              <a:rPr lang="en-US" altLang="ko-KR" sz="1600" dirty="0" err="1" smtClean="0">
                <a:solidFill>
                  <a:srgbClr val="0070C0"/>
                </a:solidFill>
                <a:latin typeface="Tahoma" panose="020B0604030504040204" pitchFamily="34" charset="0"/>
              </a:rPr>
              <a:t>신속한</a:t>
            </a:r>
            <a:r>
              <a:rPr lang="en-US" altLang="ko-KR" sz="1600" dirty="0" smtClean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600" dirty="0" err="1" smtClean="0">
                <a:solidFill>
                  <a:srgbClr val="0070C0"/>
                </a:solidFill>
                <a:latin typeface="Tahoma" panose="020B0604030504040204" pitchFamily="34" charset="0"/>
              </a:rPr>
              <a:t>인프라</a:t>
            </a:r>
            <a:r>
              <a:rPr lang="en-US" altLang="ko-KR" sz="1600" dirty="0" smtClean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600" dirty="0" err="1" smtClean="0">
                <a:solidFill>
                  <a:srgbClr val="0070C0"/>
                </a:solidFill>
                <a:latin typeface="Tahoma" panose="020B0604030504040204" pitchFamily="34" charset="0"/>
              </a:rPr>
              <a:t>확보</a:t>
            </a:r>
            <a:r>
              <a:rPr lang="en-US" altLang="ko-KR" sz="1600" dirty="0" smtClean="0">
                <a:solidFill>
                  <a:srgbClr val="0070C0"/>
                </a:solidFill>
                <a:latin typeface="Tahoma" panose="020B0604030504040204" pitchFamily="34" charset="0"/>
              </a:rPr>
              <a:t/>
            </a:r>
            <a:br>
              <a:rPr lang="en-US" altLang="ko-KR" sz="1600" dirty="0" smtClean="0">
                <a:solidFill>
                  <a:srgbClr val="0070C0"/>
                </a:solidFill>
                <a:latin typeface="Tahoma" panose="020B0604030504040204" pitchFamily="34" charset="0"/>
              </a:rPr>
            </a:br>
            <a:r>
              <a:rPr lang="en-US" altLang="ko-KR" sz="1600" dirty="0" smtClean="0">
                <a:solidFill>
                  <a:srgbClr val="0070C0"/>
                </a:solidFill>
                <a:latin typeface="Tahoma" panose="020B0604030504040204" pitchFamily="34" charset="0"/>
              </a:rPr>
              <a:t>Utilization</a:t>
            </a:r>
            <a:endParaRPr lang="en-US" altLang="ko-KR" sz="1600" dirty="0" smtClean="0">
              <a:solidFill>
                <a:srgbClr val="0070C0"/>
              </a:solidFill>
              <a:latin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92942" y="4169303"/>
            <a:ext cx="2273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latinLnBrk="0"/>
            <a:r>
              <a:rPr lang="en-US" altLang="ko-KR" sz="1600" dirty="0" smtClean="0">
                <a:solidFill>
                  <a:srgbClr val="0070C0"/>
                </a:solidFill>
                <a:latin typeface="Tahoma" panose="020B0604030504040204" pitchFamily="34" charset="0"/>
              </a:rPr>
              <a:t>On-Premise</a:t>
            </a:r>
            <a:br>
              <a:rPr lang="en-US" altLang="ko-KR" sz="1600" dirty="0" smtClean="0">
                <a:solidFill>
                  <a:srgbClr val="0070C0"/>
                </a:solidFill>
                <a:latin typeface="Tahoma" panose="020B0604030504040204" pitchFamily="34" charset="0"/>
              </a:rPr>
            </a:br>
            <a:r>
              <a:rPr lang="en-US" altLang="ko-KR" sz="1600" dirty="0" smtClean="0">
                <a:solidFill>
                  <a:srgbClr val="0070C0"/>
                </a:solidFill>
                <a:latin typeface="Tahoma" panose="020B0604030504040204" pitchFamily="34" charset="0"/>
              </a:rPr>
              <a:t>DC Colocation</a:t>
            </a:r>
            <a:endParaRPr lang="en-US" altLang="ko-KR" sz="1600" dirty="0" smtClean="0">
              <a:solidFill>
                <a:srgbClr val="0070C0"/>
              </a:solidFill>
              <a:latin typeface="Tahom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87150" y="4856082"/>
            <a:ext cx="2658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latinLnBrk="0"/>
            <a:r>
              <a:rPr lang="ko-KR" altLang="en-US" sz="1600" dirty="0" smtClean="0">
                <a:solidFill>
                  <a:srgbClr val="0070C0"/>
                </a:solidFill>
                <a:latin typeface="Tahoma" panose="020B0604030504040204" pitchFamily="34" charset="0"/>
              </a:rPr>
              <a:t>민감한 정보 보호</a:t>
            </a:r>
            <a:r>
              <a:rPr lang="en-US" altLang="ko-KR" sz="1600" dirty="0" smtClean="0">
                <a:solidFill>
                  <a:srgbClr val="0070C0"/>
                </a:solidFill>
                <a:latin typeface="Tahoma" panose="020B0604030504040204" pitchFamily="34" charset="0"/>
              </a:rPr>
              <a:t/>
            </a:r>
            <a:br>
              <a:rPr lang="en-US" altLang="ko-KR" sz="1600" dirty="0" smtClean="0">
                <a:solidFill>
                  <a:srgbClr val="0070C0"/>
                </a:solidFill>
                <a:latin typeface="Tahoma" panose="020B0604030504040204" pitchFamily="34" charset="0"/>
              </a:rPr>
            </a:br>
            <a:r>
              <a:rPr lang="en-US" altLang="ko-KR" sz="1600" dirty="0" err="1" smtClean="0">
                <a:solidFill>
                  <a:srgbClr val="0070C0"/>
                </a:solidFill>
                <a:latin typeface="Tahoma" panose="020B0604030504040204" pitchFamily="34" charset="0"/>
              </a:rPr>
              <a:t>서비스</a:t>
            </a:r>
            <a:r>
              <a:rPr lang="en-US" altLang="ko-KR" sz="1600" dirty="0" smtClean="0">
                <a:solidFill>
                  <a:srgbClr val="0070C0"/>
                </a:solidFill>
                <a:latin typeface="Tahoma" panose="020B0604030504040204" pitchFamily="34" charset="0"/>
              </a:rPr>
              <a:t> 및 </a:t>
            </a:r>
            <a:r>
              <a:rPr lang="en-US" altLang="ko-KR" sz="1600" dirty="0" err="1" smtClean="0">
                <a:solidFill>
                  <a:srgbClr val="0070C0"/>
                </a:solidFill>
                <a:latin typeface="Tahoma" panose="020B0604030504040204" pitchFamily="34" charset="0"/>
              </a:rPr>
              <a:t>법적</a:t>
            </a:r>
            <a:r>
              <a:rPr lang="en-US" altLang="ko-KR" sz="1600" dirty="0" smtClean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1600" dirty="0" err="1" smtClean="0">
                <a:solidFill>
                  <a:srgbClr val="0070C0"/>
                </a:solidFill>
                <a:latin typeface="Tahoma" panose="020B0604030504040204" pitchFamily="34" charset="0"/>
              </a:rPr>
              <a:t>규제</a:t>
            </a:r>
            <a:endParaRPr lang="en-US" altLang="ko-KR" sz="1600" dirty="0" smtClean="0">
              <a:solidFill>
                <a:srgbClr val="0070C0"/>
              </a:solidFill>
              <a:latin typeface="Tahoma" panose="020B0604030504040204" pitchFamily="34" charset="0"/>
            </a:endParaRPr>
          </a:p>
          <a:p>
            <a:pPr algn="ctr" defTabSz="457200" latinLnBrk="0"/>
            <a:endParaRPr lang="en-US" altLang="ko-KR" sz="1600" dirty="0">
              <a:solidFill>
                <a:srgbClr val="0070C0"/>
              </a:solidFill>
              <a:latin typeface="Tahoma" panose="020B0604030504040204" pitchFamily="34" charset="0"/>
            </a:endParaRPr>
          </a:p>
          <a:p>
            <a:pPr algn="ctr" defTabSz="457200" latinLnBrk="0"/>
            <a:r>
              <a:rPr lang="en-US" altLang="ko-KR" sz="1600" dirty="0" smtClean="0">
                <a:solidFill>
                  <a:srgbClr val="0070C0"/>
                </a:solidFill>
                <a:latin typeface="Tahoma" panose="020B0604030504040204" pitchFamily="34" charset="0"/>
              </a:rPr>
              <a:t>In-House Skill </a:t>
            </a:r>
            <a:r>
              <a:rPr lang="en-US" altLang="ko-KR" sz="1600" dirty="0" err="1" smtClean="0">
                <a:solidFill>
                  <a:srgbClr val="0070C0"/>
                </a:solidFill>
                <a:latin typeface="Tahoma" panose="020B0604030504040204" pitchFamily="34" charset="0"/>
              </a:rPr>
              <a:t>확보</a:t>
            </a:r>
            <a:endParaRPr lang="en-US" altLang="ko-KR" sz="1600" dirty="0" smtClean="0">
              <a:solidFill>
                <a:srgbClr val="0070C0"/>
              </a:solidFill>
              <a:latin typeface="Tahoma" panose="020B0604030504040204" pitchFamily="34" charset="0"/>
            </a:endParaRPr>
          </a:p>
        </p:txBody>
      </p:sp>
      <p:cxnSp>
        <p:nvCxnSpPr>
          <p:cNvPr id="23" name="직선 화살표 연결선 22"/>
          <p:cNvCxnSpPr/>
          <p:nvPr/>
        </p:nvCxnSpPr>
        <p:spPr>
          <a:xfrm>
            <a:off x="3024205" y="2400300"/>
            <a:ext cx="144315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01560" y="2075660"/>
            <a:ext cx="138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latinLnBrk="0"/>
            <a:r>
              <a:rPr lang="en-US" altLang="ko-KR" sz="16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Transform</a:t>
            </a:r>
            <a:endParaRPr lang="en-US" altLang="ko-KR" sz="1600" b="1" dirty="0" smtClean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9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\\Client\H$\Documents\01.cloud자료\images\Cloud_computing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12" y="2399991"/>
            <a:ext cx="2952328" cy="267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직사각형 42"/>
          <p:cNvSpPr/>
          <p:nvPr/>
        </p:nvSpPr>
        <p:spPr>
          <a:xfrm>
            <a:off x="4416785" y="1713384"/>
            <a:ext cx="4032448" cy="34509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풍부한 인프라 자원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16786" y="2137897"/>
            <a:ext cx="4784686" cy="515654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필요한 자원의 확보에 있어서 신속한 확장 </a:t>
            </a: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/>
            </a:r>
            <a:b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</a:b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(</a:t>
            </a:r>
            <a:r>
              <a:rPr kumimoji="0" lang="ko-KR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필요한 시점에 사용하고 버릴 수 있는 자원의 사상</a:t>
            </a: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)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4416785" y="2708360"/>
            <a:ext cx="4032448" cy="34509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풍부한 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Built-In </a:t>
            </a:r>
            <a:r>
              <a:rPr kumimoji="0" lang="en-US" altLang="ko-K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서비스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16786" y="3114961"/>
            <a:ext cx="4784686" cy="535531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자체적으로 개발</a:t>
            </a: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/</a:t>
            </a:r>
            <a:r>
              <a:rPr kumimoji="0" lang="en-US" altLang="ko-K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구축</a:t>
            </a:r>
            <a:r>
              <a:rPr kumimoji="0" lang="ko-KR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하지 않고 사용할 수 있는 서비스 </a:t>
            </a: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/>
            </a:r>
            <a:b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</a:b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(Virtual Server/Storage, ML/DL, DB, CDN, DNS)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4416785" y="3736658"/>
            <a:ext cx="4032448" cy="34509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서비스의 안정성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416786" y="4143259"/>
            <a:ext cx="4784686" cy="911019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인프라와 서비스간의 상호 의존성을 배제한 아키텍처</a:t>
            </a:r>
            <a:endParaRPr kumimoji="0" lang="en-US" altLang="ko-K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인프라 장애의 </a:t>
            </a:r>
            <a:r>
              <a:rPr kumimoji="0" lang="ko-KR" alt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영향도와</a:t>
            </a:r>
            <a:r>
              <a:rPr kumimoji="0" lang="ko-KR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무관하게 서비스 안정</a:t>
            </a:r>
            <a:endParaRPr kumimoji="0" lang="en-US" altLang="ko-K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자동화된 확장 </a:t>
            </a: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Features 를 </a:t>
            </a:r>
            <a:r>
              <a:rPr kumimoji="0" lang="en-US" altLang="ko-K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보유</a:t>
            </a:r>
            <a:endParaRPr kumimoji="0" lang="en-US" altLang="ko-K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4416785" y="5161360"/>
            <a:ext cx="4032448" cy="34509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인프라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en-US" altLang="ko-K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서비스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CAPEX/OPEX </a:t>
            </a:r>
            <a:r>
              <a:rPr kumimoji="0" lang="en-US" altLang="ko-K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비용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절감</a:t>
            </a:r>
            <a:endParaRPr kumimoji="0" lang="ko-KR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16786" y="5567961"/>
            <a:ext cx="4784686" cy="612475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초기 도입 장비 및 서비스 개발비 등 초기 투자 비 절감</a:t>
            </a:r>
            <a:endParaRPr kumimoji="0" lang="en-US" altLang="ko-K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Cloud </a:t>
            </a:r>
            <a:r>
              <a:rPr kumimoji="0" lang="en-US" altLang="ko-K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또는</a:t>
            </a: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Service Provider </a:t>
            </a:r>
            <a:r>
              <a:rPr kumimoji="0" lang="ko-KR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에 의한</a:t>
            </a: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 </a:t>
            </a:r>
            <a:r>
              <a:rPr kumimoji="0" lang="en-US" altLang="ko-K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운영</a:t>
            </a:r>
            <a:endParaRPr kumimoji="0" lang="en-US" altLang="ko-K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-1" y="444382"/>
            <a:ext cx="9697454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noProof="0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Cloud </a:t>
            </a:r>
            <a:r>
              <a:rPr lang="en-US" altLang="ko-KR" noProof="0" dirty="0" err="1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도입</a:t>
            </a:r>
            <a:r>
              <a:rPr lang="en-US" altLang="ko-KR" noProof="0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 </a:t>
            </a:r>
            <a:r>
              <a:rPr lang="en-US" altLang="ko-KR" noProof="0" dirty="0" err="1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효과는</a:t>
            </a:r>
            <a:r>
              <a:rPr lang="en-US" altLang="ko-KR" noProof="0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?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479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그림 46">
            <a:extLst>
              <a:ext uri="{FF2B5EF4-FFF2-40B4-BE49-F238E27FC236}">
                <a16:creationId xmlns:a16="http://schemas.microsoft.com/office/drawing/2014/main" id="{52A67CE8-2590-4C48-B1F5-63A8DEAB39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9" r="12600"/>
          <a:stretch/>
        </p:blipFill>
        <p:spPr>
          <a:xfrm>
            <a:off x="0" y="1164382"/>
            <a:ext cx="6131203" cy="5693618"/>
          </a:xfrm>
          <a:prstGeom prst="rect">
            <a:avLst/>
          </a:prstGeom>
        </p:spPr>
      </p:pic>
      <p:grpSp>
        <p:nvGrpSpPr>
          <p:cNvPr id="31" name="그룹 30">
            <a:extLst>
              <a:ext uri="{FF2B5EF4-FFF2-40B4-BE49-F238E27FC236}">
                <a16:creationId xmlns:a16="http://schemas.microsoft.com/office/drawing/2014/main" id="{04EAA5DC-9A42-3349-9694-0B67EC06C752}"/>
              </a:ext>
            </a:extLst>
          </p:cNvPr>
          <p:cNvGrpSpPr/>
          <p:nvPr/>
        </p:nvGrpSpPr>
        <p:grpSpPr>
          <a:xfrm>
            <a:off x="494011" y="2739919"/>
            <a:ext cx="1573023" cy="1573022"/>
            <a:chOff x="683568" y="2101416"/>
            <a:chExt cx="1341193" cy="1341192"/>
          </a:xfrm>
        </p:grpSpPr>
        <p:sp>
          <p:nvSpPr>
            <p:cNvPr id="32" name="Oval 43">
              <a:extLst>
                <a:ext uri="{FF2B5EF4-FFF2-40B4-BE49-F238E27FC236}">
                  <a16:creationId xmlns:a16="http://schemas.microsoft.com/office/drawing/2014/main" id="{2ACA209F-418C-9948-ADC0-4209783CBAF7}"/>
                </a:ext>
              </a:extLst>
            </p:cNvPr>
            <p:cNvSpPr/>
            <p:nvPr/>
          </p:nvSpPr>
          <p:spPr>
            <a:xfrm>
              <a:off x="683568" y="2101416"/>
              <a:ext cx="1341193" cy="1341192"/>
            </a:xfrm>
            <a:prstGeom prst="ellipse">
              <a:avLst/>
            </a:prstGeom>
            <a:noFill/>
            <a:ln w="69850" cap="flat" cmpd="sng" algn="ctr">
              <a:solidFill>
                <a:srgbClr val="BD392F"/>
              </a:solidFill>
              <a:prstDash val="solid"/>
            </a:ln>
            <a:effectLst/>
          </p:spPr>
          <p:txBody>
            <a:bodyPr lIns="45720" tIns="22860" rIns="45720" bIns="2286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맑은 고딕"/>
                <a:cs typeface="+mn-cs"/>
              </a:endParaRPr>
            </a:p>
          </p:txBody>
        </p:sp>
        <p:sp>
          <p:nvSpPr>
            <p:cNvPr id="33" name="Subtitle 2">
              <a:extLst>
                <a:ext uri="{FF2B5EF4-FFF2-40B4-BE49-F238E27FC236}">
                  <a16:creationId xmlns:a16="http://schemas.microsoft.com/office/drawing/2014/main" id="{ADE19423-5BCF-164E-B5E8-475F8D286027}"/>
                </a:ext>
              </a:extLst>
            </p:cNvPr>
            <p:cNvSpPr txBox="1">
              <a:spLocks/>
            </p:cNvSpPr>
            <p:nvPr/>
          </p:nvSpPr>
          <p:spPr>
            <a:xfrm>
              <a:off x="744156" y="2269795"/>
              <a:ext cx="1220016" cy="660018"/>
            </a:xfrm>
            <a:prstGeom prst="rect">
              <a:avLst/>
            </a:prstGeom>
            <a:noFill/>
          </p:spPr>
          <p:txBody>
            <a:bodyPr wrap="square" lIns="45720" tIns="22860" rIns="45720" bIns="22860" rtlCol="0" anchor="ctr" anchorCtr="0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ko-KR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Lato Black" charset="0"/>
                </a:rPr>
                <a:t>Physical</a:t>
              </a:r>
              <a:br>
                <a:rPr kumimoji="0" lang="en-US" altLang="ko-KR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Lato Black" charset="0"/>
                </a:rPr>
              </a:br>
              <a:r>
                <a:rPr kumimoji="0" lang="en-US" altLang="ko-KR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Lato Black" charset="0"/>
                </a:rPr>
                <a:t>Delivery</a:t>
              </a:r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250B2D6E-81A1-FF4D-874B-98781CF9CEE2}"/>
                </a:ext>
              </a:extLst>
            </p:cNvPr>
            <p:cNvSpPr txBox="1">
              <a:spLocks/>
            </p:cNvSpPr>
            <p:nvPr/>
          </p:nvSpPr>
          <p:spPr>
            <a:xfrm>
              <a:off x="941332" y="3001517"/>
              <a:ext cx="870633" cy="216024"/>
            </a:xfrm>
            <a:prstGeom prst="rect">
              <a:avLst/>
            </a:prstGeom>
            <a:noFill/>
          </p:spPr>
          <p:txBody>
            <a:bodyPr wrap="square" lIns="45720" tIns="22860" rIns="45720" bIns="22860" rtlCol="0" anchor="ctr" anchorCtr="0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Lato Black" charset="0"/>
                </a:rPr>
                <a:t>2 Months</a:t>
              </a:r>
              <a:endParaRPr kumimoji="0" lang="ko-KR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Lato Black" charset="0"/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54BFE0B9-0C82-8E4F-8A40-5787BD3B659E}"/>
              </a:ext>
            </a:extLst>
          </p:cNvPr>
          <p:cNvGrpSpPr/>
          <p:nvPr/>
        </p:nvGrpSpPr>
        <p:grpSpPr>
          <a:xfrm>
            <a:off x="2261831" y="2739919"/>
            <a:ext cx="1682271" cy="1573022"/>
            <a:chOff x="2224108" y="2101416"/>
            <a:chExt cx="1434340" cy="1341192"/>
          </a:xfrm>
        </p:grpSpPr>
        <p:sp>
          <p:nvSpPr>
            <p:cNvPr id="36" name="Oval 43">
              <a:extLst>
                <a:ext uri="{FF2B5EF4-FFF2-40B4-BE49-F238E27FC236}">
                  <a16:creationId xmlns:a16="http://schemas.microsoft.com/office/drawing/2014/main" id="{C9D57F6E-160C-7E45-BFDC-DA502AFC9ED9}"/>
                </a:ext>
              </a:extLst>
            </p:cNvPr>
            <p:cNvSpPr/>
            <p:nvPr/>
          </p:nvSpPr>
          <p:spPr>
            <a:xfrm>
              <a:off x="2231740" y="2101416"/>
              <a:ext cx="1341193" cy="1341192"/>
            </a:xfrm>
            <a:prstGeom prst="ellipse">
              <a:avLst/>
            </a:prstGeom>
            <a:noFill/>
            <a:ln w="698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45720" tIns="22860" rIns="45720" bIns="2286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맑은 고딕"/>
                <a:cs typeface="+mn-cs"/>
              </a:endParaRPr>
            </a:p>
          </p:txBody>
        </p:sp>
        <p:sp>
          <p:nvSpPr>
            <p:cNvPr id="37" name="Subtitle 2">
              <a:extLst>
                <a:ext uri="{FF2B5EF4-FFF2-40B4-BE49-F238E27FC236}">
                  <a16:creationId xmlns:a16="http://schemas.microsoft.com/office/drawing/2014/main" id="{06CBF641-7961-504E-9A40-15AEFAEDD56D}"/>
                </a:ext>
              </a:extLst>
            </p:cNvPr>
            <p:cNvSpPr txBox="1">
              <a:spLocks/>
            </p:cNvSpPr>
            <p:nvPr/>
          </p:nvSpPr>
          <p:spPr>
            <a:xfrm>
              <a:off x="2224108" y="2310400"/>
              <a:ext cx="1434340" cy="660018"/>
            </a:xfrm>
            <a:prstGeom prst="rect">
              <a:avLst/>
            </a:prstGeom>
            <a:noFill/>
          </p:spPr>
          <p:txBody>
            <a:bodyPr wrap="square" lIns="45720" tIns="22860" rIns="45720" bIns="22860" rtlCol="0" anchor="ctr" anchorCtr="0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ko-KR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Lato Black" charset="0"/>
                </a:rPr>
                <a:t>Operating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ko-KR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Lato Black" charset="0"/>
                </a:rPr>
                <a:t>Process</a:t>
              </a:r>
            </a:p>
          </p:txBody>
        </p:sp>
        <p:sp>
          <p:nvSpPr>
            <p:cNvPr id="38" name="Subtitle 2">
              <a:extLst>
                <a:ext uri="{FF2B5EF4-FFF2-40B4-BE49-F238E27FC236}">
                  <a16:creationId xmlns:a16="http://schemas.microsoft.com/office/drawing/2014/main" id="{2F33EB7A-9E82-1A42-A9DA-61DADE5BDCFF}"/>
                </a:ext>
              </a:extLst>
            </p:cNvPr>
            <p:cNvSpPr txBox="1">
              <a:spLocks/>
            </p:cNvSpPr>
            <p:nvPr/>
          </p:nvSpPr>
          <p:spPr>
            <a:xfrm>
              <a:off x="2569528" y="3042358"/>
              <a:ext cx="665616" cy="175182"/>
            </a:xfrm>
            <a:prstGeom prst="rect">
              <a:avLst/>
            </a:prstGeom>
            <a:noFill/>
          </p:spPr>
          <p:txBody>
            <a:bodyPr wrap="square" lIns="45720" tIns="22860" rIns="45720" bIns="22860" rtlCol="0" anchor="ctr" anchorCtr="0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스퀘어 Bold" pitchFamily="50" charset="-127"/>
                  <a:ea typeface="나눔스퀘어 Bold" pitchFamily="50" charset="-127"/>
                  <a:cs typeface="Lato Black" charset="0"/>
                </a:rPr>
                <a:t>Delay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itchFamily="50" charset="-127"/>
                <a:ea typeface="나눔스퀘어 Bold" pitchFamily="50" charset="-127"/>
                <a:cs typeface="Lato Black" charset="0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60603353-AE03-B543-B4FB-488ADB7E205C}"/>
              </a:ext>
            </a:extLst>
          </p:cNvPr>
          <p:cNvGrpSpPr/>
          <p:nvPr/>
        </p:nvGrpSpPr>
        <p:grpSpPr>
          <a:xfrm>
            <a:off x="4085634" y="2739919"/>
            <a:ext cx="1587446" cy="1573022"/>
            <a:chOff x="3771775" y="2101416"/>
            <a:chExt cx="1353491" cy="1341192"/>
          </a:xfrm>
        </p:grpSpPr>
        <p:sp>
          <p:nvSpPr>
            <p:cNvPr id="40" name="Oval 43">
              <a:extLst>
                <a:ext uri="{FF2B5EF4-FFF2-40B4-BE49-F238E27FC236}">
                  <a16:creationId xmlns:a16="http://schemas.microsoft.com/office/drawing/2014/main" id="{74ACFE2C-D18A-8440-BA00-456801BF9CBF}"/>
                </a:ext>
              </a:extLst>
            </p:cNvPr>
            <p:cNvSpPr/>
            <p:nvPr/>
          </p:nvSpPr>
          <p:spPr>
            <a:xfrm>
              <a:off x="3779912" y="2101416"/>
              <a:ext cx="1341193" cy="1341192"/>
            </a:xfrm>
            <a:prstGeom prst="ellipse">
              <a:avLst/>
            </a:prstGeom>
            <a:noFill/>
            <a:ln w="698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lIns="45720" tIns="22860" rIns="45720" bIns="2286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맑은 고딕"/>
                <a:cs typeface="+mn-cs"/>
              </a:endParaRPr>
            </a:p>
          </p:txBody>
        </p:sp>
        <p:sp>
          <p:nvSpPr>
            <p:cNvPr id="41" name="Subtitle 2">
              <a:extLst>
                <a:ext uri="{FF2B5EF4-FFF2-40B4-BE49-F238E27FC236}">
                  <a16:creationId xmlns:a16="http://schemas.microsoft.com/office/drawing/2014/main" id="{BAE0649B-1E49-ED4B-B74B-71F9D88E44C5}"/>
                </a:ext>
              </a:extLst>
            </p:cNvPr>
            <p:cNvSpPr txBox="1">
              <a:spLocks/>
            </p:cNvSpPr>
            <p:nvPr/>
          </p:nvSpPr>
          <p:spPr>
            <a:xfrm>
              <a:off x="3840500" y="2286037"/>
              <a:ext cx="1220016" cy="660018"/>
            </a:xfrm>
            <a:prstGeom prst="rect">
              <a:avLst/>
            </a:prstGeom>
            <a:noFill/>
          </p:spPr>
          <p:txBody>
            <a:bodyPr wrap="square" lIns="45720" tIns="22860" rIns="45720" bIns="22860" rtlCol="0" anchor="ctr" anchorCtr="0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ko-KR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Lato Black" charset="0"/>
                </a:rPr>
                <a:t>Vendor</a:t>
              </a:r>
              <a:br>
                <a:rPr kumimoji="0" lang="en-US" altLang="ko-KR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Lato Black" charset="0"/>
                </a:rPr>
              </a:br>
              <a:r>
                <a:rPr kumimoji="0" lang="en-US" altLang="ko-KR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Lato Black" charset="0"/>
                </a:rPr>
                <a:t>Lock-In</a:t>
              </a:r>
            </a:p>
          </p:txBody>
        </p:sp>
        <p:sp>
          <p:nvSpPr>
            <p:cNvPr id="42" name="Subtitle 2">
              <a:extLst>
                <a:ext uri="{FF2B5EF4-FFF2-40B4-BE49-F238E27FC236}">
                  <a16:creationId xmlns:a16="http://schemas.microsoft.com/office/drawing/2014/main" id="{91FECB67-4AFB-D64A-B217-8BEEB511A37F}"/>
                </a:ext>
              </a:extLst>
            </p:cNvPr>
            <p:cNvSpPr txBox="1">
              <a:spLocks/>
            </p:cNvSpPr>
            <p:nvPr/>
          </p:nvSpPr>
          <p:spPr>
            <a:xfrm>
              <a:off x="3771775" y="3001517"/>
              <a:ext cx="1353491" cy="216024"/>
            </a:xfrm>
            <a:prstGeom prst="rect">
              <a:avLst/>
            </a:prstGeom>
            <a:noFill/>
          </p:spPr>
          <p:txBody>
            <a:bodyPr wrap="square" lIns="45720" tIns="22860" rIns="45720" bIns="22860" rtlCol="0" anchor="ctr" anchorCtr="0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스퀘어 Bold" pitchFamily="50" charset="-127"/>
                  <a:ea typeface="나눔스퀘어 Bold" pitchFamily="50" charset="-127"/>
                  <a:cs typeface="Lato Black" charset="0"/>
                </a:rPr>
                <a:t>Dependency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itchFamily="50" charset="-127"/>
                <a:ea typeface="나눔스퀘어 Bold" pitchFamily="50" charset="-127"/>
                <a:cs typeface="Lato Black" charset="0"/>
              </a:endParaRPr>
            </a:p>
          </p:txBody>
        </p:sp>
      </p:grp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1B3B1B05-0DC7-1648-A9AC-0EBEFB16A612}"/>
              </a:ext>
            </a:extLst>
          </p:cNvPr>
          <p:cNvSpPr/>
          <p:nvPr/>
        </p:nvSpPr>
        <p:spPr>
          <a:xfrm>
            <a:off x="6706145" y="1675605"/>
            <a:ext cx="2412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Click</a:t>
            </a:r>
            <a:endParaRPr kumimoji="0" lang="ko-KR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pic>
        <p:nvPicPr>
          <p:cNvPr id="44" name="그림 43">
            <a:extLst>
              <a:ext uri="{FF2B5EF4-FFF2-40B4-BE49-F238E27FC236}">
                <a16:creationId xmlns:a16="http://schemas.microsoft.com/office/drawing/2014/main" id="{6852674C-E451-E244-8DD4-AFB6D9E4F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38" y="2569964"/>
            <a:ext cx="2754142" cy="2093973"/>
          </a:xfrm>
          <a:prstGeom prst="rect">
            <a:avLst/>
          </a:prstGeom>
        </p:spPr>
      </p:pic>
      <p:sp>
        <p:nvSpPr>
          <p:cNvPr id="45" name="직사각형 44">
            <a:extLst>
              <a:ext uri="{FF2B5EF4-FFF2-40B4-BE49-F238E27FC236}">
                <a16:creationId xmlns:a16="http://schemas.microsoft.com/office/drawing/2014/main" id="{A745F459-6856-984C-A7C4-A61A92FDEDDC}"/>
              </a:ext>
            </a:extLst>
          </p:cNvPr>
          <p:cNvSpPr/>
          <p:nvPr/>
        </p:nvSpPr>
        <p:spPr>
          <a:xfrm>
            <a:off x="6990260" y="3331789"/>
            <a:ext cx="2019942" cy="369332"/>
          </a:xfrm>
          <a:prstGeom prst="rect">
            <a:avLst/>
          </a:prstGeom>
          <a:solidFill>
            <a:sysClr val="window" lastClr="FFFFFF">
              <a:lumMod val="95000"/>
              <a:alpha val="70000"/>
            </a:sys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Server/Network</a:t>
            </a:r>
            <a:endParaRPr kumimoji="0" lang="ko-KR" altLang="en-US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6C0DAFA5-3139-6741-BFC6-37F297D1CE33}"/>
              </a:ext>
            </a:extLst>
          </p:cNvPr>
          <p:cNvSpPr/>
          <p:nvPr/>
        </p:nvSpPr>
        <p:spPr>
          <a:xfrm>
            <a:off x="6745550" y="4627933"/>
            <a:ext cx="2412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Scale-Out</a:t>
            </a:r>
            <a:endParaRPr kumimoji="0" lang="ko-KR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-1" y="444382"/>
            <a:ext cx="9697454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Cloud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인프라의 속도 변화는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+mj-cs"/>
              </a:rPr>
              <a:t>?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51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모서리가 둥근 직사각형 168"/>
          <p:cNvSpPr/>
          <p:nvPr/>
        </p:nvSpPr>
        <p:spPr>
          <a:xfrm>
            <a:off x="7322133" y="1827416"/>
            <a:ext cx="2177543" cy="3797529"/>
          </a:xfrm>
          <a:prstGeom prst="roundRect">
            <a:avLst>
              <a:gd name="adj" fmla="val 2784"/>
            </a:avLst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70" name="모서리가 둥근 직사각형 169"/>
          <p:cNvSpPr/>
          <p:nvPr/>
        </p:nvSpPr>
        <p:spPr>
          <a:xfrm>
            <a:off x="2658791" y="1827416"/>
            <a:ext cx="2177543" cy="3797529"/>
          </a:xfrm>
          <a:prstGeom prst="roundRect">
            <a:avLst>
              <a:gd name="adj" fmla="val 2784"/>
            </a:avLst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71" name="모서리가 둥근 직사각형 170"/>
          <p:cNvSpPr/>
          <p:nvPr/>
        </p:nvSpPr>
        <p:spPr>
          <a:xfrm>
            <a:off x="332552" y="1827416"/>
            <a:ext cx="2177543" cy="3797529"/>
          </a:xfrm>
          <a:prstGeom prst="roundRect">
            <a:avLst>
              <a:gd name="adj" fmla="val 2784"/>
            </a:avLst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72" name="모서리가 둥근 직사각형 171"/>
          <p:cNvSpPr/>
          <p:nvPr/>
        </p:nvSpPr>
        <p:spPr>
          <a:xfrm>
            <a:off x="4990462" y="1827416"/>
            <a:ext cx="2177543" cy="3797529"/>
          </a:xfrm>
          <a:prstGeom prst="roundRect">
            <a:avLst>
              <a:gd name="adj" fmla="val 2784"/>
            </a:avLst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173" name="그림 1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491" y="2696673"/>
            <a:ext cx="1068229" cy="1017894"/>
          </a:xfrm>
          <a:prstGeom prst="rect">
            <a:avLst/>
          </a:prstGeom>
        </p:spPr>
      </p:pic>
      <p:pic>
        <p:nvPicPr>
          <p:cNvPr id="174" name="그림 1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05" y="2696673"/>
            <a:ext cx="1244647" cy="970798"/>
          </a:xfrm>
          <a:prstGeom prst="rect">
            <a:avLst/>
          </a:prstGeom>
        </p:spPr>
      </p:pic>
      <p:pic>
        <p:nvPicPr>
          <p:cNvPr id="175" name="그림 1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045" y="2624676"/>
            <a:ext cx="1219348" cy="1161893"/>
          </a:xfrm>
          <a:prstGeom prst="rect">
            <a:avLst/>
          </a:prstGeom>
        </p:spPr>
      </p:pic>
      <p:sp>
        <p:nvSpPr>
          <p:cNvPr id="176" name="직사각형 175"/>
          <p:cNvSpPr/>
          <p:nvPr/>
        </p:nvSpPr>
        <p:spPr>
          <a:xfrm>
            <a:off x="452279" y="1948486"/>
            <a:ext cx="2057816" cy="238527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71450" indent="-171450" defTabSz="914330" latinLnBrk="0">
              <a:lnSpc>
                <a:spcPts val="1516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solidFill>
                  <a:srgbClr val="445469"/>
                </a:solidFill>
                <a:latin typeface="+mn-ea"/>
                <a:cs typeface="Lato Light" charset="0"/>
              </a:rPr>
              <a:t>Enhanced Security</a:t>
            </a:r>
          </a:p>
        </p:txBody>
      </p:sp>
      <p:sp>
        <p:nvSpPr>
          <p:cNvPr id="177" name="직사각형 176"/>
          <p:cNvSpPr/>
          <p:nvPr/>
        </p:nvSpPr>
        <p:spPr>
          <a:xfrm>
            <a:off x="7484710" y="1928835"/>
            <a:ext cx="1852388" cy="238527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71450" indent="-171450" defTabSz="914330" latinLnBrk="0">
              <a:lnSpc>
                <a:spcPts val="1516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solidFill>
                  <a:srgbClr val="445469"/>
                </a:solidFill>
                <a:latin typeface="+mn-ea"/>
                <a:cs typeface="Lato Light" charset="0"/>
              </a:rPr>
              <a:t>Innovate Faster</a:t>
            </a:r>
          </a:p>
        </p:txBody>
      </p:sp>
      <p:sp>
        <p:nvSpPr>
          <p:cNvPr id="178" name="직사각형 177"/>
          <p:cNvSpPr/>
          <p:nvPr/>
        </p:nvSpPr>
        <p:spPr>
          <a:xfrm>
            <a:off x="5284382" y="1928835"/>
            <a:ext cx="1842538" cy="238527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71450" indent="-171450" defTabSz="914330" latinLnBrk="0">
              <a:lnSpc>
                <a:spcPts val="1516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solidFill>
                  <a:srgbClr val="445469"/>
                </a:solidFill>
                <a:latin typeface="+mn-ea"/>
                <a:cs typeface="Lato Light" charset="0"/>
              </a:rPr>
              <a:t>Cost Savings</a:t>
            </a:r>
          </a:p>
        </p:txBody>
      </p:sp>
      <p:pic>
        <p:nvPicPr>
          <p:cNvPr id="180" name="그림 1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65" y="2774813"/>
            <a:ext cx="884394" cy="842722"/>
          </a:xfrm>
          <a:prstGeom prst="rect">
            <a:avLst/>
          </a:prstGeom>
        </p:spPr>
      </p:pic>
      <p:sp>
        <p:nvSpPr>
          <p:cNvPr id="181" name="직사각형 180"/>
          <p:cNvSpPr/>
          <p:nvPr/>
        </p:nvSpPr>
        <p:spPr>
          <a:xfrm>
            <a:off x="2713965" y="1928835"/>
            <a:ext cx="2256184" cy="623248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71450" indent="-171450" defTabSz="914330" latinLnBrk="0">
              <a:lnSpc>
                <a:spcPts val="1516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solidFill>
                  <a:srgbClr val="445469"/>
                </a:solidFill>
                <a:latin typeface="+mn-ea"/>
                <a:cs typeface="Lato Light" charset="0"/>
              </a:rPr>
              <a:t>Enhanced Productivity</a:t>
            </a:r>
            <a:br>
              <a:rPr lang="en-US" altLang="ko-KR" sz="1600" b="1" dirty="0" smtClean="0">
                <a:solidFill>
                  <a:srgbClr val="445469"/>
                </a:solidFill>
                <a:latin typeface="+mn-ea"/>
                <a:cs typeface="Lato Light" charset="0"/>
              </a:rPr>
            </a:br>
            <a:r>
              <a:rPr lang="en-US" altLang="ko-KR" sz="1600" b="1" dirty="0" smtClean="0">
                <a:solidFill>
                  <a:srgbClr val="445469"/>
                </a:solidFill>
                <a:latin typeface="+mn-ea"/>
                <a:cs typeface="Lato Light" charset="0"/>
              </a:rPr>
              <a:t>&amp; Predictability</a:t>
            </a:r>
          </a:p>
        </p:txBody>
      </p:sp>
      <p:sp>
        <p:nvSpPr>
          <p:cNvPr id="182" name="직사각형 181"/>
          <p:cNvSpPr/>
          <p:nvPr/>
        </p:nvSpPr>
        <p:spPr>
          <a:xfrm>
            <a:off x="415058" y="4132217"/>
            <a:ext cx="2107503" cy="1084912"/>
          </a:xfrm>
          <a:prstGeom prst="rect">
            <a:avLst/>
          </a:prstGeom>
          <a:noFill/>
        </p:spPr>
        <p:txBody>
          <a:bodyPr wrap="square" lIns="72000" tIns="22860" rIns="72000" bIns="22860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85725" indent="-85725" defTabSz="914330" latinLnBrk="0">
              <a:lnSpc>
                <a:spcPts val="151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rgbClr val="445469"/>
                </a:solidFill>
                <a:latin typeface="+mn-ea"/>
                <a:cs typeface="Lato Light" charset="0"/>
              </a:rPr>
              <a:t>서버 및 네트워크로 분리된 안전한 기업 데이터 보호 필요</a:t>
            </a:r>
            <a:endParaRPr lang="en-US" altLang="ko-KR" sz="1200" dirty="0">
              <a:solidFill>
                <a:srgbClr val="445469"/>
              </a:solidFill>
              <a:latin typeface="+mn-ea"/>
              <a:cs typeface="Lato Light" charset="0"/>
            </a:endParaRPr>
          </a:p>
          <a:p>
            <a:pPr marL="85725" indent="-85725" defTabSz="914330" latinLnBrk="0">
              <a:lnSpc>
                <a:spcPts val="151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rgbClr val="445469"/>
                </a:solidFill>
                <a:latin typeface="+mn-ea"/>
                <a:cs typeface="Lato Light" charset="0"/>
              </a:rPr>
              <a:t>법적 규제와 </a:t>
            </a:r>
            <a:r>
              <a:rPr lang="ko-KR" altLang="en-US" sz="1200" dirty="0" smtClean="0">
                <a:solidFill>
                  <a:srgbClr val="445469"/>
                </a:solidFill>
                <a:latin typeface="+mn-ea"/>
                <a:cs typeface="Lato Light" charset="0"/>
              </a:rPr>
              <a:t>관련 </a:t>
            </a:r>
            <a:r>
              <a:rPr lang="ko-KR" altLang="en-US" sz="1200" dirty="0">
                <a:solidFill>
                  <a:srgbClr val="445469"/>
                </a:solidFill>
                <a:latin typeface="+mn-ea"/>
                <a:cs typeface="Lato Light" charset="0"/>
              </a:rPr>
              <a:t>정책에 따른 변화 한계 </a:t>
            </a:r>
            <a:endParaRPr lang="en-US" altLang="ko-KR" sz="1200" dirty="0">
              <a:solidFill>
                <a:srgbClr val="445469"/>
              </a:solidFill>
              <a:latin typeface="+mn-ea"/>
              <a:cs typeface="Lato Light" charset="0"/>
            </a:endParaRPr>
          </a:p>
        </p:txBody>
      </p:sp>
      <p:sp>
        <p:nvSpPr>
          <p:cNvPr id="183" name="직사각형 182"/>
          <p:cNvSpPr/>
          <p:nvPr/>
        </p:nvSpPr>
        <p:spPr>
          <a:xfrm>
            <a:off x="5063524" y="4132217"/>
            <a:ext cx="2107503" cy="1161857"/>
          </a:xfrm>
          <a:prstGeom prst="rect">
            <a:avLst/>
          </a:prstGeom>
          <a:noFill/>
        </p:spPr>
        <p:txBody>
          <a:bodyPr wrap="square" lIns="72000" tIns="22860" rIns="72000" bIns="22860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85725" indent="-85725" defTabSz="914330" latinLnBrk="0">
              <a:lnSpc>
                <a:spcPts val="151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rgbClr val="445469"/>
                </a:solidFill>
                <a:latin typeface="+mn-ea"/>
                <a:cs typeface="Lato Light" charset="0"/>
              </a:rPr>
              <a:t>인프라 자원의 활용률 저하 </a:t>
            </a:r>
            <a:endParaRPr lang="en-US" altLang="ko-KR" sz="1200" dirty="0" smtClean="0">
              <a:solidFill>
                <a:srgbClr val="445469"/>
              </a:solidFill>
              <a:latin typeface="+mn-ea"/>
              <a:cs typeface="Lato Light" charset="0"/>
            </a:endParaRPr>
          </a:p>
          <a:p>
            <a:pPr marL="85725" indent="-85725" defTabSz="914330" latinLnBrk="0">
              <a:lnSpc>
                <a:spcPts val="151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rgbClr val="445469"/>
                </a:solidFill>
                <a:latin typeface="+mn-ea"/>
                <a:cs typeface="Lato Light" charset="0"/>
              </a:rPr>
              <a:t>신규 서비스 확장에 따른 인프라 비용 증가</a:t>
            </a:r>
            <a:endParaRPr lang="en-US" altLang="ko-KR" sz="1200" dirty="0" smtClean="0">
              <a:solidFill>
                <a:srgbClr val="445469"/>
              </a:solidFill>
              <a:latin typeface="+mn-ea"/>
              <a:cs typeface="Lato Light" charset="0"/>
            </a:endParaRPr>
          </a:p>
          <a:p>
            <a:pPr marL="85725" indent="-85725" defTabSz="914330" latinLnBrk="0">
              <a:lnSpc>
                <a:spcPts val="151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rgbClr val="445469"/>
                </a:solidFill>
                <a:latin typeface="+mn-ea"/>
                <a:cs typeface="Lato Light" charset="0"/>
              </a:rPr>
              <a:t>운영자의 </a:t>
            </a:r>
            <a:r>
              <a:rPr lang="en-US" altLang="ko-KR" sz="1200" dirty="0" smtClean="0">
                <a:solidFill>
                  <a:srgbClr val="445469"/>
                </a:solidFill>
                <a:latin typeface="+mn-ea"/>
                <a:cs typeface="Lato Light" charset="0"/>
              </a:rPr>
              <a:t>Workload </a:t>
            </a:r>
            <a:r>
              <a:rPr lang="en-US" altLang="ko-KR" sz="1200" dirty="0" err="1" smtClean="0">
                <a:solidFill>
                  <a:srgbClr val="445469"/>
                </a:solidFill>
                <a:latin typeface="+mn-ea"/>
                <a:cs typeface="Lato Light" charset="0"/>
              </a:rPr>
              <a:t>지속적</a:t>
            </a:r>
            <a:r>
              <a:rPr lang="en-US" altLang="ko-KR" sz="1200" dirty="0" smtClean="0">
                <a:solidFill>
                  <a:srgbClr val="445469"/>
                </a:solidFill>
                <a:latin typeface="+mn-ea"/>
                <a:cs typeface="Lato Light" charset="0"/>
              </a:rPr>
              <a:t> </a:t>
            </a:r>
            <a:r>
              <a:rPr lang="en-US" altLang="ko-KR" sz="1200" dirty="0" err="1" smtClean="0">
                <a:solidFill>
                  <a:srgbClr val="445469"/>
                </a:solidFill>
                <a:latin typeface="+mn-ea"/>
                <a:cs typeface="Lato Light" charset="0"/>
              </a:rPr>
              <a:t>증가</a:t>
            </a:r>
            <a:r>
              <a:rPr lang="en-US" altLang="ko-KR" sz="1200" dirty="0" smtClean="0">
                <a:solidFill>
                  <a:srgbClr val="445469"/>
                </a:solidFill>
                <a:latin typeface="+mn-ea"/>
                <a:cs typeface="Lato Light" charset="0"/>
              </a:rPr>
              <a:t> </a:t>
            </a:r>
          </a:p>
        </p:txBody>
      </p:sp>
      <p:sp>
        <p:nvSpPr>
          <p:cNvPr id="184" name="직사각형 183"/>
          <p:cNvSpPr/>
          <p:nvPr/>
        </p:nvSpPr>
        <p:spPr>
          <a:xfrm>
            <a:off x="2723066" y="4132217"/>
            <a:ext cx="2107503" cy="1277273"/>
          </a:xfrm>
          <a:prstGeom prst="rect">
            <a:avLst/>
          </a:prstGeom>
          <a:noFill/>
        </p:spPr>
        <p:txBody>
          <a:bodyPr wrap="square" lIns="72000" tIns="22860" rIns="72000" bIns="22860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85725" indent="-85725" defTabSz="914330" latinLnBrk="0">
              <a:lnSpc>
                <a:spcPts val="151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rgbClr val="445469"/>
                </a:solidFill>
                <a:latin typeface="+mn-ea"/>
                <a:cs typeface="Lato Light" charset="0"/>
              </a:rPr>
              <a:t>예측된 규모와 성능 기반의 인프라 운영 관리</a:t>
            </a:r>
            <a:endParaRPr lang="en-US" altLang="ko-KR" sz="1200" dirty="0">
              <a:solidFill>
                <a:srgbClr val="445469"/>
              </a:solidFill>
              <a:latin typeface="+mn-ea"/>
              <a:cs typeface="Lato Light" charset="0"/>
            </a:endParaRPr>
          </a:p>
          <a:p>
            <a:pPr marL="85725" indent="-85725" defTabSz="914330" latinLnBrk="0">
              <a:lnSpc>
                <a:spcPts val="151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rgbClr val="445469"/>
                </a:solidFill>
                <a:latin typeface="+mn-ea"/>
                <a:cs typeface="Lato Light" charset="0"/>
              </a:rPr>
              <a:t>기업의 최적화된 운영시스템 기반의 생산성 향상</a:t>
            </a:r>
            <a:r>
              <a:rPr lang="en-US" altLang="ko-KR" sz="1200" dirty="0">
                <a:solidFill>
                  <a:srgbClr val="445469"/>
                </a:solidFill>
                <a:latin typeface="+mn-ea"/>
                <a:cs typeface="Lato Light" charset="0"/>
              </a:rPr>
              <a:t/>
            </a:r>
            <a:br>
              <a:rPr lang="en-US" altLang="ko-KR" sz="1200" dirty="0">
                <a:solidFill>
                  <a:srgbClr val="445469"/>
                </a:solidFill>
                <a:latin typeface="+mn-ea"/>
                <a:cs typeface="Lato Light" charset="0"/>
              </a:rPr>
            </a:br>
            <a:r>
              <a:rPr lang="en-US" altLang="ko-KR" sz="1200" dirty="0">
                <a:solidFill>
                  <a:srgbClr val="445469"/>
                </a:solidFill>
                <a:latin typeface="+mn-ea"/>
                <a:cs typeface="Lato Light" charset="0"/>
              </a:rPr>
              <a:t>(</a:t>
            </a:r>
            <a:r>
              <a:rPr lang="en-US" altLang="ko-KR" sz="1200" dirty="0" err="1">
                <a:solidFill>
                  <a:srgbClr val="445469"/>
                </a:solidFill>
                <a:latin typeface="+mn-ea"/>
                <a:cs typeface="Lato Light" charset="0"/>
              </a:rPr>
              <a:t>비표준</a:t>
            </a:r>
            <a:r>
              <a:rPr lang="en-US" altLang="ko-KR" sz="1200" dirty="0">
                <a:solidFill>
                  <a:srgbClr val="445469"/>
                </a:solidFill>
                <a:latin typeface="+mn-ea"/>
                <a:cs typeface="Lato Light" charset="0"/>
              </a:rPr>
              <a:t> </a:t>
            </a:r>
            <a:r>
              <a:rPr lang="en-US" altLang="ko-KR" sz="1200" dirty="0" err="1">
                <a:solidFill>
                  <a:srgbClr val="445469"/>
                </a:solidFill>
                <a:latin typeface="+mn-ea"/>
                <a:cs typeface="Lato Light" charset="0"/>
              </a:rPr>
              <a:t>형태</a:t>
            </a:r>
            <a:r>
              <a:rPr lang="en-US" altLang="ko-KR" sz="1200" dirty="0">
                <a:solidFill>
                  <a:srgbClr val="445469"/>
                </a:solidFill>
                <a:latin typeface="+mn-ea"/>
                <a:cs typeface="Lato Light" charset="0"/>
              </a:rPr>
              <a:t> Workload)</a:t>
            </a:r>
            <a:r>
              <a:rPr lang="ko-KR" altLang="en-US" sz="1200" dirty="0">
                <a:solidFill>
                  <a:srgbClr val="445469"/>
                </a:solidFill>
                <a:latin typeface="+mn-ea"/>
                <a:cs typeface="Lato Light" charset="0"/>
              </a:rPr>
              <a:t> </a:t>
            </a:r>
            <a:endParaRPr lang="en-US" altLang="ko-KR" sz="1200" dirty="0">
              <a:solidFill>
                <a:srgbClr val="445469"/>
              </a:solidFill>
              <a:latin typeface="+mn-ea"/>
              <a:cs typeface="Lato Light" charset="0"/>
            </a:endParaRPr>
          </a:p>
        </p:txBody>
      </p:sp>
      <p:sp>
        <p:nvSpPr>
          <p:cNvPr id="185" name="직사각형 184"/>
          <p:cNvSpPr/>
          <p:nvPr/>
        </p:nvSpPr>
        <p:spPr>
          <a:xfrm>
            <a:off x="7418852" y="4132217"/>
            <a:ext cx="2107503" cy="1084912"/>
          </a:xfrm>
          <a:prstGeom prst="rect">
            <a:avLst/>
          </a:prstGeom>
          <a:noFill/>
        </p:spPr>
        <p:txBody>
          <a:bodyPr wrap="square" lIns="72000" tIns="22860" rIns="72000" bIns="22860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85725" indent="-85725" defTabSz="914330" latinLnBrk="0">
              <a:lnSpc>
                <a:spcPts val="151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rgbClr val="445469"/>
                </a:solidFill>
                <a:latin typeface="+mn-ea"/>
                <a:cs typeface="Lato Light" charset="0"/>
              </a:rPr>
              <a:t>빠르게 개발</a:t>
            </a:r>
            <a:r>
              <a:rPr lang="en-US" altLang="ko-KR" sz="1200" dirty="0">
                <a:solidFill>
                  <a:srgbClr val="445469"/>
                </a:solidFill>
                <a:latin typeface="+mn-ea"/>
                <a:cs typeface="Lato Light" charset="0"/>
              </a:rPr>
              <a:t>/</a:t>
            </a:r>
            <a:r>
              <a:rPr lang="en-US" altLang="ko-KR" sz="1200" dirty="0" err="1">
                <a:solidFill>
                  <a:srgbClr val="445469"/>
                </a:solidFill>
                <a:latin typeface="+mn-ea"/>
                <a:cs typeface="Lato Light" charset="0"/>
              </a:rPr>
              <a:t>검증</a:t>
            </a:r>
            <a:r>
              <a:rPr lang="en-US" altLang="ko-KR" sz="1200" dirty="0">
                <a:solidFill>
                  <a:srgbClr val="445469"/>
                </a:solidFill>
                <a:latin typeface="+mn-ea"/>
                <a:cs typeface="Lato Light" charset="0"/>
              </a:rPr>
              <a:t> </a:t>
            </a:r>
            <a:r>
              <a:rPr lang="en-US" altLang="ko-KR" sz="1200" dirty="0" err="1">
                <a:solidFill>
                  <a:srgbClr val="445469"/>
                </a:solidFill>
                <a:latin typeface="+mn-ea"/>
                <a:cs typeface="Lato Light" charset="0"/>
              </a:rPr>
              <a:t>하기</a:t>
            </a:r>
            <a:r>
              <a:rPr lang="en-US" altLang="ko-KR" sz="1200" dirty="0">
                <a:solidFill>
                  <a:srgbClr val="445469"/>
                </a:solidFill>
                <a:latin typeface="+mn-ea"/>
                <a:cs typeface="Lato Light" charset="0"/>
              </a:rPr>
              <a:t> </a:t>
            </a:r>
            <a:r>
              <a:rPr lang="en-US" altLang="ko-KR" sz="1200" dirty="0" err="1">
                <a:solidFill>
                  <a:srgbClr val="445469"/>
                </a:solidFill>
                <a:latin typeface="+mn-ea"/>
                <a:cs typeface="Lato Light" charset="0"/>
              </a:rPr>
              <a:t>위한</a:t>
            </a:r>
            <a:r>
              <a:rPr lang="en-US" altLang="ko-KR" sz="1200" dirty="0">
                <a:solidFill>
                  <a:srgbClr val="445469"/>
                </a:solidFill>
                <a:latin typeface="+mn-ea"/>
                <a:cs typeface="Lato Light" charset="0"/>
              </a:rPr>
              <a:t> </a:t>
            </a:r>
            <a:r>
              <a:rPr lang="en-US" altLang="ko-KR" sz="1200" dirty="0" err="1">
                <a:solidFill>
                  <a:srgbClr val="445469"/>
                </a:solidFill>
                <a:latin typeface="+mn-ea"/>
                <a:cs typeface="Lato Light" charset="0"/>
              </a:rPr>
              <a:t>신속한</a:t>
            </a:r>
            <a:r>
              <a:rPr lang="en-US" altLang="ko-KR" sz="1200" dirty="0">
                <a:solidFill>
                  <a:srgbClr val="445469"/>
                </a:solidFill>
                <a:latin typeface="+mn-ea"/>
                <a:cs typeface="Lato Light" charset="0"/>
              </a:rPr>
              <a:t> </a:t>
            </a:r>
            <a:r>
              <a:rPr lang="en-US" altLang="ko-KR" sz="1200" dirty="0" err="1">
                <a:solidFill>
                  <a:srgbClr val="445469"/>
                </a:solidFill>
                <a:latin typeface="+mn-ea"/>
                <a:cs typeface="Lato Light" charset="0"/>
              </a:rPr>
              <a:t>인프라</a:t>
            </a:r>
            <a:r>
              <a:rPr lang="en-US" altLang="ko-KR" sz="1200" dirty="0">
                <a:solidFill>
                  <a:srgbClr val="445469"/>
                </a:solidFill>
                <a:latin typeface="+mn-ea"/>
                <a:cs typeface="Lato Light" charset="0"/>
              </a:rPr>
              <a:t> </a:t>
            </a:r>
            <a:r>
              <a:rPr lang="en-US" altLang="ko-KR" sz="1200" dirty="0" err="1">
                <a:solidFill>
                  <a:srgbClr val="445469"/>
                </a:solidFill>
                <a:latin typeface="+mn-ea"/>
                <a:cs typeface="Lato Light" charset="0"/>
              </a:rPr>
              <a:t>확보</a:t>
            </a:r>
            <a:endParaRPr lang="en-US" altLang="ko-KR" sz="1200" dirty="0">
              <a:solidFill>
                <a:srgbClr val="445469"/>
              </a:solidFill>
              <a:latin typeface="+mn-ea"/>
              <a:cs typeface="Lato Light" charset="0"/>
            </a:endParaRPr>
          </a:p>
          <a:p>
            <a:pPr marL="85725" indent="-85725" defTabSz="914330" latinLnBrk="0">
              <a:lnSpc>
                <a:spcPts val="151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rgbClr val="445469"/>
                </a:solidFill>
                <a:latin typeface="+mn-ea"/>
                <a:cs typeface="Lato Light" charset="0"/>
              </a:rPr>
              <a:t>신기술</a:t>
            </a:r>
            <a:r>
              <a:rPr lang="en-US" altLang="ko-KR" sz="1200" dirty="0">
                <a:solidFill>
                  <a:srgbClr val="445469"/>
                </a:solidFill>
                <a:latin typeface="+mn-ea"/>
                <a:cs typeface="Lato Light" charset="0"/>
              </a:rPr>
              <a:t> </a:t>
            </a:r>
            <a:r>
              <a:rPr lang="en-US" altLang="ko-KR" sz="1200" dirty="0" err="1">
                <a:solidFill>
                  <a:srgbClr val="445469"/>
                </a:solidFill>
                <a:latin typeface="+mn-ea"/>
                <a:cs typeface="Lato Light" charset="0"/>
              </a:rPr>
              <a:t>리서치</a:t>
            </a:r>
            <a:r>
              <a:rPr lang="en-US" altLang="ko-KR" sz="1200" dirty="0">
                <a:solidFill>
                  <a:srgbClr val="445469"/>
                </a:solidFill>
                <a:latin typeface="+mn-ea"/>
                <a:cs typeface="Lato Light" charset="0"/>
              </a:rPr>
              <a:t> 및 </a:t>
            </a:r>
            <a:r>
              <a:rPr lang="en-US" altLang="ko-KR" sz="1200" dirty="0" err="1">
                <a:solidFill>
                  <a:srgbClr val="445469"/>
                </a:solidFill>
                <a:latin typeface="+mn-ea"/>
                <a:cs typeface="Lato Light" charset="0"/>
              </a:rPr>
              <a:t>도입</a:t>
            </a:r>
            <a:r>
              <a:rPr lang="en-US" altLang="ko-KR" sz="1200" dirty="0">
                <a:solidFill>
                  <a:srgbClr val="445469"/>
                </a:solidFill>
                <a:latin typeface="+mn-ea"/>
                <a:cs typeface="Lato Light" charset="0"/>
              </a:rPr>
              <a:t>, </a:t>
            </a:r>
            <a:r>
              <a:rPr lang="en-US" altLang="ko-KR" sz="1200" dirty="0" err="1">
                <a:solidFill>
                  <a:srgbClr val="445469"/>
                </a:solidFill>
                <a:latin typeface="+mn-ea"/>
                <a:cs typeface="Lato Light" charset="0"/>
              </a:rPr>
              <a:t>신규</a:t>
            </a:r>
            <a:r>
              <a:rPr lang="en-US" altLang="ko-KR" sz="1200" dirty="0">
                <a:solidFill>
                  <a:srgbClr val="445469"/>
                </a:solidFill>
                <a:latin typeface="+mn-ea"/>
                <a:cs typeface="Lato Light" charset="0"/>
              </a:rPr>
              <a:t> </a:t>
            </a:r>
            <a:r>
              <a:rPr lang="en-US" altLang="ko-KR" sz="1200" dirty="0" err="1">
                <a:solidFill>
                  <a:srgbClr val="445469"/>
                </a:solidFill>
                <a:latin typeface="+mn-ea"/>
                <a:cs typeface="Lato Light" charset="0"/>
              </a:rPr>
              <a:t>개발</a:t>
            </a:r>
            <a:r>
              <a:rPr lang="en-US" altLang="ko-KR" sz="1200" dirty="0">
                <a:solidFill>
                  <a:srgbClr val="445469"/>
                </a:solidFill>
                <a:latin typeface="+mn-ea"/>
                <a:cs typeface="Lato Light" charset="0"/>
              </a:rPr>
              <a:t> </a:t>
            </a:r>
            <a:r>
              <a:rPr lang="en-US" altLang="ko-KR" sz="1200" dirty="0" err="1">
                <a:solidFill>
                  <a:srgbClr val="445469"/>
                </a:solidFill>
                <a:latin typeface="+mn-ea"/>
                <a:cs typeface="Lato Light" charset="0"/>
              </a:rPr>
              <a:t>환경</a:t>
            </a:r>
            <a:r>
              <a:rPr lang="en-US" altLang="ko-KR" sz="1200" dirty="0">
                <a:solidFill>
                  <a:srgbClr val="445469"/>
                </a:solidFill>
                <a:latin typeface="+mn-ea"/>
                <a:cs typeface="Lato Light" charset="0"/>
              </a:rPr>
              <a:t> </a:t>
            </a:r>
            <a:r>
              <a:rPr lang="en-US" altLang="ko-KR" sz="1200" dirty="0" err="1">
                <a:solidFill>
                  <a:srgbClr val="445469"/>
                </a:solidFill>
                <a:latin typeface="+mn-ea"/>
                <a:cs typeface="Lato Light" charset="0"/>
              </a:rPr>
              <a:t>확보</a:t>
            </a:r>
            <a:r>
              <a:rPr lang="en-US" altLang="ko-KR" sz="1200" dirty="0">
                <a:solidFill>
                  <a:srgbClr val="445469"/>
                </a:solidFill>
                <a:latin typeface="+mn-ea"/>
                <a:cs typeface="Lato Light" charset="0"/>
              </a:rPr>
              <a:t> 등 </a:t>
            </a:r>
            <a:r>
              <a:rPr lang="en-US" altLang="ko-KR" sz="1200" dirty="0" err="1">
                <a:solidFill>
                  <a:srgbClr val="445469"/>
                </a:solidFill>
                <a:latin typeface="+mn-ea"/>
                <a:cs typeface="Lato Light" charset="0"/>
              </a:rPr>
              <a:t>유연성</a:t>
            </a:r>
            <a:r>
              <a:rPr lang="en-US" altLang="ko-KR" sz="1200" dirty="0">
                <a:solidFill>
                  <a:srgbClr val="445469"/>
                </a:solidFill>
                <a:latin typeface="+mn-ea"/>
                <a:cs typeface="Lato Light" charset="0"/>
              </a:rPr>
              <a:t> </a:t>
            </a:r>
            <a:r>
              <a:rPr lang="en-US" altLang="ko-KR" sz="1200" dirty="0" err="1">
                <a:solidFill>
                  <a:srgbClr val="445469"/>
                </a:solidFill>
                <a:latin typeface="+mn-ea"/>
                <a:cs typeface="Lato Light" charset="0"/>
              </a:rPr>
              <a:t>필요</a:t>
            </a:r>
            <a:endParaRPr lang="en-US" altLang="ko-KR" sz="1200" dirty="0">
              <a:solidFill>
                <a:srgbClr val="445469"/>
              </a:solidFill>
              <a:latin typeface="+mn-ea"/>
              <a:cs typeface="Lato Light" charset="0"/>
            </a:endParaRPr>
          </a:p>
        </p:txBody>
      </p:sp>
      <p:sp>
        <p:nvSpPr>
          <p:cNvPr id="187" name="제목 1"/>
          <p:cNvSpPr txBox="1">
            <a:spLocks/>
          </p:cNvSpPr>
          <p:nvPr/>
        </p:nvSpPr>
        <p:spPr>
          <a:xfrm>
            <a:off x="-1" y="444382"/>
            <a:ext cx="9669464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Enterprise 의 </a:t>
            </a:r>
            <a:r>
              <a:rPr lang="ko-KR" altLang="en-US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변화 속도는</a:t>
            </a:r>
            <a:r>
              <a:rPr lang="en-US" altLang="ko-KR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?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116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r="39160"/>
          <a:stretch/>
        </p:blipFill>
        <p:spPr>
          <a:xfrm>
            <a:off x="0" y="692696"/>
            <a:ext cx="2875015" cy="6165304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5" r="52751"/>
          <a:stretch/>
        </p:blipFill>
        <p:spPr>
          <a:xfrm>
            <a:off x="2871668" y="692696"/>
            <a:ext cx="3380794" cy="6164018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0" r="9639"/>
          <a:stretch/>
        </p:blipFill>
        <p:spPr>
          <a:xfrm>
            <a:off x="6262094" y="692697"/>
            <a:ext cx="3435359" cy="6182622"/>
          </a:xfrm>
          <a:prstGeom prst="rect">
            <a:avLst/>
          </a:prstGeom>
        </p:spPr>
      </p:pic>
      <p:sp>
        <p:nvSpPr>
          <p:cNvPr id="26" name="Oval 43"/>
          <p:cNvSpPr/>
          <p:nvPr/>
        </p:nvSpPr>
        <p:spPr>
          <a:xfrm>
            <a:off x="1819164" y="3063979"/>
            <a:ext cx="839522" cy="839522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F29B26"/>
            </a:solidFill>
            <a:prstDash val="solid"/>
          </a:ln>
          <a:effectLst/>
        </p:spPr>
        <p:txBody>
          <a:bodyPr lIns="45720" tIns="22860" rIns="45720" bIns="228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Bold" panose="020B0600000101010101" pitchFamily="50" charset="-127"/>
              <a:ea typeface="맑은 고딕"/>
              <a:cs typeface="+mn-cs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1794310" y="3376678"/>
            <a:ext cx="926442" cy="218804"/>
          </a:xfrm>
          <a:prstGeom prst="rect">
            <a:avLst/>
          </a:prstGeom>
          <a:noFill/>
        </p:spPr>
        <p:txBody>
          <a:bodyPr wrap="square" lIns="45720" tIns="22860" rIns="45720" bIns="22860" rtlCol="0" anchor="ctr" anchorCtr="0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Lato Black" charset="0"/>
              </a:rPr>
              <a:t>3억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Lato Black" charset="0"/>
              </a:rPr>
              <a:t>명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Lato Black" charset="0"/>
            </a:endParaRPr>
          </a:p>
        </p:txBody>
      </p:sp>
      <p:cxnSp>
        <p:nvCxnSpPr>
          <p:cNvPr id="28" name="구부러진 연결선 27"/>
          <p:cNvCxnSpPr>
            <a:stCxn id="49" idx="3"/>
            <a:endCxn id="26" idx="4"/>
          </p:cNvCxnSpPr>
          <p:nvPr/>
        </p:nvCxnSpPr>
        <p:spPr>
          <a:xfrm flipV="1">
            <a:off x="2085081" y="3903501"/>
            <a:ext cx="153844" cy="1495153"/>
          </a:xfrm>
          <a:prstGeom prst="curvedConnector2">
            <a:avLst/>
          </a:prstGeom>
          <a:solidFill>
            <a:sysClr val="window" lastClr="FFFFFF"/>
          </a:solidFill>
          <a:ln w="28575" cap="flat" cmpd="sng" algn="ctr">
            <a:solidFill>
              <a:srgbClr val="F29B26"/>
            </a:solidFill>
            <a:prstDash val="solid"/>
          </a:ln>
          <a:effectLst/>
        </p:spPr>
      </p:cxnSp>
      <p:sp>
        <p:nvSpPr>
          <p:cNvPr id="29" name="Subtitle 2"/>
          <p:cNvSpPr txBox="1">
            <a:spLocks/>
          </p:cNvSpPr>
          <p:nvPr/>
        </p:nvSpPr>
        <p:spPr>
          <a:xfrm>
            <a:off x="1738383" y="3975509"/>
            <a:ext cx="877595" cy="281898"/>
          </a:xfrm>
          <a:prstGeom prst="rect">
            <a:avLst/>
          </a:prstGeom>
          <a:noFill/>
        </p:spPr>
        <p:txBody>
          <a:bodyPr wrap="square" lIns="45720" tIns="22860" rIns="45720" bIns="22860" rtlCol="0" anchor="ctr" anchorCtr="0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itchFamily="50" charset="-127"/>
                <a:ea typeface="나눔스퀘어 Bold" pitchFamily="50" charset="-127"/>
                <a:cs typeface="Lato Black" charset="0"/>
              </a:rPr>
              <a:t>1Q, 2018</a:t>
            </a:r>
            <a:endParaRPr kumimoji="0" lang="ko-KR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Bold" pitchFamily="50" charset="-127"/>
              <a:ea typeface="나눔스퀘어 Bold" pitchFamily="50" charset="-127"/>
              <a:cs typeface="Lato Black" charset="0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179559" y="4239056"/>
            <a:ext cx="1972413" cy="1868382"/>
            <a:chOff x="146789" y="3449857"/>
            <a:chExt cx="1972413" cy="1868382"/>
          </a:xfrm>
        </p:grpSpPr>
        <p:sp>
          <p:nvSpPr>
            <p:cNvPr id="48" name="Oval 43"/>
            <p:cNvSpPr/>
            <p:nvPr/>
          </p:nvSpPr>
          <p:spPr>
            <a:xfrm>
              <a:off x="1296216" y="4266493"/>
              <a:ext cx="692859" cy="692859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29B26"/>
              </a:solidFill>
              <a:prstDash val="solid"/>
            </a:ln>
            <a:effectLst/>
          </p:spPr>
          <p:txBody>
            <a:bodyPr lIns="45720" tIns="22860" rIns="45720" bIns="2286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맑은 고딕"/>
                <a:cs typeface="+mn-cs"/>
              </a:endParaRPr>
            </a:p>
          </p:txBody>
        </p:sp>
        <p:sp>
          <p:nvSpPr>
            <p:cNvPr id="49" name="Subtitle 2"/>
            <p:cNvSpPr txBox="1">
              <a:spLocks/>
            </p:cNvSpPr>
            <p:nvPr/>
          </p:nvSpPr>
          <p:spPr>
            <a:xfrm>
              <a:off x="1280887" y="4377077"/>
              <a:ext cx="771424" cy="464756"/>
            </a:xfrm>
            <a:prstGeom prst="rect">
              <a:avLst/>
            </a:prstGeom>
            <a:noFill/>
          </p:spPr>
          <p:txBody>
            <a:bodyPr wrap="square" lIns="45720" tIns="22860" rIns="45720" bIns="22860" rtlCol="0" anchor="ctr" anchorCtr="0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Lato Black" charset="0"/>
                </a:rPr>
                <a:t>3</a:t>
              </a: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Lato Black" charset="0"/>
                </a:rPr>
                <a:t>천만</a:t>
              </a: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Lato Black" charset="0"/>
              </a:endParaRPr>
            </a:p>
          </p:txBody>
        </p:sp>
        <p:sp>
          <p:nvSpPr>
            <p:cNvPr id="50" name="Subtitle 2"/>
            <p:cNvSpPr txBox="1">
              <a:spLocks/>
            </p:cNvSpPr>
            <p:nvPr/>
          </p:nvSpPr>
          <p:spPr>
            <a:xfrm>
              <a:off x="1453586" y="5085809"/>
              <a:ext cx="665616" cy="175182"/>
            </a:xfrm>
            <a:prstGeom prst="rect">
              <a:avLst/>
            </a:prstGeom>
            <a:noFill/>
          </p:spPr>
          <p:txBody>
            <a:bodyPr wrap="square" lIns="45720" tIns="22860" rIns="45720" bIns="22860" rtlCol="0" anchor="ctr" anchorCtr="0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ko-K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나눔스퀘어 Bold" pitchFamily="50" charset="-127"/>
                  <a:ea typeface="나눔스퀘어 Bold" pitchFamily="50" charset="-127"/>
                  <a:cs typeface="Lato Black" charset="0"/>
                </a:rPr>
                <a:t>1Q, 2010</a:t>
              </a:r>
              <a:endPara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나눔스퀘어 Bold" pitchFamily="50" charset="-127"/>
                <a:ea typeface="나눔스퀘어 Bold" pitchFamily="50" charset="-127"/>
                <a:cs typeface="Lato Black" charset="0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395536" y="4698542"/>
              <a:ext cx="216024" cy="20044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52" name="구부러진 연결선 51"/>
            <p:cNvCxnSpPr>
              <a:endCxn id="48" idx="4"/>
            </p:cNvCxnSpPr>
            <p:nvPr/>
          </p:nvCxnSpPr>
          <p:spPr>
            <a:xfrm flipV="1">
              <a:off x="657869" y="4959352"/>
              <a:ext cx="984777" cy="358887"/>
            </a:xfrm>
            <a:prstGeom prst="curvedConnector2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29B26"/>
              </a:solidFill>
              <a:prstDash val="solid"/>
            </a:ln>
            <a:effectLst/>
          </p:spPr>
        </p:cxnSp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196" y="3998362"/>
              <a:ext cx="637963" cy="637963"/>
            </a:xfrm>
            <a:prstGeom prst="rect">
              <a:avLst/>
            </a:prstGeom>
          </p:spPr>
        </p:pic>
        <p:sp>
          <p:nvSpPr>
            <p:cNvPr id="54" name="Subtitle 2"/>
            <p:cNvSpPr txBox="1">
              <a:spLocks/>
            </p:cNvSpPr>
            <p:nvPr/>
          </p:nvSpPr>
          <p:spPr>
            <a:xfrm>
              <a:off x="146789" y="3449857"/>
              <a:ext cx="1617168" cy="514997"/>
            </a:xfrm>
            <a:prstGeom prst="rect">
              <a:avLst/>
            </a:prstGeom>
            <a:noFill/>
          </p:spPr>
          <p:txBody>
            <a:bodyPr wrap="square" lIns="45720" tIns="22860" rIns="45720" bIns="22860" rtlCol="0" anchor="ctr" anchorCtr="0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스퀘어 Bold" pitchFamily="50" charset="-127"/>
                  <a:ea typeface="나눔스퀘어 Bold" pitchFamily="50" charset="-127"/>
                  <a:cs typeface="Lato Black" charset="0"/>
                </a:rPr>
                <a:t>Monthly Active Users</a:t>
              </a: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itchFamily="50" charset="-127"/>
                <a:ea typeface="나눔스퀘어 Bold" pitchFamily="50" charset="-127"/>
                <a:cs typeface="Lato Black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860354" y="2422563"/>
            <a:ext cx="1542541" cy="444335"/>
          </a:xfrm>
          <a:prstGeom prst="rect">
            <a:avLst/>
          </a:prstGeom>
          <a:noFill/>
        </p:spPr>
        <p:txBody>
          <a:bodyPr wrap="square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Users</a:t>
            </a:r>
            <a:endParaRPr kumimoji="0" lang="ko-KR" altLang="en-US" sz="7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3271781" y="3378141"/>
            <a:ext cx="2689331" cy="1409419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29B26"/>
            </a:solidFill>
            <a:prstDash val="solid"/>
          </a:ln>
          <a:effectLst/>
        </p:spPr>
        <p:txBody>
          <a:bodyPr lIns="45720" tIns="22860" rIns="45720" bIns="228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9">
                    <a:lumMod val="50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By 2020,there will be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/>
            </a:r>
            <a:b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500억개 Devices</a:t>
            </a:r>
            <a:b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9">
                    <a:lumMod val="50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connected to the Internet</a:t>
            </a:r>
            <a:endParaRPr kumimoji="0" lang="en-US" altLang="ko-KR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Bold" panose="020B0600000101010101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91106" y="2437469"/>
            <a:ext cx="1542541" cy="444335"/>
          </a:xfrm>
          <a:prstGeom prst="rect">
            <a:avLst/>
          </a:prstGeom>
          <a:noFill/>
        </p:spPr>
        <p:txBody>
          <a:bodyPr wrap="square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IoT</a:t>
            </a:r>
            <a:endParaRPr kumimoji="0" lang="ko-KR" altLang="en-US" sz="11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93160" y="1988840"/>
            <a:ext cx="3547875" cy="1245345"/>
          </a:xfrm>
          <a:prstGeom prst="rect">
            <a:avLst/>
          </a:prstGeom>
          <a:noFill/>
        </p:spPr>
        <p:txBody>
          <a:bodyPr wrap="square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Autonomous</a:t>
            </a:r>
            <a:endParaRPr kumimoji="0" lang="en-US" altLang="ko-KR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맑은 고딕"/>
                <a:cs typeface="+mn-cs"/>
              </a:rPr>
              <a:t>Driving</a:t>
            </a:r>
            <a:endParaRPr kumimoji="0" lang="ko-KR" altLang="en-US" sz="7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grpSp>
        <p:nvGrpSpPr>
          <p:cNvPr id="60" name="그룹 59"/>
          <p:cNvGrpSpPr/>
          <p:nvPr/>
        </p:nvGrpSpPr>
        <p:grpSpPr>
          <a:xfrm>
            <a:off x="6808434" y="3383873"/>
            <a:ext cx="2555447" cy="2477019"/>
            <a:chOff x="6677641" y="2603064"/>
            <a:chExt cx="2555447" cy="2477019"/>
          </a:xfrm>
        </p:grpSpPr>
        <p:sp>
          <p:nvSpPr>
            <p:cNvPr id="61" name="Oval 43"/>
            <p:cNvSpPr/>
            <p:nvPr/>
          </p:nvSpPr>
          <p:spPr>
            <a:xfrm>
              <a:off x="6677641" y="3211926"/>
              <a:ext cx="1323543" cy="132354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29B26"/>
              </a:solidFill>
              <a:prstDash val="solid"/>
            </a:ln>
            <a:effectLst/>
          </p:spPr>
          <p:txBody>
            <a:bodyPr lIns="45720" tIns="22860" rIns="45720" bIns="2286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맑은 고딕"/>
                <a:cs typeface="+mn-cs"/>
              </a:endParaRPr>
            </a:p>
          </p:txBody>
        </p:sp>
        <p:sp>
          <p:nvSpPr>
            <p:cNvPr id="62" name="Subtitle 2"/>
            <p:cNvSpPr txBox="1">
              <a:spLocks/>
            </p:cNvSpPr>
            <p:nvPr/>
          </p:nvSpPr>
          <p:spPr>
            <a:xfrm>
              <a:off x="6804439" y="3584382"/>
              <a:ext cx="1100603" cy="585914"/>
            </a:xfrm>
            <a:prstGeom prst="rect">
              <a:avLst/>
            </a:prstGeom>
            <a:noFill/>
          </p:spPr>
          <p:txBody>
            <a:bodyPr wrap="square" lIns="45720" tIns="22860" rIns="45720" bIns="22860" rtlCol="0" anchor="ctr" anchorCtr="0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Lato Black" charset="0"/>
                </a:rPr>
                <a:t>4,000GB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Lato Black" charset="0"/>
                </a:rPr>
                <a:t>Per Day</a:t>
              </a:r>
            </a:p>
          </p:txBody>
        </p:sp>
        <p:sp>
          <p:nvSpPr>
            <p:cNvPr id="63" name="Oval 43"/>
            <p:cNvSpPr/>
            <p:nvPr/>
          </p:nvSpPr>
          <p:spPr>
            <a:xfrm>
              <a:off x="7992380" y="2603064"/>
              <a:ext cx="757912" cy="75791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lIns="45720" tIns="22860" rIns="45720" bIns="2286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맑은 고딕"/>
                <a:cs typeface="+mn-cs"/>
              </a:endParaRPr>
            </a:p>
          </p:txBody>
        </p:sp>
        <p:sp>
          <p:nvSpPr>
            <p:cNvPr id="64" name="Subtitle 2"/>
            <p:cNvSpPr txBox="1">
              <a:spLocks/>
            </p:cNvSpPr>
            <p:nvPr/>
          </p:nvSpPr>
          <p:spPr>
            <a:xfrm>
              <a:off x="7947508" y="2813707"/>
              <a:ext cx="870163" cy="167632"/>
            </a:xfrm>
            <a:prstGeom prst="rect">
              <a:avLst/>
            </a:prstGeom>
            <a:noFill/>
          </p:spPr>
          <p:txBody>
            <a:bodyPr wrap="square" lIns="45720" tIns="22860" rIns="45720" bIns="22860" rtlCol="0" anchor="ctr" anchorCtr="0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Lato Black" charset="0"/>
                </a:rPr>
                <a:t>CAMERA</a:t>
              </a:r>
            </a:p>
          </p:txBody>
        </p:sp>
        <p:sp>
          <p:nvSpPr>
            <p:cNvPr id="65" name="Oval 43"/>
            <p:cNvSpPr/>
            <p:nvPr/>
          </p:nvSpPr>
          <p:spPr>
            <a:xfrm>
              <a:off x="8424427" y="3361635"/>
              <a:ext cx="808661" cy="808661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lIns="45720" tIns="22860" rIns="45720" bIns="2286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맑은 고딕"/>
                <a:cs typeface="+mn-cs"/>
              </a:endParaRPr>
            </a:p>
          </p:txBody>
        </p:sp>
        <p:sp>
          <p:nvSpPr>
            <p:cNvPr id="66" name="Subtitle 2"/>
            <p:cNvSpPr txBox="1">
              <a:spLocks/>
            </p:cNvSpPr>
            <p:nvPr/>
          </p:nvSpPr>
          <p:spPr>
            <a:xfrm>
              <a:off x="8453002" y="3532899"/>
              <a:ext cx="745850" cy="276252"/>
            </a:xfrm>
            <a:prstGeom prst="rect">
              <a:avLst/>
            </a:prstGeom>
            <a:noFill/>
          </p:spPr>
          <p:txBody>
            <a:bodyPr wrap="square" lIns="45720" tIns="22860" rIns="45720" bIns="22860" rtlCol="0" anchor="ctr" anchorCtr="0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Lato Black" charset="0"/>
                </a:rPr>
                <a:t>RADAR</a:t>
              </a:r>
            </a:p>
          </p:txBody>
        </p:sp>
        <p:sp>
          <p:nvSpPr>
            <p:cNvPr id="67" name="Oval 43"/>
            <p:cNvSpPr/>
            <p:nvPr/>
          </p:nvSpPr>
          <p:spPr>
            <a:xfrm>
              <a:off x="8070420" y="4307756"/>
              <a:ext cx="772327" cy="772327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lIns="45720" tIns="22860" rIns="45720" bIns="2286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Bold" panose="020B0600000101010101" pitchFamily="50" charset="-127"/>
                <a:ea typeface="맑은 고딕"/>
                <a:cs typeface="+mn-cs"/>
              </a:endParaRPr>
            </a:p>
          </p:txBody>
        </p:sp>
        <p:sp>
          <p:nvSpPr>
            <p:cNvPr id="68" name="Subtitle 2"/>
            <p:cNvSpPr txBox="1">
              <a:spLocks/>
            </p:cNvSpPr>
            <p:nvPr/>
          </p:nvSpPr>
          <p:spPr>
            <a:xfrm>
              <a:off x="8128872" y="4499096"/>
              <a:ext cx="671310" cy="168590"/>
            </a:xfrm>
            <a:prstGeom prst="rect">
              <a:avLst/>
            </a:prstGeom>
            <a:noFill/>
          </p:spPr>
          <p:txBody>
            <a:bodyPr wrap="square" lIns="45720" tIns="22860" rIns="45720" bIns="22860" rtlCol="0" anchor="ctr" anchorCtr="0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Lato Black" charset="0"/>
                </a:rPr>
                <a:t>GPS</a:t>
              </a:r>
            </a:p>
          </p:txBody>
        </p:sp>
        <p:sp>
          <p:nvSpPr>
            <p:cNvPr id="69" name="Subtitle 2"/>
            <p:cNvSpPr txBox="1">
              <a:spLocks/>
            </p:cNvSpPr>
            <p:nvPr/>
          </p:nvSpPr>
          <p:spPr>
            <a:xfrm>
              <a:off x="8044527" y="3020397"/>
              <a:ext cx="665616" cy="175182"/>
            </a:xfrm>
            <a:prstGeom prst="rect">
              <a:avLst/>
            </a:prstGeom>
            <a:noFill/>
          </p:spPr>
          <p:txBody>
            <a:bodyPr wrap="square" lIns="45720" tIns="22860" rIns="45720" bIns="22860" rtlCol="0" anchor="ctr" anchorCtr="0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ko-K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나눔스퀘어 Bold" pitchFamily="50" charset="-127"/>
                  <a:ea typeface="나눔스퀘어 Bold" pitchFamily="50" charset="-127"/>
                  <a:cs typeface="Lato Black" charset="0"/>
                </a:rPr>
                <a:t>40MB/s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나눔스퀘어 Bold" pitchFamily="50" charset="-127"/>
                <a:ea typeface="나눔스퀘어 Bold" pitchFamily="50" charset="-127"/>
                <a:cs typeface="Lato Black" charset="0"/>
              </a:endParaRPr>
            </a:p>
          </p:txBody>
        </p:sp>
        <p:sp>
          <p:nvSpPr>
            <p:cNvPr id="70" name="Subtitle 2"/>
            <p:cNvSpPr txBox="1">
              <a:spLocks/>
            </p:cNvSpPr>
            <p:nvPr/>
          </p:nvSpPr>
          <p:spPr>
            <a:xfrm>
              <a:off x="8414795" y="3782167"/>
              <a:ext cx="795160" cy="242485"/>
            </a:xfrm>
            <a:prstGeom prst="rect">
              <a:avLst/>
            </a:prstGeom>
            <a:noFill/>
          </p:spPr>
          <p:txBody>
            <a:bodyPr wrap="square" lIns="45720" tIns="22860" rIns="45720" bIns="22860" rtlCol="0" anchor="ctr" anchorCtr="0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ko-K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나눔스퀘어 Bold" pitchFamily="50" charset="-127"/>
                  <a:ea typeface="나눔스퀘어 Bold" pitchFamily="50" charset="-127"/>
                  <a:cs typeface="Lato Black" charset="0"/>
                </a:rPr>
                <a:t>100KB/s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나눔스퀘어 Bold" pitchFamily="50" charset="-127"/>
                <a:ea typeface="나눔스퀘어 Bold" pitchFamily="50" charset="-127"/>
                <a:cs typeface="Lato Black" charset="0"/>
              </a:endParaRPr>
            </a:p>
          </p:txBody>
        </p:sp>
        <p:sp>
          <p:nvSpPr>
            <p:cNvPr id="71" name="Subtitle 2"/>
            <p:cNvSpPr txBox="1">
              <a:spLocks/>
            </p:cNvSpPr>
            <p:nvPr/>
          </p:nvSpPr>
          <p:spPr>
            <a:xfrm>
              <a:off x="8128872" y="4697676"/>
              <a:ext cx="665616" cy="175182"/>
            </a:xfrm>
            <a:prstGeom prst="rect">
              <a:avLst/>
            </a:prstGeom>
            <a:noFill/>
          </p:spPr>
          <p:txBody>
            <a:bodyPr wrap="square" lIns="45720" tIns="22860" rIns="45720" bIns="22860" rtlCol="0" anchor="ctr" anchorCtr="0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ko-K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나눔스퀘어 Bold" pitchFamily="50" charset="-127"/>
                  <a:ea typeface="나눔스퀘어 Bold" pitchFamily="50" charset="-127"/>
                  <a:cs typeface="Lato Black" charset="0"/>
                </a:rPr>
                <a:t>50KB/s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나눔스퀘어 Bold" pitchFamily="50" charset="-127"/>
                <a:ea typeface="나눔스퀘어 Bold" pitchFamily="50" charset="-127"/>
                <a:cs typeface="Lato Black" charset="0"/>
              </a:endParaRPr>
            </a:p>
          </p:txBody>
        </p:sp>
        <p:cxnSp>
          <p:nvCxnSpPr>
            <p:cNvPr id="72" name="직선 연결선 71"/>
            <p:cNvCxnSpPr>
              <a:stCxn id="63" idx="3"/>
              <a:endCxn id="61" idx="7"/>
            </p:cNvCxnSpPr>
            <p:nvPr/>
          </p:nvCxnSpPr>
          <p:spPr>
            <a:xfrm flipH="1">
              <a:off x="7807356" y="3249982"/>
              <a:ext cx="296018" cy="155772"/>
            </a:xfrm>
            <a:prstGeom prst="lin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29B26"/>
              </a:solidFill>
              <a:prstDash val="solid"/>
            </a:ln>
            <a:effectLst/>
          </p:spPr>
        </p:cxnSp>
        <p:cxnSp>
          <p:nvCxnSpPr>
            <p:cNvPr id="73" name="직선 연결선 72"/>
            <p:cNvCxnSpPr>
              <a:stCxn id="65" idx="2"/>
              <a:endCxn id="61" idx="6"/>
            </p:cNvCxnSpPr>
            <p:nvPr/>
          </p:nvCxnSpPr>
          <p:spPr>
            <a:xfrm flipH="1">
              <a:off x="8001184" y="3765966"/>
              <a:ext cx="423243" cy="107732"/>
            </a:xfrm>
            <a:prstGeom prst="lin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29B26"/>
              </a:solidFill>
              <a:prstDash val="solid"/>
            </a:ln>
            <a:effectLst/>
          </p:spPr>
        </p:cxnSp>
        <p:cxnSp>
          <p:nvCxnSpPr>
            <p:cNvPr id="74" name="직선 연결선 73"/>
            <p:cNvCxnSpPr>
              <a:stCxn id="67" idx="1"/>
              <a:endCxn id="61" idx="5"/>
            </p:cNvCxnSpPr>
            <p:nvPr/>
          </p:nvCxnSpPr>
          <p:spPr>
            <a:xfrm flipH="1" flipV="1">
              <a:off x="7807356" y="4341641"/>
              <a:ext cx="376169" cy="79220"/>
            </a:xfrm>
            <a:prstGeom prst="lin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29B26"/>
              </a:solidFill>
              <a:prstDash val="solid"/>
            </a:ln>
            <a:effectLst/>
          </p:spPr>
        </p:cxnSp>
      </p:grpSp>
      <p:sp>
        <p:nvSpPr>
          <p:cNvPr id="40" name="제목 1"/>
          <p:cNvSpPr txBox="1">
            <a:spLocks/>
          </p:cNvSpPr>
          <p:nvPr/>
        </p:nvSpPr>
        <p:spPr>
          <a:xfrm>
            <a:off x="-1" y="444382"/>
            <a:ext cx="9697454" cy="720000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85725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비즈니스의 속도 변화는</a:t>
            </a:r>
            <a:r>
              <a:rPr lang="en-US" altLang="ko-KR" dirty="0" smtClean="0">
                <a:solidFill>
                  <a:sysClr val="window" lastClr="FFFFFF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t>?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604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테마">
  <a:themeElements>
    <a:clrScheme name="회색조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사용자 지정 1">
      <a:majorFont>
        <a:latin typeface="Times New Roman"/>
        <a:ea typeface="맑은 고딕"/>
        <a:cs typeface=""/>
      </a:majorFont>
      <a:minorFont>
        <a:latin typeface="Times New Roman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6949</TotalTime>
  <Words>2127</Words>
  <Application>Microsoft Office PowerPoint</Application>
  <PresentationFormat>A4 용지(210x297mm)</PresentationFormat>
  <Paragraphs>608</Paragraphs>
  <Slides>36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36</vt:i4>
      </vt:variant>
    </vt:vector>
  </HeadingPairs>
  <TitlesOfParts>
    <vt:vector size="53" baseType="lpstr">
      <vt:lpstr>HY그래픽M</vt:lpstr>
      <vt:lpstr>Lato Black</vt:lpstr>
      <vt:lpstr>Lato Light</vt:lpstr>
      <vt:lpstr>Monotype Sorts</vt:lpstr>
      <vt:lpstr>Rix모던고딕 B</vt:lpstr>
      <vt:lpstr>굴림</vt:lpstr>
      <vt:lpstr>나눔스퀘어 Bold</vt:lpstr>
      <vt:lpstr>나눔스퀘어 ExtraBold</vt:lpstr>
      <vt:lpstr>맑은 고딕</vt:lpstr>
      <vt:lpstr>Arial</vt:lpstr>
      <vt:lpstr>Cambria</vt:lpstr>
      <vt:lpstr>Tahoma</vt:lpstr>
      <vt:lpstr>Times New Roman</vt:lpstr>
      <vt:lpstr>Trebuchet MS</vt:lpstr>
      <vt:lpstr>Wingdings</vt:lpstr>
      <vt:lpstr>Office 테마</vt:lpstr>
      <vt:lpstr>4_Office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Z Service Platform</vt:lpstr>
      <vt:lpstr>Z Cloud Platform 의 특징</vt:lpstr>
      <vt:lpstr>PowerPoint 프레젠테이션</vt:lpstr>
      <vt:lpstr>PowerPoint 프레젠테이션</vt:lpstr>
      <vt:lpstr>제공 서비스 (Features)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정영채(JEONG YOUNGCHAE)/CloudZ Unit/SK</dc:creator>
  <cp:lastModifiedBy>황재문(HWANG JAE MOON)/플랫폼Operation그룹/SK</cp:lastModifiedBy>
  <cp:revision>234</cp:revision>
  <dcterms:created xsi:type="dcterms:W3CDTF">2018-11-26T04:39:41Z</dcterms:created>
  <dcterms:modified xsi:type="dcterms:W3CDTF">2019-02-20T13:05:10Z</dcterms:modified>
</cp:coreProperties>
</file>