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sldIdLst>
    <p:sldId id="256" r:id="rId2"/>
    <p:sldId id="383" r:id="rId3"/>
    <p:sldId id="413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385" r:id="rId13"/>
    <p:sldId id="403" r:id="rId14"/>
    <p:sldId id="414" r:id="rId15"/>
    <p:sldId id="415" r:id="rId16"/>
    <p:sldId id="382" r:id="rId17"/>
    <p:sldId id="404" r:id="rId18"/>
    <p:sldId id="387" r:id="rId19"/>
    <p:sldId id="388" r:id="rId20"/>
    <p:sldId id="389" r:id="rId21"/>
    <p:sldId id="390" r:id="rId22"/>
    <p:sldId id="391" r:id="rId23"/>
    <p:sldId id="423" r:id="rId24"/>
    <p:sldId id="384" r:id="rId25"/>
    <p:sldId id="419" r:id="rId26"/>
    <p:sldId id="418" r:id="rId27"/>
    <p:sldId id="420" r:id="rId28"/>
    <p:sldId id="381" r:id="rId29"/>
    <p:sldId id="421" r:id="rId30"/>
    <p:sldId id="422" r:id="rId31"/>
    <p:sldId id="392" r:id="rId32"/>
    <p:sldId id="393" r:id="rId33"/>
    <p:sldId id="394" r:id="rId34"/>
    <p:sldId id="395" r:id="rId35"/>
    <p:sldId id="396" r:id="rId36"/>
    <p:sldId id="397" r:id="rId37"/>
    <p:sldId id="323" r:id="rId38"/>
  </p:sldIdLst>
  <p:sldSz cx="9144000" cy="6858000" type="screen4x3"/>
  <p:notesSz cx="6858000" cy="9144000"/>
  <p:embeddedFontLst>
    <p:embeddedFont>
      <p:font typeface="Rix모던고딕 B" panose="02020603020101020101" pitchFamily="18" charset="-127"/>
      <p:regular r:id="rId40"/>
    </p:embeddedFont>
    <p:embeddedFont>
      <p:font typeface="맑은 고딕" panose="020B0503020000020004" pitchFamily="50" charset="-127"/>
      <p:regular r:id="rId41"/>
      <p:bold r:id="rId42"/>
    </p:embeddedFont>
    <p:embeddedFont>
      <p:font typeface="Rix모던고딕 EB" panose="02020603020101020101" pitchFamily="18" charset="-127"/>
      <p:regular r:id="rId43"/>
    </p:embeddedFont>
    <p:embeddedFont>
      <p:font typeface="나눔고딕" panose="020D0604000000000000" pitchFamily="50" charset="-127"/>
      <p:regular r:id="rId44"/>
      <p:bold r:id="rId45"/>
    </p:embeddedFont>
    <p:embeddedFont>
      <p:font typeface="Wingdings 2" panose="05020102010507070707" pitchFamily="18" charset="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Vrinda" panose="020B0604020202020204" charset="0"/>
      <p:regular r:id="rId51"/>
      <p:bold r:id="rId52"/>
    </p:embeddedFont>
    <p:embeddedFont>
      <p:font typeface="MS UI Gothic" panose="020B0600070205080204" pitchFamily="34" charset="-128"/>
      <p:regular r:id="rId53"/>
    </p:embeddedFont>
    <p:embeddedFont>
      <p:font typeface="나눔바른고딕" panose="020B0603020101020101" pitchFamily="50" charset="-127"/>
      <p:regular r:id="rId54"/>
      <p:bold r:id="rId55"/>
    </p:embeddedFont>
    <p:embeddedFont>
      <p:font typeface="한컴돋움" panose="02030600000101010101" pitchFamily="18" charset="2"/>
      <p:regular r:id="rId5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FF"/>
    <a:srgbClr val="9999FF"/>
    <a:srgbClr val="000000"/>
    <a:srgbClr val="6666FF"/>
    <a:srgbClr val="6600CC"/>
    <a:srgbClr val="3333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15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8.%20&#48156;&#54364;&#51088;&#47308;\2015\&#44397;&#48169;&#48512;\ROI\TCO&#48516;&#4943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'1000User (8년) -단축'!$B$7:$C$7</c:f>
              <c:strCache>
                <c:ptCount val="2"/>
                <c:pt idx="0">
                  <c:v>H/W</c:v>
                </c:pt>
                <c:pt idx="1">
                  <c:v>사용자 PC 구매비용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-단축'!$D$7:$W$7</c:f>
            </c:numRef>
          </c:val>
        </c:ser>
        <c:ser>
          <c:idx val="1"/>
          <c:order val="1"/>
          <c:tx>
            <c:strRef>
              <c:f>'1000User (8년) -단축'!$B$8:$C$8</c:f>
              <c:strCache>
                <c:ptCount val="2"/>
                <c:pt idx="0">
                  <c:v>H/W</c:v>
                </c:pt>
                <c:pt idx="1">
                  <c:v>사용자 PC 유지보수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-단축'!$D$8:$W$8</c:f>
            </c:numRef>
          </c:val>
        </c:ser>
        <c:ser>
          <c:idx val="2"/>
          <c:order val="2"/>
          <c:tx>
            <c:strRef>
              <c:f>'1000User (8년) -단축'!$B$9:$C$9</c:f>
              <c:strCache>
                <c:ptCount val="2"/>
                <c:pt idx="0">
                  <c:v>H/W</c:v>
                </c:pt>
                <c:pt idx="1">
                  <c:v>Cloud PC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-단축'!$D$9:$W$9</c:f>
            </c:numRef>
          </c:val>
        </c:ser>
        <c:ser>
          <c:idx val="3"/>
          <c:order val="3"/>
          <c:tx>
            <c:strRef>
              <c:f>'1000User (8년) -단축'!$B$10:$C$10</c:f>
              <c:strCache>
                <c:ptCount val="2"/>
                <c:pt idx="0">
                  <c:v>H/W</c:v>
                </c:pt>
                <c:pt idx="1">
                  <c:v>서버 구매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-단축'!$D$10:$W$10</c:f>
            </c:numRef>
          </c:val>
        </c:ser>
        <c:ser>
          <c:idx val="4"/>
          <c:order val="4"/>
          <c:tx>
            <c:strRef>
              <c:f>'1000User (8년) -단축'!$B$11:$C$11</c:f>
              <c:strCache>
                <c:ptCount val="2"/>
                <c:pt idx="0">
                  <c:v>H/W</c:v>
                </c:pt>
                <c:pt idx="1">
                  <c:v>스토리지 구매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-단축'!$D$11:$W$11</c:f>
            </c:numRef>
          </c:val>
        </c:ser>
        <c:ser>
          <c:idx val="5"/>
          <c:order val="5"/>
          <c:tx>
            <c:strRef>
              <c:f>'1000User (8년) -단축'!$B$12:$C$12</c:f>
              <c:strCache>
                <c:ptCount val="2"/>
                <c:pt idx="0">
                  <c:v>H/W</c:v>
                </c:pt>
                <c:pt idx="1">
                  <c:v>네트워크 장비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-단축'!$D$12:$W$12</c:f>
            </c:numRef>
          </c:val>
        </c:ser>
        <c:ser>
          <c:idx val="6"/>
          <c:order val="6"/>
          <c:tx>
            <c:strRef>
              <c:f>'1000User (8년) -단축'!$B$13:$C$13</c:f>
              <c:strCache>
                <c:ptCount val="2"/>
                <c:pt idx="0">
                  <c:v>H/W</c:v>
                </c:pt>
                <c:pt idx="1">
                  <c:v>Cloud PC, 서버, 스토리지, 네트워크 유지보수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-단축'!$D$13:$W$13</c:f>
            </c:numRef>
          </c:val>
        </c:ser>
        <c:ser>
          <c:idx val="7"/>
          <c:order val="7"/>
          <c:tx>
            <c:strRef>
              <c:f>'1000User (8년) -단축'!$B$14:$C$14</c:f>
              <c:strCache>
                <c:ptCount val="2"/>
                <c:pt idx="0">
                  <c:v>HW</c:v>
                </c:pt>
                <c:pt idx="1">
                  <c:v>소계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-단축'!$D$14:$W$14</c:f>
              <c:numCache>
                <c:formatCode>#,##0</c:formatCode>
                <c:ptCount val="2"/>
                <c:pt idx="0">
                  <c:v>2304000</c:v>
                </c:pt>
                <c:pt idx="1">
                  <c:v>1694160</c:v>
                </c:pt>
              </c:numCache>
            </c:numRef>
          </c:val>
        </c:ser>
        <c:ser>
          <c:idx val="8"/>
          <c:order val="8"/>
          <c:tx>
            <c:strRef>
              <c:f>'1000User (8년) -단축'!$B$15:$C$15</c:f>
              <c:strCache>
                <c:ptCount val="2"/>
                <c:pt idx="0">
                  <c:v>S/W</c:v>
                </c:pt>
                <c:pt idx="1">
                  <c:v>VDI License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-단축'!$D$15:$W$15</c:f>
            </c:numRef>
          </c:val>
        </c:ser>
        <c:ser>
          <c:idx val="9"/>
          <c:order val="9"/>
          <c:tx>
            <c:strRef>
              <c:f>'1000User (8년) -단축'!$B$16:$C$16</c:f>
              <c:strCache>
                <c:ptCount val="2"/>
                <c:pt idx="0">
                  <c:v>S/W</c:v>
                </c:pt>
                <c:pt idx="1">
                  <c:v>VDA Lincese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-단축'!$D$16:$W$16</c:f>
            </c:numRef>
          </c:val>
        </c:ser>
        <c:ser>
          <c:idx val="10"/>
          <c:order val="10"/>
          <c:tx>
            <c:strRef>
              <c:f>'1000User (8년) -단축'!$B$17:$C$17</c:f>
              <c:strCache>
                <c:ptCount val="2"/>
                <c:pt idx="0">
                  <c:v>S/W</c:v>
                </c:pt>
                <c:pt idx="1">
                  <c:v>SW 유지보수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-단축'!$D$17:$W$17</c:f>
            </c:numRef>
          </c:val>
        </c:ser>
        <c:ser>
          <c:idx val="11"/>
          <c:order val="11"/>
          <c:tx>
            <c:strRef>
              <c:f>'1000User (8년) -단축'!$B$18:$C$18</c:f>
              <c:strCache>
                <c:ptCount val="2"/>
                <c:pt idx="0">
                  <c:v>SW</c:v>
                </c:pt>
                <c:pt idx="1">
                  <c:v>소계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-단축'!$D$18:$W$18</c:f>
              <c:numCache>
                <c:formatCode>#,##0</c:formatCode>
                <c:ptCount val="2"/>
                <c:pt idx="0">
                  <c:v>0</c:v>
                </c:pt>
                <c:pt idx="1">
                  <c:v>736000</c:v>
                </c:pt>
              </c:numCache>
            </c:numRef>
          </c:val>
        </c:ser>
        <c:ser>
          <c:idx val="12"/>
          <c:order val="12"/>
          <c:tx>
            <c:strRef>
              <c:f>'1000User (8년) -단축'!$B$19:$C$19</c:f>
              <c:strCache>
                <c:ptCount val="2"/>
                <c:pt idx="0">
                  <c:v>IT Staff</c:v>
                </c:pt>
                <c:pt idx="1">
                  <c:v>OS 및 SW 설치, 구성, 패치, 업데이트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-단축'!$D$19:$W$19</c:f>
            </c:numRef>
          </c:val>
        </c:ser>
        <c:ser>
          <c:idx val="13"/>
          <c:order val="13"/>
          <c:tx>
            <c:strRef>
              <c:f>'1000User (8년) -단축'!$B$20:$C$20</c:f>
              <c:strCache>
                <c:ptCount val="2"/>
                <c:pt idx="0">
                  <c:v>IT Staff</c:v>
                </c:pt>
                <c:pt idx="1">
                  <c:v>장애손실 비용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-단축'!$D$20:$W$20</c:f>
            </c:numRef>
          </c:val>
        </c:ser>
        <c:ser>
          <c:idx val="14"/>
          <c:order val="14"/>
          <c:tx>
            <c:strRef>
              <c:f>'1000User (8년) -단축'!$B$21:$C$21</c:f>
              <c:strCache>
                <c:ptCount val="2"/>
                <c:pt idx="0">
                  <c:v>IT Staff</c:v>
                </c:pt>
                <c:pt idx="1">
                  <c:v>소계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-단축'!$D$21:$W$21</c:f>
              <c:numCache>
                <c:formatCode>#,##0</c:formatCode>
                <c:ptCount val="2"/>
                <c:pt idx="0">
                  <c:v>2000000</c:v>
                </c:pt>
                <c:pt idx="1">
                  <c:v>800400</c:v>
                </c:pt>
              </c:numCache>
            </c:numRef>
          </c:val>
        </c:ser>
        <c:ser>
          <c:idx val="15"/>
          <c:order val="15"/>
          <c:tx>
            <c:strRef>
              <c:f>'1000User (8년) -단축'!$B$22:$C$22</c:f>
              <c:strCache>
                <c:ptCount val="2"/>
                <c:pt idx="0">
                  <c:v>설비 비용</c:v>
                </c:pt>
                <c:pt idx="1">
                  <c:v>PC 전기료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-단축'!$D$22:$W$22</c:f>
            </c:numRef>
          </c:val>
        </c:ser>
        <c:ser>
          <c:idx val="16"/>
          <c:order val="16"/>
          <c:tx>
            <c:strRef>
              <c:f>'1000User (8년) -단축'!$B$23:$C$23</c:f>
              <c:strCache>
                <c:ptCount val="2"/>
                <c:pt idx="0">
                  <c:v>설비 비용</c:v>
                </c:pt>
                <c:pt idx="1">
                  <c:v>Cloud PC 전기료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-단축'!$D$23:$W$23</c:f>
            </c:numRef>
          </c:val>
        </c:ser>
        <c:ser>
          <c:idx val="17"/>
          <c:order val="17"/>
          <c:tx>
            <c:strRef>
              <c:f>'1000User (8년) -단축'!$B$24:$C$24</c:f>
              <c:strCache>
                <c:ptCount val="2"/>
                <c:pt idx="0">
                  <c:v>전기료</c:v>
                </c:pt>
                <c:pt idx="1">
                  <c:v>소계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'1000User (8년) -단축'!$D$4:$W$6</c:f>
              <c:strCache>
                <c:ptCount val="2"/>
                <c:pt idx="0">
                  <c:v>일반PC</c:v>
                </c:pt>
                <c:pt idx="1">
                  <c:v>Cloud PC</c:v>
                </c:pt>
              </c:strCache>
            </c:strRef>
          </c:cat>
          <c:val>
            <c:numRef>
              <c:f>'1000User (8년) -단축'!$D$24:$W$24</c:f>
              <c:numCache>
                <c:formatCode>#,##0</c:formatCode>
                <c:ptCount val="2"/>
                <c:pt idx="0">
                  <c:v>182400</c:v>
                </c:pt>
                <c:pt idx="1">
                  <c:v>19200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6949088"/>
        <c:axId val="156943648"/>
      </c:barChart>
      <c:catAx>
        <c:axId val="1569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43648"/>
        <c:crosses val="autoZero"/>
        <c:auto val="1"/>
        <c:lblAlgn val="ctr"/>
        <c:lblOffset val="100"/>
        <c:noMultiLvlLbl val="0"/>
      </c:catAx>
      <c:valAx>
        <c:axId val="1569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94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pPr>
            <a:endParaRPr lang="ko-K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BEA7-46CC-4023-99D7-BFE190BC4F58}" type="datetimeFigureOut">
              <a:rPr lang="ko-KR" altLang="en-US" smtClean="0"/>
              <a:t>2015-12-15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FC6E-0C42-4B9D-86C4-B9CEC190D0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7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1DEAE3D4-ACAF-44B2-8947-11415EC47DD4}" type="slidenum">
              <a:rPr kumimoji="0" lang="ko-KR" altLang="en-US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32</a:t>
            </a:fld>
            <a:endParaRPr kumimoji="0" lang="ko-KR" altLang="en-US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51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811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제목 스타일 편집</a:t>
            </a:r>
            <a:r>
              <a:rPr lang="en-US" altLang="ko-KR" dirty="0" smtClean="0"/>
              <a:t>_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26445"/>
            <a:ext cx="6858000" cy="599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 스타일 편집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66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5425-C264-45C8-A0D6-DE7E715A9619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B4D36-3B5B-4AF3-8003-9DA047AF7A8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9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0AC7-8879-4447-BE9A-8B08E83A8A8D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2015-12-15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D18A7-0FED-4C79-9AF4-1AFD048A59D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79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본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5088"/>
            <a:ext cx="7886700" cy="457987"/>
          </a:xfrm>
          <a:prstGeom prst="rect">
            <a:avLst/>
          </a:prstGeom>
        </p:spPr>
        <p:txBody>
          <a:bodyPr anchor="ctr"/>
          <a:lstStyle>
            <a:lvl1pPr>
              <a:defRPr sz="2200" baseline="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목차 스타일 편집</a:t>
            </a:r>
            <a:r>
              <a:rPr lang="en-US" altLang="ko-KR" dirty="0" smtClean="0"/>
              <a:t> 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22pt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3576"/>
            <a:ext cx="7886700" cy="3829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목차 </a:t>
            </a:r>
            <a:r>
              <a:rPr lang="ko-KR" altLang="en-US" dirty="0" err="1" smtClean="0"/>
              <a:t>주제목</a:t>
            </a:r>
            <a:r>
              <a:rPr lang="ko-KR" altLang="en-US" dirty="0" smtClean="0"/>
              <a:t> 스타일을 편집합니다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18pt</a:t>
            </a:r>
          </a:p>
          <a:p>
            <a:pPr lvl="1"/>
            <a:r>
              <a:rPr lang="ko-KR" altLang="en-US" dirty="0" smtClean="0"/>
              <a:t>부 제목 수준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16pt</a:t>
            </a:r>
            <a:endParaRPr lang="ko-KR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5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424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제목 스타일 편집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22pt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marR="0" indent="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 smtClean="0"/>
              <a:t>텍스트 스타일을 편집합니다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18pt</a:t>
            </a:r>
            <a:endParaRPr lang="ko-KR" altLang="en-US" dirty="0" smtClean="0"/>
          </a:p>
          <a:p>
            <a:pPr marL="457200" marR="0" lvl="1" indent="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둘째 수준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16pt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424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제목 스타일 편집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22pt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914399"/>
            <a:ext cx="7886700" cy="5262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marR="0" indent="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 marL="9144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 smtClean="0"/>
              <a:t>텍스트 스타일을 편집합니다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18pt</a:t>
            </a:r>
            <a:endParaRPr lang="ko-KR" altLang="en-US" dirty="0" smtClean="0"/>
          </a:p>
          <a:p>
            <a:pPr marL="457200" marR="0" lvl="1" indent="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둘째 수준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18pt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16pt</a:t>
            </a:r>
            <a:endParaRPr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0608"/>
            <a:ext cx="735423" cy="2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0608"/>
            <a:ext cx="735423" cy="2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23860"/>
              </a:gs>
              <a:gs pos="97000">
                <a:srgbClr val="11153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24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0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838325"/>
            <a:ext cx="7886700" cy="20859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간지 스타일 편집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30pt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65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28850"/>
            <a:ext cx="7886700" cy="20859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알림 내용 스타일 편집 </a:t>
            </a:r>
            <a:r>
              <a:rPr lang="en-US" altLang="ko-KR" dirty="0" smtClean="0"/>
              <a:t>_ </a:t>
            </a:r>
            <a:r>
              <a:rPr lang="ko-KR" altLang="en-US" dirty="0" err="1" smtClean="0"/>
              <a:t>나눔고딕</a:t>
            </a:r>
            <a:r>
              <a:rPr lang="ko-KR" altLang="en-US" dirty="0" smtClean="0"/>
              <a:t> </a:t>
            </a:r>
            <a:r>
              <a:rPr lang="en-US" altLang="ko-KR" dirty="0" smtClean="0"/>
              <a:t>30pt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486400" y="5334000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너무 사소해서 땀 흘릴만한 가치가 없는 일이란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존재하지 않으며 실현되기를 바라기엔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너무 큰 꿈이라는 것도 존재하지 않는다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r"/>
            <a:r>
              <a:rPr lang="en-US" altLang="ko-KR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www.tilon.com</a:t>
            </a:r>
          </a:p>
        </p:txBody>
      </p:sp>
    </p:spTree>
    <p:extLst>
      <p:ext uri="{BB962C8B-B14F-4D97-AF65-F5344CB8AC3E}">
        <p14:creationId xmlns:p14="http://schemas.microsoft.com/office/powerpoint/2010/main" val="8844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A5F5E35-87A1-475A-928D-101AB4748CA9}" type="datetimeFigureOut">
              <a:rPr lang="ko-KR" altLang="en-US" smtClean="0"/>
              <a:pPr/>
              <a:t>2015-12-15</a:t>
            </a:fld>
            <a:endParaRPr lang="ko-K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D9779046-ED2E-46C3-B00B-BFE4E9CAC8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0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4" r:id="rId4"/>
    <p:sldLayoutId id="2147483677" r:id="rId5"/>
    <p:sldLayoutId id="2147483675" r:id="rId6"/>
    <p:sldLayoutId id="2147483676" r:id="rId7"/>
    <p:sldLayoutId id="2147483672" r:id="rId8"/>
    <p:sldLayoutId id="2147483673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hyperlink" Target="http://www.tilon.com/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3" Type="http://schemas.openxmlformats.org/officeDocument/2006/relationships/image" Target="../media/image6.png"/><Relationship Id="rId21" Type="http://schemas.openxmlformats.org/officeDocument/2006/relationships/image" Target="../media/image61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.png"/><Relationship Id="rId16" Type="http://schemas.openxmlformats.org/officeDocument/2006/relationships/image" Target="../media/image5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5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37" Type="http://schemas.openxmlformats.org/officeDocument/2006/relationships/image" Target="../media/image113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36" Type="http://schemas.openxmlformats.org/officeDocument/2006/relationships/image" Target="../media/image112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Relationship Id="rId8" Type="http://schemas.openxmlformats.org/officeDocument/2006/relationships/image" Target="../media/image84.png"/><Relationship Id="rId3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hhjo@tilon.co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8893" y="1371600"/>
            <a:ext cx="7476566" cy="15313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클라우드를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활용한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68876" y="5598119"/>
            <a:ext cx="6858000" cy="599709"/>
          </a:xfrm>
        </p:spPr>
        <p:txBody>
          <a:bodyPr>
            <a:noAutofit/>
          </a:bodyPr>
          <a:lstStyle/>
          <a:p>
            <a:pPr algn="r"/>
            <a:r>
              <a:rPr lang="ko-KR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틸론</a:t>
            </a:r>
            <a:r>
              <a:rPr lang="en-US" altLang="ko-K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전략기획본부</a:t>
            </a:r>
            <a:endParaRPr lang="en-US" altLang="ko-K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조희형</a:t>
            </a:r>
            <a:r>
              <a:rPr lang="ko-KR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차장</a:t>
            </a:r>
            <a:endParaRPr lang="ko-KR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68876" y="2256652"/>
            <a:ext cx="6611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최적의 망 분리 구축 및 운영 전략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8" y="527519"/>
            <a:ext cx="1551728" cy="4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물리적 </a:t>
            </a:r>
            <a:r>
              <a:rPr lang="en-US" altLang="ko-KR" sz="276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2769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의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406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PC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가 보호되고 있나요</a:t>
            </a:r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78023" y="3486076"/>
            <a:ext cx="5763116" cy="2223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기관의 중요 정보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정보를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 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에서만 사용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78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논리적 망 분리 시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보호 대상</a:t>
            </a:r>
            <a:endParaRPr lang="ko-KR" altLang="en-US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73470" y="3489207"/>
            <a:ext cx="5763116" cy="2649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기관의 중요 정보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정보를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정보 보호를 위한 강력한 보안 장치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업무 효율성 향상을 위한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모델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58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smtClean="0"/>
              <a:t>망 분리 방식 구분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1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그림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06" y="4307536"/>
            <a:ext cx="802711" cy="871103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37366">
            <a:off x="7801118" y="2955740"/>
            <a:ext cx="791907" cy="479406"/>
          </a:xfrm>
          <a:prstGeom prst="rect">
            <a:avLst/>
          </a:prstGeom>
        </p:spPr>
      </p:pic>
      <p:cxnSp>
        <p:nvCxnSpPr>
          <p:cNvPr id="85" name="직선 연결선 84"/>
          <p:cNvCxnSpPr/>
          <p:nvPr/>
        </p:nvCxnSpPr>
        <p:spPr>
          <a:xfrm>
            <a:off x="4762237" y="1595057"/>
            <a:ext cx="18002" cy="468000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모서리가 둥근 직사각형 85"/>
          <p:cNvSpPr/>
          <p:nvPr/>
        </p:nvSpPr>
        <p:spPr>
          <a:xfrm>
            <a:off x="266698" y="1408018"/>
            <a:ext cx="1759529" cy="4266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물리적 망 분리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5022270" y="1408018"/>
            <a:ext cx="1759529" cy="42667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가상화 망 분리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8" name="Picture 3" descr="D:\틸론\Icons\vista 5728 icons png\connect.dll_I2908_04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519" y="391807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 descr="E:\■ work\■ work_2009\03\Marketing Material\이미지\ICON\PC\lcd_monitor_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8" y="4178219"/>
            <a:ext cx="1204941" cy="11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D:\틸론\Icons\vista 5728 icons png\connect.dll_I2908_04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606" y="391807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 descr="E:\■ work\■ work_2009\03\Marketing Material\이미지\ICON\PC\lcd_monitor_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85" y="4178219"/>
            <a:ext cx="1204941" cy="11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틸론\Icons\vista 5728 icons png\connect.dll_I2908_04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844" y="391807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 descr="E:\■ work\■ work_2009\03\Marketing Material\이미지\ICON\PC\lcd_monitor_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23" y="4178219"/>
            <a:ext cx="1204941" cy="11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직사각형 93"/>
          <p:cNvSpPr/>
          <p:nvPr/>
        </p:nvSpPr>
        <p:spPr>
          <a:xfrm rot="456480">
            <a:off x="5332394" y="4459614"/>
            <a:ext cx="96372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인터넷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 rot="456480">
            <a:off x="2501226" y="4459614"/>
            <a:ext cx="96372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인터넷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직사각형 95"/>
          <p:cNvSpPr/>
          <p:nvPr/>
        </p:nvSpPr>
        <p:spPr>
          <a:xfrm rot="456480">
            <a:off x="352696" y="4459613"/>
            <a:ext cx="96372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업무용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endParaRPr lang="en-US" altLang="ko-K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7" name="Picture 3" descr="C:\Users\ojini21c\Desktop\그래픽IconPack아이콘13000개\Icon Pack -13000\PNG Icons\AQUA OBJECTS AQUA GLO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28" y="2111251"/>
            <a:ext cx="950978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C:\Users\ojini21c\Desktop\그래픽IconPack아이콘13000개\Icon Pack -13000\PNG Icons\AQUA OBJECTS AQUA GLO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7" y="2094835"/>
            <a:ext cx="950978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55956">
            <a:off x="2831558" y="3313798"/>
            <a:ext cx="791907" cy="479406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55956">
            <a:off x="596364" y="3296300"/>
            <a:ext cx="791907" cy="479406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55956">
            <a:off x="5659582" y="3297910"/>
            <a:ext cx="791907" cy="479406"/>
          </a:xfrm>
          <a:prstGeom prst="rect">
            <a:avLst/>
          </a:prstGeom>
        </p:spPr>
      </p:pic>
      <p:pic>
        <p:nvPicPr>
          <p:cNvPr id="102" name="Picture 5" descr="E:\■ work\■ work_2009\03\Marketing Material\이미지\ICON\PC\lcd_monitor_12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4" y="3618838"/>
            <a:ext cx="1204941" cy="11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직사각형 102"/>
          <p:cNvSpPr/>
          <p:nvPr/>
        </p:nvSpPr>
        <p:spPr>
          <a:xfrm rot="456480">
            <a:off x="7799367" y="3771084"/>
            <a:ext cx="79541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업무용</a:t>
            </a:r>
            <a:endParaRPr lang="en-US" altLang="ko-KR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가상 </a:t>
            </a:r>
            <a:r>
              <a:rPr lang="en-US" altLang="ko-KR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endParaRPr lang="en-US" altLang="ko-KR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4" name="Picture 5" descr="D:\06. 이미지 모음\vista_real\square_2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926" y="2070048"/>
            <a:ext cx="1170767" cy="117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직사각형 104"/>
          <p:cNvSpPr/>
          <p:nvPr/>
        </p:nvSpPr>
        <p:spPr>
          <a:xfrm rot="249261">
            <a:off x="698064" y="2324609"/>
            <a:ext cx="68961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레거시</a:t>
            </a:r>
            <a:endParaRPr lang="en-US" altLang="ko-KR" sz="1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</a:t>
            </a:r>
            <a:endParaRPr lang="en-US" altLang="ko-KR" sz="1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6" name="Picture 5" descr="D:\06. 이미지 모음\vista_real\square_2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6718" y="1696895"/>
            <a:ext cx="1170767" cy="117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직사각형 106"/>
          <p:cNvSpPr/>
          <p:nvPr/>
        </p:nvSpPr>
        <p:spPr>
          <a:xfrm rot="249261">
            <a:off x="7923856" y="1951456"/>
            <a:ext cx="68961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레거시</a:t>
            </a:r>
            <a:endParaRPr lang="en-US" altLang="ko-KR" sz="1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</a:t>
            </a:r>
            <a:endParaRPr lang="en-US" altLang="ko-KR" sz="1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3291" y="5838161"/>
            <a:ext cx="4226325" cy="3724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- 2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대의 </a:t>
            </a:r>
            <a:r>
              <a:rPr lang="ko-KR" altLang="en-US" sz="14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개별 </a:t>
            </a:r>
            <a:r>
              <a:rPr lang="en-US" altLang="ko-KR" sz="1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업무 수행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175517" y="5701839"/>
            <a:ext cx="4135936" cy="6524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기존 </a:t>
            </a:r>
            <a:r>
              <a:rPr lang="en-US" altLang="ko-KR" sz="1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에서 인터넷 사용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업무를 위한 </a:t>
            </a:r>
            <a:r>
              <a:rPr lang="ko-KR" altLang="en-US" sz="1400" b="1" dirty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 </a:t>
            </a:r>
            <a:r>
              <a:rPr lang="en-US" altLang="ko-KR" sz="1400" b="1" dirty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400" b="1" dirty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</a:t>
            </a:r>
            <a:r>
              <a:rPr lang="ko-KR" altLang="en-US" sz="1400" b="1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lang="en-US" altLang="ko-KR" sz="1400" b="1" dirty="0">
              <a:solidFill>
                <a:srgbClr val="7030A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물리적 망 분리와 논리적 망 분리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873841" y="1233996"/>
            <a:ext cx="4063644" cy="529109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4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184270" y="169777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기존 망 분리의 맹점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380922" y="967778"/>
            <a:ext cx="2255808" cy="975115"/>
          </a:xfrm>
          <a:prstGeom prst="roundRect">
            <a:avLst>
              <a:gd name="adj" fmla="val 12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377780" y="4225059"/>
            <a:ext cx="1427013" cy="2324564"/>
          </a:xfrm>
          <a:prstGeom prst="rect">
            <a:avLst/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5400" dir="5400000" algn="ctr" rotWithShape="0">
              <a:srgbClr val="C0C0C0"/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sz="2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5" name="Group 34"/>
          <p:cNvGrpSpPr>
            <a:grpSpLocks/>
          </p:cNvGrpSpPr>
          <p:nvPr/>
        </p:nvGrpSpPr>
        <p:grpSpPr bwMode="auto">
          <a:xfrm>
            <a:off x="380227" y="4207846"/>
            <a:ext cx="1441691" cy="521301"/>
            <a:chOff x="4672" y="5060"/>
            <a:chExt cx="1244" cy="318"/>
          </a:xfrm>
        </p:grpSpPr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4672" y="5060"/>
              <a:ext cx="1244" cy="318"/>
            </a:xfrm>
            <a:prstGeom prst="rect">
              <a:avLst/>
            </a:prstGeom>
            <a:solidFill>
              <a:srgbClr val="62819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AutoShape 36"/>
            <p:cNvSpPr>
              <a:spLocks/>
            </p:cNvSpPr>
            <p:nvPr/>
          </p:nvSpPr>
          <p:spPr bwMode="auto">
            <a:xfrm rot="-5400000">
              <a:off x="5269" y="4483"/>
              <a:ext cx="49" cy="1224"/>
            </a:xfrm>
            <a:prstGeom prst="rect">
              <a:avLst/>
            </a:prstGeom>
            <a:gradFill rotWithShape="0">
              <a:gsLst>
                <a:gs pos="0">
                  <a:srgbClr val="D2DBE3"/>
                </a:gs>
                <a:gs pos="100000">
                  <a:srgbClr val="62819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8" name="Rectangle 2457"/>
          <p:cNvSpPr>
            <a:spLocks noChangeArrowheads="1"/>
          </p:cNvSpPr>
          <p:nvPr/>
        </p:nvSpPr>
        <p:spPr bwMode="auto">
          <a:xfrm>
            <a:off x="595311" y="4312001"/>
            <a:ext cx="1011815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중앙 통제</a:t>
            </a:r>
            <a:endParaRPr lang="ko-KR" altLang="en-US" sz="16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 Box 2458"/>
          <p:cNvSpPr txBox="1">
            <a:spLocks noChangeArrowheads="1"/>
          </p:cNvSpPr>
          <p:nvPr/>
        </p:nvSpPr>
        <p:spPr bwMode="auto">
          <a:xfrm>
            <a:off x="380378" y="5387673"/>
            <a:ext cx="1469415" cy="1066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대시보드</a:t>
            </a: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 등 선제 조치를 위한 모니터링 활동 불가</a:t>
            </a:r>
            <a:endParaRPr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엔드포인트에</a:t>
            </a: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 대한 일괄 운영 불가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>
            <a:off x="2105972" y="4225059"/>
            <a:ext cx="1427013" cy="2324564"/>
          </a:xfrm>
          <a:prstGeom prst="rect">
            <a:avLst/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5400" dir="5400000" algn="ctr" rotWithShape="0">
              <a:srgbClr val="C0C0C0"/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sz="2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1" name="Group 34"/>
          <p:cNvGrpSpPr>
            <a:grpSpLocks/>
          </p:cNvGrpSpPr>
          <p:nvPr/>
        </p:nvGrpSpPr>
        <p:grpSpPr bwMode="auto">
          <a:xfrm>
            <a:off x="2108419" y="4207846"/>
            <a:ext cx="1441691" cy="521301"/>
            <a:chOff x="4672" y="5060"/>
            <a:chExt cx="1244" cy="318"/>
          </a:xfrm>
        </p:grpSpPr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4672" y="5060"/>
              <a:ext cx="1244" cy="318"/>
            </a:xfrm>
            <a:prstGeom prst="rect">
              <a:avLst/>
            </a:prstGeom>
            <a:solidFill>
              <a:srgbClr val="62819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AutoShape 36"/>
            <p:cNvSpPr>
              <a:spLocks/>
            </p:cNvSpPr>
            <p:nvPr/>
          </p:nvSpPr>
          <p:spPr bwMode="auto">
            <a:xfrm rot="-5400000">
              <a:off x="5269" y="4483"/>
              <a:ext cx="49" cy="1224"/>
            </a:xfrm>
            <a:prstGeom prst="rect">
              <a:avLst/>
            </a:prstGeom>
            <a:gradFill rotWithShape="0">
              <a:gsLst>
                <a:gs pos="0">
                  <a:srgbClr val="D2DBE3"/>
                </a:gs>
                <a:gs pos="100000">
                  <a:srgbClr val="62819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4" name="Rectangle 2457"/>
          <p:cNvSpPr>
            <a:spLocks noChangeArrowheads="1"/>
          </p:cNvSpPr>
          <p:nvPr/>
        </p:nvSpPr>
        <p:spPr bwMode="auto">
          <a:xfrm>
            <a:off x="2323358" y="4314068"/>
            <a:ext cx="1011815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 비용</a:t>
            </a:r>
            <a:endParaRPr lang="ko-KR" altLang="en-US" sz="16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 Box 2458"/>
          <p:cNvSpPr txBox="1">
            <a:spLocks noChangeArrowheads="1"/>
          </p:cNvSpPr>
          <p:nvPr/>
        </p:nvSpPr>
        <p:spPr bwMode="auto">
          <a:xfrm>
            <a:off x="2108570" y="5494053"/>
            <a:ext cx="1469415" cy="882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임직원 개인 </a:t>
            </a:r>
            <a:r>
              <a:rPr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PC </a:t>
            </a:r>
            <a:r>
              <a:rPr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추가 구매로 인한 초기 도입 비용 증가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인프라 증설 비용 발생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auto">
          <a:xfrm>
            <a:off x="3843134" y="4225059"/>
            <a:ext cx="1427013" cy="2324564"/>
          </a:xfrm>
          <a:prstGeom prst="rect">
            <a:avLst/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5400" dir="5400000" algn="ctr" rotWithShape="0">
              <a:srgbClr val="C0C0C0"/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sz="2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7" name="Group 34"/>
          <p:cNvGrpSpPr>
            <a:grpSpLocks/>
          </p:cNvGrpSpPr>
          <p:nvPr/>
        </p:nvGrpSpPr>
        <p:grpSpPr bwMode="auto">
          <a:xfrm>
            <a:off x="3834164" y="4207846"/>
            <a:ext cx="1441691" cy="521301"/>
            <a:chOff x="4672" y="5060"/>
            <a:chExt cx="1244" cy="318"/>
          </a:xfrm>
        </p:grpSpPr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4672" y="5060"/>
              <a:ext cx="1244" cy="318"/>
            </a:xfrm>
            <a:prstGeom prst="rect">
              <a:avLst/>
            </a:prstGeom>
            <a:solidFill>
              <a:srgbClr val="62819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9" name="AutoShape 36"/>
            <p:cNvSpPr>
              <a:spLocks/>
            </p:cNvSpPr>
            <p:nvPr/>
          </p:nvSpPr>
          <p:spPr bwMode="auto">
            <a:xfrm rot="-5400000">
              <a:off x="5269" y="4483"/>
              <a:ext cx="49" cy="1224"/>
            </a:xfrm>
            <a:prstGeom prst="rect">
              <a:avLst/>
            </a:prstGeom>
            <a:gradFill rotWithShape="0">
              <a:gsLst>
                <a:gs pos="0">
                  <a:srgbClr val="D2DBE3"/>
                </a:gs>
                <a:gs pos="100000">
                  <a:srgbClr val="62819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0" name="Rectangle 2457"/>
          <p:cNvSpPr>
            <a:spLocks noChangeArrowheads="1"/>
          </p:cNvSpPr>
          <p:nvPr/>
        </p:nvSpPr>
        <p:spPr bwMode="auto">
          <a:xfrm>
            <a:off x="4192485" y="4311470"/>
            <a:ext cx="761747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600" b="1" dirty="0" err="1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보안성</a:t>
            </a:r>
            <a:endParaRPr lang="ko-KR" altLang="en-US" sz="16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Text Box 2458"/>
          <p:cNvSpPr txBox="1">
            <a:spLocks noChangeArrowheads="1"/>
          </p:cNvSpPr>
          <p:nvPr/>
        </p:nvSpPr>
        <p:spPr bwMode="auto">
          <a:xfrm>
            <a:off x="3762156" y="5479580"/>
            <a:ext cx="1656184" cy="1066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PC</a:t>
            </a:r>
            <a:r>
              <a:rPr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2</a:t>
            </a:r>
            <a:r>
              <a:rPr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대 설치가 불가능할 경우 설치 불가</a:t>
            </a:r>
            <a:endParaRPr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데이터의 중앙 관리가 불가능하여 유출 가능성 상존</a:t>
            </a:r>
            <a:endParaRPr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</p:txBody>
      </p:sp>
      <p:sp>
        <p:nvSpPr>
          <p:cNvPr id="72" name="AutoShape 33"/>
          <p:cNvSpPr>
            <a:spLocks noChangeArrowheads="1"/>
          </p:cNvSpPr>
          <p:nvPr/>
        </p:nvSpPr>
        <p:spPr bwMode="auto">
          <a:xfrm>
            <a:off x="5554303" y="4225059"/>
            <a:ext cx="1427013" cy="2324564"/>
          </a:xfrm>
          <a:prstGeom prst="rect">
            <a:avLst/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5400" dir="5400000" algn="ctr" rotWithShape="0">
              <a:srgbClr val="C0C0C0"/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sz="2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3" name="Group 34"/>
          <p:cNvGrpSpPr>
            <a:grpSpLocks/>
          </p:cNvGrpSpPr>
          <p:nvPr/>
        </p:nvGrpSpPr>
        <p:grpSpPr bwMode="auto">
          <a:xfrm>
            <a:off x="5556750" y="4207846"/>
            <a:ext cx="1441691" cy="521301"/>
            <a:chOff x="4672" y="5060"/>
            <a:chExt cx="1244" cy="318"/>
          </a:xfrm>
        </p:grpSpPr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4672" y="5060"/>
              <a:ext cx="1244" cy="318"/>
            </a:xfrm>
            <a:prstGeom prst="rect">
              <a:avLst/>
            </a:prstGeom>
            <a:solidFill>
              <a:srgbClr val="62819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5" name="AutoShape 36"/>
            <p:cNvSpPr>
              <a:spLocks/>
            </p:cNvSpPr>
            <p:nvPr/>
          </p:nvSpPr>
          <p:spPr bwMode="auto">
            <a:xfrm rot="-5400000">
              <a:off x="5269" y="4483"/>
              <a:ext cx="49" cy="1224"/>
            </a:xfrm>
            <a:prstGeom prst="rect">
              <a:avLst/>
            </a:prstGeom>
            <a:gradFill rotWithShape="0">
              <a:gsLst>
                <a:gs pos="0">
                  <a:srgbClr val="D2DBE3"/>
                </a:gs>
                <a:gs pos="100000">
                  <a:srgbClr val="62819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6" name="Rectangle 2457"/>
          <p:cNvSpPr>
            <a:spLocks noChangeArrowheads="1"/>
          </p:cNvSpPr>
          <p:nvPr/>
        </p:nvSpPr>
        <p:spPr bwMode="auto">
          <a:xfrm>
            <a:off x="5608590" y="4322946"/>
            <a:ext cx="1338829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자료유출방지</a:t>
            </a:r>
            <a:endParaRPr lang="ko-KR" altLang="en-US" sz="16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7" name="Text Box 2458"/>
          <p:cNvSpPr txBox="1">
            <a:spLocks noChangeArrowheads="1"/>
          </p:cNvSpPr>
          <p:nvPr/>
        </p:nvSpPr>
        <p:spPr bwMode="auto">
          <a:xfrm>
            <a:off x="5533101" y="5611441"/>
            <a:ext cx="14694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물리적 망 분리가 도입된 환경에서도 자료유출 사고 사례 다수 </a:t>
            </a: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발생</a:t>
            </a:r>
            <a:endParaRPr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7752" y="4778512"/>
            <a:ext cx="853165" cy="63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4386" y="4741936"/>
            <a:ext cx="656281" cy="6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41064" y="4734486"/>
            <a:ext cx="834414" cy="67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3651" y="4778512"/>
            <a:ext cx="834414" cy="7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AutoShape 33"/>
          <p:cNvSpPr>
            <a:spLocks noChangeArrowheads="1"/>
          </p:cNvSpPr>
          <p:nvPr/>
        </p:nvSpPr>
        <p:spPr bwMode="auto">
          <a:xfrm>
            <a:off x="7282495" y="4225059"/>
            <a:ext cx="1427013" cy="2324564"/>
          </a:xfrm>
          <a:prstGeom prst="rect">
            <a:avLst/>
          </a:prstGeom>
          <a:solidFill>
            <a:srgbClr val="F2F2F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5400" dir="5400000" algn="ctr" rotWithShape="0">
              <a:srgbClr val="C0C0C0"/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ko-KR" altLang="en-US" sz="2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3" name="Group 34"/>
          <p:cNvGrpSpPr>
            <a:grpSpLocks/>
          </p:cNvGrpSpPr>
          <p:nvPr/>
        </p:nvGrpSpPr>
        <p:grpSpPr bwMode="auto">
          <a:xfrm>
            <a:off x="7284942" y="4207846"/>
            <a:ext cx="1441691" cy="521301"/>
            <a:chOff x="4672" y="5060"/>
            <a:chExt cx="1244" cy="318"/>
          </a:xfrm>
        </p:grpSpPr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4672" y="5060"/>
              <a:ext cx="1244" cy="318"/>
            </a:xfrm>
            <a:prstGeom prst="rect">
              <a:avLst/>
            </a:prstGeom>
            <a:solidFill>
              <a:srgbClr val="62819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5" name="AutoShape 36"/>
            <p:cNvSpPr>
              <a:spLocks/>
            </p:cNvSpPr>
            <p:nvPr/>
          </p:nvSpPr>
          <p:spPr bwMode="auto">
            <a:xfrm rot="-5400000">
              <a:off x="5269" y="4483"/>
              <a:ext cx="49" cy="1224"/>
            </a:xfrm>
            <a:prstGeom prst="rect">
              <a:avLst/>
            </a:prstGeom>
            <a:gradFill rotWithShape="0">
              <a:gsLst>
                <a:gs pos="0">
                  <a:srgbClr val="D2DBE3"/>
                </a:gs>
                <a:gs pos="100000">
                  <a:srgbClr val="62819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1pPr>
              <a:lvl2pPr marL="41984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2pPr>
              <a:lvl3pPr marL="839694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3pPr>
              <a:lvl4pPr marL="125954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4pPr>
              <a:lvl5pPr marL="1679387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5pPr>
              <a:lvl6pPr marL="209923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6pPr>
              <a:lvl7pPr marL="2519081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7pPr>
              <a:lvl8pPr marL="2938927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8pPr>
              <a:lvl9pPr marL="3358774" algn="l" defTabSz="839694" rtl="0" eaLnBrk="1" latinLnBrk="1" hangingPunct="1">
                <a:defRPr kumimoji="1" sz="1100" kern="1200">
                  <a:solidFill>
                    <a:schemeClr val="tx1"/>
                  </a:solidFill>
                  <a:latin typeface="산돌고딕 L" pitchFamily="18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ko-KR" sz="28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6" name="Rectangle 2457"/>
          <p:cNvSpPr>
            <a:spLocks noChangeArrowheads="1"/>
          </p:cNvSpPr>
          <p:nvPr/>
        </p:nvSpPr>
        <p:spPr bwMode="auto">
          <a:xfrm>
            <a:off x="7500289" y="4322946"/>
            <a:ext cx="1011815" cy="3385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600" b="1" dirty="0" smtClean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수렴</a:t>
            </a:r>
            <a:endParaRPr lang="ko-KR" altLang="en-US" sz="16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Text Box 2458"/>
          <p:cNvSpPr txBox="1">
            <a:spLocks noChangeArrowheads="1"/>
          </p:cNvSpPr>
          <p:nvPr/>
        </p:nvSpPr>
        <p:spPr bwMode="auto">
          <a:xfrm>
            <a:off x="7261293" y="5609565"/>
            <a:ext cx="146941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1pPr>
            <a:lvl2pPr marL="41984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2pPr>
            <a:lvl3pPr marL="839694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3pPr>
            <a:lvl4pPr marL="1259540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4pPr>
            <a:lvl5pPr marL="1679387" algn="ctr" rtl="0" fontAlgn="base" latinLnBrk="1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5pPr>
            <a:lvl6pPr marL="209923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6pPr>
            <a:lvl7pPr marL="2519081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7pPr>
            <a:lvl8pPr marL="2938927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8pPr>
            <a:lvl9pPr marL="3358774" algn="l" defTabSz="839694" rtl="0" eaLnBrk="1" latinLnBrk="1" hangingPunct="1">
              <a:defRPr kumimoji="1" sz="1100" kern="1200">
                <a:solidFill>
                  <a:schemeClr val="tx1"/>
                </a:solidFill>
                <a:latin typeface="산돌고딕 L" pitchFamily="18" charset="-127"/>
                <a:ea typeface="굴림" pitchFamily="50" charset="-127"/>
                <a:cs typeface="+mn-cs"/>
              </a:defRPr>
            </a:lvl9pPr>
          </a:lstStyle>
          <a:p>
            <a:pPr marL="101090" indent="-101090" algn="l" latinLnBrk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한번 구축되면</a:t>
            </a:r>
            <a:r>
              <a:rPr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/>
            </a:r>
            <a:br>
              <a:rPr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</a:br>
            <a:r>
              <a:rPr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고객 </a:t>
            </a:r>
            <a:r>
              <a:rPr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 pitchFamily="18" charset="2"/>
              </a:rPr>
              <a:t>의견 수렴을 통한 업무 효율성 향상 불가</a:t>
            </a:r>
            <a:endParaRPr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 2" pitchFamily="18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9657" y="2760822"/>
            <a:ext cx="1004773" cy="3065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부대 비용 증가</a:t>
            </a:r>
            <a:endParaRPr kumimoji="1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43964" y="1291816"/>
            <a:ext cx="758610" cy="1646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900" b="1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 취약성 발생</a:t>
            </a:r>
            <a:endParaRPr kumimoji="1" lang="ko-KR" altLang="en-US" sz="9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14748" y="2760822"/>
            <a:ext cx="1004773" cy="3065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 </a:t>
            </a:r>
            <a:r>
              <a:rPr kumimoji="1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효과</a:t>
            </a:r>
            <a:endParaRPr kumimoji="1" lang="en-US" altLang="ko-KR" sz="1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endParaRPr kumimoji="1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신뢰성 </a:t>
            </a:r>
            <a:r>
              <a:rPr kumimoji="1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저하</a:t>
            </a:r>
            <a:endParaRPr kumimoji="1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69417" y="4752217"/>
            <a:ext cx="853165" cy="63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Freeform 84"/>
          <p:cNvSpPr>
            <a:spLocks/>
          </p:cNvSpPr>
          <p:nvPr/>
        </p:nvSpPr>
        <p:spPr bwMode="auto">
          <a:xfrm>
            <a:off x="6077802" y="2671791"/>
            <a:ext cx="2796922" cy="1244633"/>
          </a:xfrm>
          <a:prstGeom prst="roundRect">
            <a:avLst>
              <a:gd name="adj" fmla="val 5069"/>
            </a:avLst>
          </a:prstGeom>
          <a:solidFill>
            <a:schemeClr val="bg1"/>
          </a:solidFill>
          <a:ln w="9525" algn="ctr">
            <a:solidFill>
              <a:srgbClr val="A9C8D7"/>
            </a:solidFill>
            <a:round/>
            <a:headEnd/>
            <a:tailEnd type="none" w="lg" len="sm"/>
          </a:ln>
          <a:effectLst>
            <a:outerShdw dist="25400" algn="ctr" rotWithShape="0">
              <a:srgbClr val="99CCFF"/>
            </a:outerShdw>
          </a:effectLst>
        </p:spPr>
        <p:txBody>
          <a:bodyPr wrap="none" lIns="107460" tIns="53731" rIns="107460" bIns="5373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3206685" y="2671791"/>
            <a:ext cx="2652906" cy="1244633"/>
          </a:xfrm>
          <a:prstGeom prst="roundRect">
            <a:avLst>
              <a:gd name="adj" fmla="val 5069"/>
            </a:avLst>
          </a:prstGeom>
          <a:solidFill>
            <a:schemeClr val="bg1"/>
          </a:solidFill>
          <a:ln w="9525" algn="ctr">
            <a:solidFill>
              <a:srgbClr val="A9C8D7"/>
            </a:solidFill>
            <a:round/>
            <a:headEnd/>
            <a:tailEnd type="none" w="lg" len="sm"/>
          </a:ln>
          <a:effectLst>
            <a:outerShdw dist="25400" algn="ctr" rotWithShape="0">
              <a:srgbClr val="99CCFF"/>
            </a:outerShdw>
          </a:effectLst>
        </p:spPr>
        <p:txBody>
          <a:bodyPr wrap="none" lIns="107460" tIns="53731" rIns="107460" bIns="5373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4" name="Freeform 84"/>
          <p:cNvSpPr>
            <a:spLocks/>
          </p:cNvSpPr>
          <p:nvPr/>
        </p:nvSpPr>
        <p:spPr bwMode="auto">
          <a:xfrm>
            <a:off x="310585" y="2671791"/>
            <a:ext cx="2652906" cy="1244633"/>
          </a:xfrm>
          <a:prstGeom prst="roundRect">
            <a:avLst>
              <a:gd name="adj" fmla="val 5069"/>
            </a:avLst>
          </a:prstGeom>
          <a:solidFill>
            <a:schemeClr val="bg1"/>
          </a:solidFill>
          <a:ln w="9525" algn="ctr">
            <a:solidFill>
              <a:srgbClr val="A9C8D7"/>
            </a:solidFill>
            <a:round/>
            <a:headEnd/>
            <a:tailEnd type="none" w="lg" len="sm"/>
          </a:ln>
          <a:effectLst>
            <a:outerShdw dist="25400" algn="ctr" rotWithShape="0">
              <a:srgbClr val="99CCFF"/>
            </a:outerShdw>
          </a:effectLst>
        </p:spPr>
        <p:txBody>
          <a:bodyPr wrap="none" lIns="107460" tIns="53731" rIns="107460" bIns="5373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Rectangle 17"/>
          <p:cNvSpPr>
            <a:spLocks noChangeArrowheads="1"/>
          </p:cNvSpPr>
          <p:nvPr/>
        </p:nvSpPr>
        <p:spPr bwMode="gray">
          <a:xfrm>
            <a:off x="6023411" y="2872205"/>
            <a:ext cx="2707297" cy="9387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도입 초기 대규모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증설 비용 발생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지속적인 전기료 증가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전 구간 네트워크 분리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증설로 인한 천문학적 인프라 비용 발생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하계 사무실 온도 상승 등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(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이산화탄소 배출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</a:p>
        </p:txBody>
      </p:sp>
      <p:sp>
        <p:nvSpPr>
          <p:cNvPr id="96" name="Rectangle 17"/>
          <p:cNvSpPr>
            <a:spLocks noChangeArrowheads="1"/>
          </p:cNvSpPr>
          <p:nvPr/>
        </p:nvSpPr>
        <p:spPr bwMode="gray">
          <a:xfrm>
            <a:off x="3224456" y="2881099"/>
            <a:ext cx="2553924" cy="9079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불편함에 따른 예외 처리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휴먼 에러 발생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(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보안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USB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미사용</a:t>
            </a:r>
            <a:r>
              <a:rPr kumimoji="1" lang="en-US" altLang="ko-KR" sz="10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등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분리된 망 내 관리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제어 방안 취약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데이터는 여전히 개인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에 보관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</a:t>
            </a:r>
            <a:b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</a:b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외부 해킹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유출에 대응 불가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gray">
          <a:xfrm>
            <a:off x="267819" y="2863754"/>
            <a:ext cx="2774257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지속적인 대규모 하드웨어 구매 발생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연한 별 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노후화로 표준화 불가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손상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분실 시 데이터 복구 불가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모든 본사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지사 구간 인터넷</a:t>
            </a:r>
            <a:r>
              <a:rPr kumimoji="1" lang="en-US" altLang="ko-KR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0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업무 망 병설</a:t>
            </a:r>
            <a:endParaRPr kumimoji="1" lang="en-US" altLang="ko-KR" sz="10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개인 별 업무 공간 축소</a:t>
            </a:r>
            <a:endParaRPr kumimoji="1" lang="ko-KR" altLang="en-U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480803" y="2420888"/>
            <a:ext cx="2246239" cy="30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지속적인 하드웨어 </a:t>
            </a:r>
            <a:r>
              <a:rPr kumimoji="1" lang="ko-KR" altLang="en-US" sz="1100" b="1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증설</a:t>
            </a:r>
            <a:endParaRPr kumimoji="1" lang="ko-KR" altLang="en-US" sz="1100" b="1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3385369" y="2420888"/>
            <a:ext cx="2246239" cy="30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 취약성 발생</a:t>
            </a: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6256484" y="2420888"/>
            <a:ext cx="2246239" cy="30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100" b="1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부대 비용 증가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0489" y="1039888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망 분리가 되지 않는</a:t>
            </a:r>
            <a:endParaRPr lang="en-US" altLang="ko-KR" sz="16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6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물리적 망 분리</a:t>
            </a:r>
            <a:r>
              <a:rPr lang="en-US" altLang="ko-KR" sz="1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endParaRPr lang="ko-KR" altLang="en-US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776945" y="886580"/>
            <a:ext cx="609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휴먼 에러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(human error)</a:t>
            </a:r>
            <a:r>
              <a:rPr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예방이 어려움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OS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중복 구매에 따른 유지보수비용 증가</a:t>
            </a:r>
            <a:endParaRPr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세계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IT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흐름과 사용자 요구에 역행 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중앙 관리 불가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전력사용 증가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업무 연속성 제한 등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보안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교류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통합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소통에 제약 발생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55359" y="832387"/>
            <a:ext cx="8619366" cy="1300469"/>
          </a:xfrm>
          <a:prstGeom prst="roundRect">
            <a:avLst>
              <a:gd name="adj" fmla="val 11404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02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184270" y="169777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논리적 망 분리에 대한 오해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593063" y="1116774"/>
            <a:ext cx="8337871" cy="688594"/>
          </a:xfrm>
          <a:prstGeom prst="roundRect">
            <a:avLst>
              <a:gd name="adj" fmla="val 14841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눈물 방울 52"/>
          <p:cNvSpPr/>
          <p:nvPr/>
        </p:nvSpPr>
        <p:spPr>
          <a:xfrm>
            <a:off x="215021" y="815258"/>
            <a:ext cx="990110" cy="99011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282110" y="879786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안정성</a:t>
            </a:r>
            <a:endParaRPr lang="ko-KR" altLang="en-US" sz="1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gray">
          <a:xfrm>
            <a:off x="1210076" y="835396"/>
            <a:ext cx="4384466" cy="2031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논리적 망 분리는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Active X </a:t>
            </a: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충돌이 나서 제약이 많다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?</a:t>
            </a:r>
            <a:endParaRPr kumimoji="1" lang="ko-KR" alt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gray">
          <a:xfrm>
            <a:off x="1213294" y="1224083"/>
            <a:ext cx="7951675" cy="4062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179388" lvl="1" indent="-34925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1"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외산 솔루션의 경우이며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틸론은 관련 특허 확보 및 국내업체 협업체계 강화로 완벽하게 상호 연동합니다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  <a:b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</a:b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 </a:t>
            </a:r>
            <a:r>
              <a:rPr kumimoji="1" lang="en-US" altLang="ko-KR" sz="1200" b="1" dirty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(</a:t>
            </a:r>
            <a:r>
              <a:rPr kumimoji="1" lang="en-US" altLang="ko-KR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Active X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관리</a:t>
            </a:r>
            <a:r>
              <a:rPr kumimoji="1" lang="en-US" altLang="ko-KR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공인인증서 지원에 대한 특허증 별첨</a:t>
            </a:r>
            <a:r>
              <a:rPr kumimoji="1" lang="en-US" altLang="ko-KR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  <a:endParaRPr kumimoji="1" lang="ko-KR" altLang="en-US" sz="1200" b="1" dirty="0">
              <a:solidFill>
                <a:schemeClr val="accent4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593063" y="2327758"/>
            <a:ext cx="8337871" cy="688594"/>
          </a:xfrm>
          <a:prstGeom prst="roundRect">
            <a:avLst>
              <a:gd name="adj" fmla="val 14841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눈물 방울 57"/>
          <p:cNvSpPr/>
          <p:nvPr/>
        </p:nvSpPr>
        <p:spPr>
          <a:xfrm>
            <a:off x="215021" y="2026242"/>
            <a:ext cx="990110" cy="99011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282110" y="2090770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호환성</a:t>
            </a:r>
            <a:endParaRPr lang="ko-KR" altLang="en-US" sz="1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gray">
          <a:xfrm>
            <a:off x="1210076" y="2046380"/>
            <a:ext cx="4384466" cy="2031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 </a:t>
            </a: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주변 장치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보안 솔루션과 호환이 되지 않는다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?</a:t>
            </a:r>
            <a:endParaRPr kumimoji="1" lang="ko-KR" alt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gray">
          <a:xfrm>
            <a:off x="1213295" y="2435067"/>
            <a:ext cx="7640118" cy="4431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틸론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VDI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솔루션은 지원이 어려웠던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특수 장비까지 안정적으로 연결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합니다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 (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바코드 프린터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스마트키</a:t>
            </a:r>
            <a:r>
              <a:rPr kumimoji="1"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등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틸론은</a:t>
            </a:r>
            <a:r>
              <a:rPr kumimoji="1"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국내외 다양한 </a:t>
            </a:r>
            <a:r>
              <a:rPr kumimoji="1" lang="ko-KR" altLang="en-US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보안 솔루션 제조사와의 협업</a:t>
            </a:r>
            <a:r>
              <a:rPr kumimoji="1"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을 통해 일반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이상의 호환성을 제공하고 있습니다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</a:p>
        </p:txBody>
      </p:sp>
      <p:sp>
        <p:nvSpPr>
          <p:cNvPr id="62" name="모서리가 둥근 직사각형 61"/>
          <p:cNvSpPr/>
          <p:nvPr/>
        </p:nvSpPr>
        <p:spPr>
          <a:xfrm>
            <a:off x="593063" y="3538742"/>
            <a:ext cx="8337871" cy="688594"/>
          </a:xfrm>
          <a:prstGeom prst="roundRect">
            <a:avLst>
              <a:gd name="adj" fmla="val 14841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눈물 방울 62"/>
          <p:cNvSpPr/>
          <p:nvPr/>
        </p:nvSpPr>
        <p:spPr>
          <a:xfrm>
            <a:off x="215021" y="3237226"/>
            <a:ext cx="990110" cy="99011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282110" y="3301754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트래픽</a:t>
            </a:r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증가</a:t>
            </a:r>
            <a:endParaRPr lang="ko-KR" altLang="en-US" sz="1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gray">
          <a:xfrm>
            <a:off x="1210076" y="3257364"/>
            <a:ext cx="4384466" cy="2031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대용량의 네트워크 </a:t>
            </a:r>
            <a:r>
              <a:rPr kumimoji="1" lang="ko-KR" altLang="en-US" sz="1200" b="1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트래픽</a:t>
            </a: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부하가 발생한다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?</a:t>
            </a:r>
            <a:endParaRPr kumimoji="1" lang="ko-KR" alt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gray">
          <a:xfrm>
            <a:off x="1213295" y="3646050"/>
            <a:ext cx="7640118" cy="4247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네트워크 증설 없이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VDI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트래픽으로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전환 사용 가능</a:t>
            </a:r>
            <a:r>
              <a:rPr kumimoji="1"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(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사용자당 평균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128K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미만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ICMP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응답속도 평균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35ms 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유지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  <a:endParaRPr kumimoji="1" lang="en-US" altLang="ko-KR" sz="12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  <a:p>
            <a:pPr marL="143924" lvl="1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tabLst>
                <a:tab pos="190187" algn="l"/>
              </a:tabLst>
              <a:defRPr/>
            </a:pPr>
            <a:r>
              <a:rPr kumimoji="1" lang="en-US" altLang="ko-KR" sz="105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 (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근로복지공단에서는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각 지사 별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10~20mb 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단일회선으로 직접 연결 사용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- 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서부지사 총 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90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명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20mb </a:t>
            </a:r>
            <a:r>
              <a:rPr kumimoji="1" lang="ko-KR" altLang="en-US" sz="105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회선 사용 중</a:t>
            </a:r>
            <a:r>
              <a:rPr kumimoji="1" lang="en-US" altLang="ko-KR" sz="105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)</a:t>
            </a:r>
            <a:endParaRPr kumimoji="1" lang="ko-KR" altLang="en-US" sz="105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93063" y="4764113"/>
            <a:ext cx="8337871" cy="688594"/>
          </a:xfrm>
          <a:prstGeom prst="roundRect">
            <a:avLst>
              <a:gd name="adj" fmla="val 14841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눈물 방울 67"/>
          <p:cNvSpPr/>
          <p:nvPr/>
        </p:nvSpPr>
        <p:spPr>
          <a:xfrm>
            <a:off x="215021" y="4462597"/>
            <a:ext cx="990110" cy="99011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282110" y="4527125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지원 </a:t>
            </a:r>
            <a:r>
              <a:rPr lang="en-US" altLang="ko-KR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400" b="1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</a:t>
            </a:r>
            <a:endParaRPr lang="ko-KR" altLang="en-US" sz="1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gray">
          <a:xfrm>
            <a:off x="1210076" y="4482735"/>
            <a:ext cx="4384466" cy="2031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지원 업무가 증가한다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?</a:t>
            </a:r>
            <a:endParaRPr kumimoji="1" lang="ko-KR" alt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gray">
          <a:xfrm>
            <a:off x="1213295" y="4871422"/>
            <a:ext cx="7951674" cy="4431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VDI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방식은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중앙 집중화된 관리 기능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과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표준화된 업무 환경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선제 대응이 가능한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대시보드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가 제공됩니다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물리적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망 분리 환경에서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PC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가 고장 나면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며칠 동안 업무를 볼 수 없는 것과 대조됩니다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  <a:endParaRPr kumimoji="1"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593063" y="6013481"/>
            <a:ext cx="8337871" cy="688594"/>
          </a:xfrm>
          <a:prstGeom prst="roundRect">
            <a:avLst>
              <a:gd name="adj" fmla="val 14841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눈물 방울 72"/>
          <p:cNvSpPr/>
          <p:nvPr/>
        </p:nvSpPr>
        <p:spPr>
          <a:xfrm>
            <a:off x="215021" y="5711965"/>
            <a:ext cx="990110" cy="990110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282110" y="5776493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비용</a:t>
            </a:r>
            <a:endParaRPr lang="ko-KR" altLang="en-US" sz="14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gray">
          <a:xfrm>
            <a:off x="1210076" y="5732103"/>
            <a:ext cx="4384466" cy="20313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ko-KR" altLang="en-US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운영체제 라이선스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비용이 증가한다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?</a:t>
            </a:r>
            <a:endParaRPr kumimoji="1" lang="ko-KR" altLang="en-US" sz="12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gray">
          <a:xfrm>
            <a:off x="1213295" y="6120790"/>
            <a:ext cx="7640118" cy="4431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대부분의 망 분리 대상 기관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,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기업은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EA, GA, SA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등 연간 계약을 보유하고 있습니다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</a:p>
          <a:p>
            <a:pPr marL="227881" lvl="1" indent="-83957" defTabSz="986898" font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Pct val="100000"/>
              <a:buFont typeface="Arial" pitchFamily="34" charset="0"/>
              <a:buChar char="•"/>
              <a:tabLst>
                <a:tab pos="190187" algn="l"/>
              </a:tabLst>
              <a:defRPr/>
            </a:pPr>
            <a:r>
              <a:rPr kumimoji="1"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 </a:t>
            </a:r>
            <a:r>
              <a:rPr kumimoji="1" lang="en-US" altLang="ko-KR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EA, GA, SA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계약 보유 고객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은 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VDI 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구축에 필요한 </a:t>
            </a:r>
            <a:r>
              <a:rPr kumimoji="1" lang="en-US" altLang="ko-KR" sz="1200" b="1" dirty="0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VDI, VDA </a:t>
            </a:r>
            <a:r>
              <a:rPr kumimoji="1" lang="ko-KR" altLang="en-US" sz="1200" b="1" smtClean="0">
                <a:solidFill>
                  <a:schemeClr val="accent4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라이선스가 무상 제공</a:t>
            </a:r>
            <a:r>
              <a:rPr kumimoji="1"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됩니다</a:t>
            </a:r>
            <a:r>
              <a:rPr kumimoji="1" lang="en-US" altLang="ko-KR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한컴돋움" pitchFamily="18" charset="-127"/>
              </a:rPr>
              <a:t>.</a:t>
            </a:r>
            <a:endParaRPr kumimoji="1"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한컴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smtClean="0"/>
              <a:t>국내 망 분리 동향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11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 flipH="1">
            <a:off x="6000863" y="2048256"/>
            <a:ext cx="2629804" cy="2642844"/>
            <a:chOff x="897309" y="618255"/>
            <a:chExt cx="2505780" cy="2642844"/>
          </a:xfrm>
        </p:grpSpPr>
        <p:pic>
          <p:nvPicPr>
            <p:cNvPr id="36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1499235" y="1293346"/>
              <a:ext cx="11290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원격 접속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BYOD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13030" y="1253231"/>
            <a:ext cx="2505780" cy="2642844"/>
            <a:chOff x="897309" y="618255"/>
            <a:chExt cx="2505780" cy="2642844"/>
          </a:xfrm>
        </p:grpSpPr>
        <p:pic>
          <p:nvPicPr>
            <p:cNvPr id="15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1409805" y="1293346"/>
              <a:ext cx="16113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망 분리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외부 해킹 차단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086588" y="2129194"/>
            <a:ext cx="2505780" cy="2642844"/>
            <a:chOff x="897309" y="618255"/>
            <a:chExt cx="2505780" cy="2642844"/>
          </a:xfrm>
        </p:grpSpPr>
        <p:pic>
          <p:nvPicPr>
            <p:cNvPr id="18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직사각형 18"/>
            <p:cNvSpPr/>
            <p:nvPr/>
          </p:nvSpPr>
          <p:spPr>
            <a:xfrm>
              <a:off x="1409805" y="1293346"/>
              <a:ext cx="16113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정보유출방지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내부 자료 통합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925526" y="3896075"/>
            <a:ext cx="2505780" cy="2642844"/>
            <a:chOff x="897309" y="618255"/>
            <a:chExt cx="2505780" cy="2642844"/>
          </a:xfrm>
        </p:grpSpPr>
        <p:pic>
          <p:nvPicPr>
            <p:cNvPr id="21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직사각형 21"/>
            <p:cNvSpPr/>
            <p:nvPr/>
          </p:nvSpPr>
          <p:spPr>
            <a:xfrm>
              <a:off x="1409805" y="1293346"/>
              <a:ext cx="16113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클라우드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 환경 도입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 flipH="1">
            <a:off x="5034154" y="181230"/>
            <a:ext cx="2629804" cy="2642844"/>
            <a:chOff x="897309" y="618255"/>
            <a:chExt cx="2505780" cy="2642844"/>
          </a:xfrm>
        </p:grpSpPr>
        <p:pic>
          <p:nvPicPr>
            <p:cNvPr id="24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직사각형 24"/>
            <p:cNvSpPr/>
            <p:nvPr/>
          </p:nvSpPr>
          <p:spPr>
            <a:xfrm>
              <a:off x="1315322" y="1293346"/>
              <a:ext cx="14742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스마트워크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ko-KR" altLang="en-US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오피스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flipH="1">
            <a:off x="6038419" y="4077157"/>
            <a:ext cx="2629804" cy="2642844"/>
            <a:chOff x="897309" y="618255"/>
            <a:chExt cx="2505780" cy="2642844"/>
          </a:xfrm>
        </p:grpSpPr>
        <p:pic>
          <p:nvPicPr>
            <p:cNvPr id="30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1315323" y="1293346"/>
              <a:ext cx="14742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러닝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</a:p>
            <a:p>
              <a:r>
                <a:rPr lang="ko-KR" altLang="en-US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클라우드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교육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 flipH="1">
            <a:off x="3451160" y="4507908"/>
            <a:ext cx="2629804" cy="2642844"/>
            <a:chOff x="897309" y="618255"/>
            <a:chExt cx="2505780" cy="2642844"/>
          </a:xfrm>
        </p:grpSpPr>
        <p:pic>
          <p:nvPicPr>
            <p:cNvPr id="33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직사각형 33"/>
            <p:cNvSpPr/>
            <p:nvPr/>
          </p:nvSpPr>
          <p:spPr>
            <a:xfrm>
              <a:off x="1587201" y="1293346"/>
              <a:ext cx="12023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비용 절감</a:t>
              </a:r>
              <a:r>
                <a:rPr lang="en-US" altLang="ko-KR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</a:t>
              </a:r>
            </a:p>
            <a:p>
              <a:r>
                <a:rPr lang="ko-KR" altLang="en-US" b="1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순차적 도입</a:t>
              </a:r>
              <a:endPara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망 분리의 목적</a:t>
            </a:r>
            <a:endParaRPr lang="en-US" altLang="ko-KR" sz="2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71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60550" y="3070921"/>
            <a:ext cx="243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36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04050" y="3070921"/>
            <a:ext cx="394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도입사의 </a:t>
            </a:r>
            <a:r>
              <a:rPr lang="ko-KR" altLang="en-US" sz="3600" b="1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위험 요인</a:t>
            </a:r>
            <a:endParaRPr lang="en-US" altLang="ko-KR" sz="3600" b="1" dirty="0" smtClean="0">
              <a:solidFill>
                <a:srgbClr val="FFC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71646" y="2793921"/>
            <a:ext cx="3177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267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 flipH="1">
            <a:off x="5000379" y="2774021"/>
            <a:ext cx="2629804" cy="2642844"/>
            <a:chOff x="897309" y="618255"/>
            <a:chExt cx="2505780" cy="2642844"/>
          </a:xfrm>
        </p:grpSpPr>
        <p:pic>
          <p:nvPicPr>
            <p:cNvPr id="27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1168598" y="1280528"/>
              <a:ext cx="175223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C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외부</a:t>
              </a:r>
              <a:endParaRPr lang="en-US" altLang="ko-KR" sz="2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 인가</a:t>
              </a:r>
              <a:r>
                <a:rPr lang="en-US" altLang="ko-KR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107789" y="2024136"/>
            <a:ext cx="3759425" cy="3965062"/>
            <a:chOff x="897309" y="618255"/>
            <a:chExt cx="2505780" cy="2642844"/>
          </a:xfrm>
        </p:grpSpPr>
        <p:pic>
          <p:nvPicPr>
            <p:cNvPr id="39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직사각형 39"/>
            <p:cNvSpPr/>
            <p:nvPr/>
          </p:nvSpPr>
          <p:spPr>
            <a:xfrm>
              <a:off x="1409805" y="1293346"/>
              <a:ext cx="1606100" cy="635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accent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내부</a:t>
              </a:r>
              <a:endParaRPr lang="en-US" altLang="ko-KR" sz="2800" b="1" dirty="0" smtClean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8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네트워크인가</a:t>
              </a:r>
              <a:r>
                <a:rPr lang="en-US" altLang="ko-KR" sz="28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망 분리의 범위</a:t>
            </a:r>
            <a:endParaRPr lang="en-US" altLang="ko-KR" sz="2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6525414" y="4440725"/>
            <a:ext cx="2209538" cy="2220494"/>
            <a:chOff x="897309" y="618255"/>
            <a:chExt cx="2505780" cy="2642844"/>
          </a:xfrm>
        </p:grpSpPr>
        <p:pic>
          <p:nvPicPr>
            <p:cNvPr id="13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1442363" y="1238262"/>
              <a:ext cx="1458339" cy="842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시범인가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전사인가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1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smtClean="0"/>
              <a:t>망 분리 시 고려사항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18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255072" y="3070921"/>
            <a:ext cx="243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범위</a:t>
            </a:r>
            <a:endParaRPr lang="en-US" altLang="ko-KR" sz="36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02629" y="3070921"/>
            <a:ext cx="317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도입사의 </a:t>
            </a:r>
            <a:r>
              <a:rPr lang="ko-KR" altLang="en-US" sz="36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비용</a:t>
            </a:r>
            <a:endParaRPr lang="en-US" altLang="ko-KR" sz="3600" b="1" dirty="0" smtClean="0">
              <a:solidFill>
                <a:srgbClr val="FFC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02394" y="2793921"/>
            <a:ext cx="3177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393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 flipH="1">
            <a:off x="4973746" y="1850743"/>
            <a:ext cx="2629804" cy="2642844"/>
            <a:chOff x="897309" y="618255"/>
            <a:chExt cx="2505780" cy="2642844"/>
          </a:xfrm>
        </p:grpSpPr>
        <p:pic>
          <p:nvPicPr>
            <p:cNvPr id="27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1370217" y="1280528"/>
              <a:ext cx="15506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스마트워크는</a:t>
              </a:r>
              <a:endPara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안돼요</a:t>
              </a:r>
              <a:r>
                <a:rPr lang="en-US" altLang="ko-KR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107789" y="2024136"/>
            <a:ext cx="3759426" cy="3965062"/>
            <a:chOff x="897309" y="618255"/>
            <a:chExt cx="2505780" cy="2642844"/>
          </a:xfrm>
        </p:grpSpPr>
        <p:pic>
          <p:nvPicPr>
            <p:cNvPr id="39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309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직사각형 39"/>
            <p:cNvSpPr/>
            <p:nvPr/>
          </p:nvSpPr>
          <p:spPr>
            <a:xfrm>
              <a:off x="1409805" y="1293346"/>
              <a:ext cx="1344329" cy="67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우리는</a:t>
              </a:r>
              <a:endPara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해외에도</a:t>
              </a:r>
              <a:endPara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지사가 있습니다</a:t>
              </a:r>
              <a:r>
                <a:rPr lang="en-US" altLang="ko-KR" sz="20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 flipH="1">
            <a:off x="4994761" y="3840682"/>
            <a:ext cx="2629804" cy="2642844"/>
            <a:chOff x="855014" y="618255"/>
            <a:chExt cx="2505780" cy="2642844"/>
          </a:xfrm>
        </p:grpSpPr>
        <p:pic>
          <p:nvPicPr>
            <p:cNvPr id="12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014" y="618255"/>
              <a:ext cx="2505780" cy="264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/>
            <p:cNvSpPr/>
            <p:nvPr/>
          </p:nvSpPr>
          <p:spPr>
            <a:xfrm>
              <a:off x="1240388" y="1280528"/>
              <a:ext cx="16804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만들어진 대로만</a:t>
              </a:r>
              <a:endPara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쓰라는 건가요</a:t>
              </a:r>
              <a:r>
                <a:rPr lang="en-US" altLang="ko-KR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 기관 특이사항</a:t>
            </a:r>
            <a:endParaRPr lang="en-US" altLang="ko-KR" sz="2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4489" y="3070921"/>
            <a:ext cx="243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특이사항</a:t>
            </a:r>
            <a:endParaRPr lang="en-US" altLang="ko-KR" sz="36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02629" y="3070921"/>
            <a:ext cx="317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도입사의 </a:t>
            </a:r>
            <a:r>
              <a:rPr lang="ko-KR" altLang="en-US" sz="3600" b="1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정책</a:t>
            </a:r>
            <a:endParaRPr lang="en-US" altLang="ko-KR" sz="3600" b="1" dirty="0" smtClean="0">
              <a:solidFill>
                <a:srgbClr val="FFC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71312" y="2793921"/>
            <a:ext cx="3177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51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79502" y="1883170"/>
            <a:ext cx="8251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회사</a:t>
            </a:r>
            <a:r>
              <a:rPr lang="en-US" altLang="ko-KR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</a:t>
            </a:r>
            <a:r>
              <a:rPr lang="en-US" altLang="ko-KR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필요한 클라우드는</a:t>
            </a:r>
            <a:r>
              <a:rPr lang="en-US" altLang="ko-KR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79502" y="2676793"/>
            <a:ext cx="8251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클라우드를</a:t>
            </a:r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구현할 수 </a:t>
            </a:r>
            <a:r>
              <a:rPr lang="ko-KR" altLang="en-US" sz="2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있는 제품은</a:t>
            </a:r>
            <a:r>
              <a:rPr lang="en-US" altLang="ko-KR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en-US" altLang="ko-KR" sz="24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79502" y="3470417"/>
            <a:ext cx="8251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제품에는 무슨 </a:t>
            </a:r>
            <a:r>
              <a:rPr lang="ko-KR" altLang="en-US" sz="2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기능이 필요한가</a:t>
            </a:r>
            <a:r>
              <a:rPr lang="en-US" altLang="ko-KR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79501" y="4264041"/>
            <a:ext cx="8251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 시 고려할 것은</a:t>
            </a:r>
            <a:r>
              <a:rPr lang="en-US" altLang="ko-KR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255072" y="292586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</a:t>
            </a:r>
            <a:r>
              <a:rPr lang="en-US" altLang="ko-KR" sz="2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sz="2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25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smtClean="0"/>
              <a:t>망 분리 구축 프로세스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80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아래쪽 화살표 48"/>
          <p:cNvSpPr/>
          <p:nvPr/>
        </p:nvSpPr>
        <p:spPr bwMode="gray">
          <a:xfrm>
            <a:off x="647860" y="1651190"/>
            <a:ext cx="181644" cy="4788532"/>
          </a:xfrm>
          <a:prstGeom prst="downArrow">
            <a:avLst/>
          </a:prstGeom>
          <a:gradFill>
            <a:gsLst>
              <a:gs pos="100000">
                <a:srgbClr val="FF0000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6350" algn="ctr">
            <a:noFill/>
            <a:miter lim="800000"/>
            <a:headEnd/>
            <a:tailEnd/>
          </a:ln>
          <a:effectLst/>
        </p:spPr>
        <p:txBody>
          <a:bodyPr wrap="none" lIns="18000" tIns="10800" rIns="18000" bIns="10800" rtlCol="0" anchor="ctr"/>
          <a:lstStyle/>
          <a:p>
            <a:pPr algn="ctr" latinLnBrk="0">
              <a:spcBef>
                <a:spcPct val="30000"/>
              </a:spcBef>
              <a:buFont typeface="Wingdings 2" pitchFamily="18" charset="2"/>
              <a:buNone/>
            </a:pPr>
            <a:endParaRPr lang="ko-KR" altLang="en-US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 별 구축 프로세스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260629" y="1789272"/>
            <a:ext cx="1707474" cy="73198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76200">
              <a:schemeClr val="bg1">
                <a:lumMod val="75000"/>
                <a:alpha val="43000"/>
              </a:schemeClr>
            </a:glow>
          </a:effectLst>
          <a:extLst/>
        </p:spPr>
        <p:txBody>
          <a:bodyPr lIns="0" tIns="0" rIns="0" bIns="0" anchor="ctr" anchorCtr="1"/>
          <a:lstStyle/>
          <a:p>
            <a:pPr algn="ctr" latinLnBrk="0"/>
            <a:r>
              <a: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정보자원 및 </a:t>
            </a:r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수행 조사분석</a:t>
            </a:r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1260629" y="1544712"/>
            <a:ext cx="16867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3188563" y="1544712"/>
            <a:ext cx="54227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4685675" y="1166681"/>
            <a:ext cx="242855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세부 구축 내용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1239911" y="1166682"/>
            <a:ext cx="172819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500" kern="1200">
                <a:solidFill>
                  <a:schemeClr val="tx1"/>
                </a:solidFill>
                <a:latin typeface="Arial" charset="0"/>
                <a:ea typeface="바탕" pitchFamily="18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단계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3208078" y="1789272"/>
            <a:ext cx="5403262" cy="7319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 구조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정의 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(H/W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현황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S/W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현황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N/W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현황 등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업무 역할 파악 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기존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어플리케이션 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현황 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조사 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인터뷰 포함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 정책 등 기존 업무 패턴 조사</a:t>
            </a:r>
            <a:endParaRPr lang="ko-KR" altLang="en-US" sz="12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41956" y="1780394"/>
            <a:ext cx="776030" cy="758615"/>
            <a:chOff x="5112484" y="3092450"/>
            <a:chExt cx="580834" cy="567800"/>
          </a:xfrm>
        </p:grpSpPr>
        <p:grpSp>
          <p:nvGrpSpPr>
            <p:cNvPr id="17" name="그룹 123"/>
            <p:cNvGrpSpPr/>
            <p:nvPr/>
          </p:nvGrpSpPr>
          <p:grpSpPr>
            <a:xfrm>
              <a:off x="5119007" y="3092450"/>
              <a:ext cx="567784" cy="567800"/>
              <a:chOff x="1943675" y="1890593"/>
              <a:chExt cx="3315149" cy="3315244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1943675" y="1890593"/>
                <a:ext cx="3315149" cy="3315244"/>
              </a:xfrm>
              <a:prstGeom prst="ellipse">
                <a:avLst/>
              </a:prstGeom>
              <a:solidFill>
                <a:srgbClr val="5F874B"/>
              </a:solidFill>
              <a:ln w="12700">
                <a:noFill/>
              </a:ln>
              <a:effectLst>
                <a:innerShdw blurRad="114300">
                  <a:schemeClr val="tx2">
                    <a:lumMod val="75000"/>
                  </a:schemeClr>
                </a:inn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 defTabSz="1042793"/>
                <a:endParaRPr lang="ko-KR" altLang="en-US" sz="1600" b="1" dirty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2104327" y="2051177"/>
                <a:ext cx="2993842" cy="29940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3d>
                  <a:bevelT w="0" h="38100"/>
                </a:sp3d>
              </a:bodyPr>
              <a:lstStyle/>
              <a:p>
                <a:pPr algn="ctr"/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8" name="Text Box 80"/>
            <p:cNvSpPr txBox="1">
              <a:spLocks noChangeArrowheads="1"/>
            </p:cNvSpPr>
            <p:nvPr/>
          </p:nvSpPr>
          <p:spPr bwMode="auto">
            <a:xfrm>
              <a:off x="5112484" y="3256303"/>
              <a:ext cx="580834" cy="24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45714" rIns="0" bIns="45714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defTabSz="761940" eaLnBrk="0" hangingPunct="0">
                <a:tabLst>
                  <a:tab pos="5647876" algn="l"/>
                </a:tabLst>
                <a:defRPr sz="2400">
                  <a:ln w="11430">
                    <a:noFill/>
                  </a:ln>
                  <a:gradFill flip="none" rotWithShape="1">
                    <a:gsLst>
                      <a:gs pos="100000">
                        <a:schemeClr val="tx2">
                          <a:lumMod val="50000"/>
                        </a:scheme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Yoon 윤고딕 550_TT" pitchFamily="18" charset="-127"/>
                  <a:ea typeface="Yoon 윤고딕 550_TT" pitchFamily="18" charset="-127"/>
                  <a:cs typeface="Arial" pitchFamily="34" charset="0"/>
                </a:defRPr>
              </a:lvl1pPr>
            </a:lstStyle>
            <a:p>
              <a:pPr defTabSz="1043056">
                <a:lnSpc>
                  <a:spcPct val="120000"/>
                </a:lnSpc>
                <a:defRPr/>
              </a:pPr>
              <a:r>
                <a:rPr lang="en-US" altLang="ko-KR" sz="1600" b="1" kern="0" dirty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1</a:t>
              </a:r>
              <a:r>
                <a:rPr lang="ko-KR" altLang="en-US" sz="1600" b="1" kern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단계</a:t>
              </a:r>
              <a:endParaRPr lang="en-US" altLang="ko-KR" sz="1600" b="1" kern="0" dirty="0">
                <a:solidFill>
                  <a:srgbClr val="C00000"/>
                </a:solidFill>
                <a:effectLst>
                  <a:outerShdw blurRad="63500" algn="ctr" rotWithShape="0">
                    <a:prstClr val="white">
                      <a:alpha val="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</p:grpSp>
      <p:sp>
        <p:nvSpPr>
          <p:cNvPr id="21" name="직사각형 20"/>
          <p:cNvSpPr/>
          <p:nvPr/>
        </p:nvSpPr>
        <p:spPr bwMode="auto">
          <a:xfrm>
            <a:off x="1260629" y="2676678"/>
            <a:ext cx="1707474" cy="73198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76200">
              <a:schemeClr val="bg1">
                <a:lumMod val="75000"/>
                <a:alpha val="43000"/>
              </a:schemeClr>
            </a:glow>
          </a:effectLst>
          <a:extLst/>
        </p:spPr>
        <p:txBody>
          <a:bodyPr lIns="0" tIns="0" rIns="0" bIns="0" anchor="ctr" anchorCtr="1"/>
          <a:lstStyle/>
          <a:p>
            <a:pPr algn="ctr" latinLnBrk="0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</a:t>
            </a:r>
            <a:endParaRPr lang="en-US" altLang="ko-KR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0"/>
            <a:r>
              <a: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업무영향 분석</a:t>
            </a:r>
          </a:p>
        </p:txBody>
      </p:sp>
      <p:sp>
        <p:nvSpPr>
          <p:cNvPr id="22" name="순서도: 대체 처리 21"/>
          <p:cNvSpPr/>
          <p:nvPr/>
        </p:nvSpPr>
        <p:spPr>
          <a:xfrm>
            <a:off x="3208078" y="2676678"/>
            <a:ext cx="5403262" cy="7319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업무 프로세스 정립 및 어플리케이션  설정 및 사용 현황 분석</a:t>
            </a: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운영 시 업무 효율 조사 및 운영 방안 수립</a:t>
            </a: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복구 자원 산정 및 지원 방안 수립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41956" y="2667800"/>
            <a:ext cx="776030" cy="758615"/>
            <a:chOff x="5112484" y="3092450"/>
            <a:chExt cx="580834" cy="567800"/>
          </a:xfrm>
        </p:grpSpPr>
        <p:grpSp>
          <p:nvGrpSpPr>
            <p:cNvPr id="24" name="그룹 123"/>
            <p:cNvGrpSpPr/>
            <p:nvPr/>
          </p:nvGrpSpPr>
          <p:grpSpPr>
            <a:xfrm>
              <a:off x="5119007" y="3092450"/>
              <a:ext cx="567784" cy="567800"/>
              <a:chOff x="1943675" y="1890593"/>
              <a:chExt cx="3315149" cy="3315244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1943675" y="1890593"/>
                <a:ext cx="3315149" cy="3315244"/>
              </a:xfrm>
              <a:prstGeom prst="ellipse">
                <a:avLst/>
              </a:prstGeom>
              <a:solidFill>
                <a:srgbClr val="5F874B"/>
              </a:solidFill>
              <a:ln w="12700">
                <a:noFill/>
              </a:ln>
              <a:effectLst>
                <a:innerShdw blurRad="114300">
                  <a:schemeClr val="tx2">
                    <a:lumMod val="75000"/>
                  </a:schemeClr>
                </a:inn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 defTabSz="1042793"/>
                <a:endParaRPr lang="ko-KR" altLang="en-US" sz="1600" b="1" dirty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2104327" y="2051177"/>
                <a:ext cx="2993842" cy="29940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3d>
                  <a:bevelT w="0" h="38100"/>
                </a:sp3d>
              </a:bodyPr>
              <a:lstStyle/>
              <a:p>
                <a:pPr algn="ctr"/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5112484" y="3256303"/>
              <a:ext cx="580834" cy="24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45714" rIns="0" bIns="45714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defTabSz="761940" eaLnBrk="0" hangingPunct="0">
                <a:tabLst>
                  <a:tab pos="5647876" algn="l"/>
                </a:tabLst>
                <a:defRPr sz="2400">
                  <a:ln w="11430">
                    <a:noFill/>
                  </a:ln>
                  <a:gradFill flip="none" rotWithShape="1">
                    <a:gsLst>
                      <a:gs pos="100000">
                        <a:schemeClr val="tx2">
                          <a:lumMod val="50000"/>
                        </a:scheme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Yoon 윤고딕 550_TT" pitchFamily="18" charset="-127"/>
                  <a:ea typeface="Yoon 윤고딕 550_TT" pitchFamily="18" charset="-127"/>
                  <a:cs typeface="Arial" pitchFamily="34" charset="0"/>
                </a:defRPr>
              </a:lvl1pPr>
            </a:lstStyle>
            <a:p>
              <a:pPr defTabSz="1043056">
                <a:lnSpc>
                  <a:spcPct val="120000"/>
                </a:lnSpc>
                <a:defRPr/>
              </a:pPr>
              <a:r>
                <a:rPr lang="en-US" altLang="ko-KR" sz="1600" b="1" kern="0" dirty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2</a:t>
              </a:r>
              <a:r>
                <a:rPr lang="ko-KR" altLang="en-US" sz="1600" b="1" kern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단계</a:t>
              </a:r>
              <a:endParaRPr lang="en-US" altLang="ko-KR" sz="1600" b="1" kern="0" dirty="0">
                <a:solidFill>
                  <a:srgbClr val="C00000"/>
                </a:solidFill>
                <a:effectLst>
                  <a:outerShdw blurRad="63500" algn="ctr" rotWithShape="0">
                    <a:prstClr val="white">
                      <a:alpha val="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</p:grpSp>
      <p:sp>
        <p:nvSpPr>
          <p:cNvPr id="28" name="직사각형 27"/>
          <p:cNvSpPr/>
          <p:nvPr/>
        </p:nvSpPr>
        <p:spPr bwMode="auto">
          <a:xfrm>
            <a:off x="1260629" y="3599707"/>
            <a:ext cx="1707474" cy="73198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76200">
              <a:schemeClr val="bg1">
                <a:lumMod val="75000"/>
                <a:alpha val="43000"/>
              </a:schemeClr>
            </a:glow>
          </a:effectLst>
          <a:extLst/>
        </p:spPr>
        <p:txBody>
          <a:bodyPr lIns="0" tIns="0" rIns="0" bIns="0" anchor="ctr" anchorCtr="1"/>
          <a:lstStyle/>
          <a:p>
            <a:pPr algn="ctr" latinLnBrk="0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 정책 수립</a:t>
            </a:r>
            <a:endParaRPr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순서도: 대체 처리 28"/>
          <p:cNvSpPr/>
          <p:nvPr/>
        </p:nvSpPr>
        <p:spPr>
          <a:xfrm>
            <a:off x="3208078" y="3599707"/>
            <a:ext cx="5403262" cy="7319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환경에 대한 기존 보안 정책 수렴</a:t>
            </a:r>
            <a:endParaRPr lang="en-US" altLang="ko-KR" sz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전환에 따른 신규 보안 정책 수립</a:t>
            </a:r>
            <a:endParaRPr lang="en-US" altLang="ko-KR" sz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적정 보안 권고 사항 및 대응 방안 수립</a:t>
            </a:r>
            <a:endParaRPr lang="ko-KR" altLang="en-US" sz="12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41956" y="3590829"/>
            <a:ext cx="776030" cy="758615"/>
            <a:chOff x="5112484" y="3092450"/>
            <a:chExt cx="580834" cy="567800"/>
          </a:xfrm>
        </p:grpSpPr>
        <p:grpSp>
          <p:nvGrpSpPr>
            <p:cNvPr id="31" name="그룹 123"/>
            <p:cNvGrpSpPr/>
            <p:nvPr/>
          </p:nvGrpSpPr>
          <p:grpSpPr>
            <a:xfrm>
              <a:off x="5119007" y="3092450"/>
              <a:ext cx="567784" cy="567800"/>
              <a:chOff x="1943675" y="1890593"/>
              <a:chExt cx="3315149" cy="3315244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1943675" y="1890593"/>
                <a:ext cx="3315149" cy="3315244"/>
              </a:xfrm>
              <a:prstGeom prst="ellipse">
                <a:avLst/>
              </a:prstGeom>
              <a:solidFill>
                <a:srgbClr val="5F874B"/>
              </a:solidFill>
              <a:ln w="12700">
                <a:noFill/>
              </a:ln>
              <a:effectLst>
                <a:innerShdw blurRad="114300">
                  <a:schemeClr val="tx2">
                    <a:lumMod val="75000"/>
                  </a:schemeClr>
                </a:inn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 defTabSz="1042793"/>
                <a:endParaRPr lang="ko-KR" altLang="en-US" sz="1600" b="1" dirty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104327" y="2051177"/>
                <a:ext cx="2993842" cy="29940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3d>
                  <a:bevelT w="0" h="38100"/>
                </a:sp3d>
              </a:bodyPr>
              <a:lstStyle/>
              <a:p>
                <a:pPr algn="ctr"/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2" name="Text Box 80"/>
            <p:cNvSpPr txBox="1">
              <a:spLocks noChangeArrowheads="1"/>
            </p:cNvSpPr>
            <p:nvPr/>
          </p:nvSpPr>
          <p:spPr bwMode="auto">
            <a:xfrm>
              <a:off x="5112484" y="3256303"/>
              <a:ext cx="580834" cy="24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45714" rIns="0" bIns="45714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defTabSz="761940" eaLnBrk="0" hangingPunct="0">
                <a:tabLst>
                  <a:tab pos="5647876" algn="l"/>
                </a:tabLst>
                <a:defRPr sz="2400">
                  <a:ln w="11430">
                    <a:noFill/>
                  </a:ln>
                  <a:gradFill flip="none" rotWithShape="1">
                    <a:gsLst>
                      <a:gs pos="100000">
                        <a:schemeClr val="tx2">
                          <a:lumMod val="50000"/>
                        </a:scheme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Yoon 윤고딕 550_TT" pitchFamily="18" charset="-127"/>
                  <a:ea typeface="Yoon 윤고딕 550_TT" pitchFamily="18" charset="-127"/>
                  <a:cs typeface="Arial" pitchFamily="34" charset="0"/>
                </a:defRPr>
              </a:lvl1pPr>
            </a:lstStyle>
            <a:p>
              <a:pPr defTabSz="1043056">
                <a:lnSpc>
                  <a:spcPct val="120000"/>
                </a:lnSpc>
                <a:defRPr/>
              </a:pPr>
              <a:r>
                <a:rPr lang="en-US" altLang="ko-KR" sz="1600" b="1" kern="0" dirty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3</a:t>
              </a:r>
              <a:r>
                <a:rPr lang="ko-KR" altLang="en-US" sz="1600" b="1" kern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단계</a:t>
              </a:r>
              <a:endParaRPr lang="en-US" altLang="ko-KR" sz="1600" b="1" kern="0" dirty="0">
                <a:solidFill>
                  <a:srgbClr val="C00000"/>
                </a:solidFill>
                <a:effectLst>
                  <a:outerShdw blurRad="63500" algn="ctr" rotWithShape="0">
                    <a:prstClr val="white">
                      <a:alpha val="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</p:grpSp>
      <p:sp>
        <p:nvSpPr>
          <p:cNvPr id="35" name="직사각형 34"/>
          <p:cNvSpPr/>
          <p:nvPr/>
        </p:nvSpPr>
        <p:spPr bwMode="auto">
          <a:xfrm>
            <a:off x="1260629" y="4531614"/>
            <a:ext cx="1707474" cy="73198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76200">
              <a:schemeClr val="bg1">
                <a:lumMod val="75000"/>
                <a:alpha val="43000"/>
              </a:schemeClr>
            </a:glow>
          </a:effectLst>
          <a:extLst/>
        </p:spPr>
        <p:txBody>
          <a:bodyPr lIns="0" tIns="0" rIns="0" bIns="0" anchor="ctr" anchorCtr="1"/>
          <a:lstStyle/>
          <a:p>
            <a:pPr algn="ctr" latinLnBrk="0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기반</a:t>
            </a:r>
            <a:endParaRPr lang="en-US" altLang="ko-KR" sz="12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0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인프라 구성</a:t>
            </a:r>
            <a:endParaRPr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순서도: 대체 처리 35"/>
          <p:cNvSpPr/>
          <p:nvPr/>
        </p:nvSpPr>
        <p:spPr>
          <a:xfrm>
            <a:off x="3208078" y="4531614"/>
            <a:ext cx="5403262" cy="7319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대상 에 대한 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H/W, S/W 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사이징 및 구성 수립</a:t>
            </a: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Consolidation Solution Framework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기반으로 공통 인프라 설계</a:t>
            </a:r>
            <a:endParaRPr lang="en-US" altLang="ko-KR" sz="12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기반 인프라 구성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341956" y="4522736"/>
            <a:ext cx="776030" cy="758615"/>
            <a:chOff x="5112484" y="3092450"/>
            <a:chExt cx="580834" cy="567800"/>
          </a:xfrm>
        </p:grpSpPr>
        <p:grpSp>
          <p:nvGrpSpPr>
            <p:cNvPr id="38" name="그룹 123"/>
            <p:cNvGrpSpPr/>
            <p:nvPr/>
          </p:nvGrpSpPr>
          <p:grpSpPr>
            <a:xfrm>
              <a:off x="5119007" y="3092450"/>
              <a:ext cx="567784" cy="567800"/>
              <a:chOff x="1943675" y="1890593"/>
              <a:chExt cx="3315149" cy="3315244"/>
            </a:xfrm>
          </p:grpSpPr>
          <p:sp>
            <p:nvSpPr>
              <p:cNvPr id="40" name="타원 39"/>
              <p:cNvSpPr/>
              <p:nvPr/>
            </p:nvSpPr>
            <p:spPr>
              <a:xfrm>
                <a:off x="1943675" y="1890593"/>
                <a:ext cx="3315149" cy="3315244"/>
              </a:xfrm>
              <a:prstGeom prst="ellipse">
                <a:avLst/>
              </a:prstGeom>
              <a:solidFill>
                <a:srgbClr val="5F874B"/>
              </a:solidFill>
              <a:ln w="12700">
                <a:noFill/>
              </a:ln>
              <a:effectLst>
                <a:innerShdw blurRad="114300">
                  <a:schemeClr val="tx2">
                    <a:lumMod val="75000"/>
                  </a:schemeClr>
                </a:inn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 defTabSz="1042793"/>
                <a:endParaRPr lang="ko-KR" altLang="en-US" sz="1600" b="1" dirty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2104327" y="2051177"/>
                <a:ext cx="2993842" cy="29940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3d>
                  <a:bevelT w="0" h="38100"/>
                </a:sp3d>
              </a:bodyPr>
              <a:lstStyle/>
              <a:p>
                <a:pPr algn="ctr"/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9" name="Text Box 80"/>
            <p:cNvSpPr txBox="1">
              <a:spLocks noChangeArrowheads="1"/>
            </p:cNvSpPr>
            <p:nvPr/>
          </p:nvSpPr>
          <p:spPr bwMode="auto">
            <a:xfrm>
              <a:off x="5112484" y="3256303"/>
              <a:ext cx="580834" cy="24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45714" rIns="0" bIns="45714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defTabSz="761940" eaLnBrk="0" hangingPunct="0">
                <a:tabLst>
                  <a:tab pos="5647876" algn="l"/>
                </a:tabLst>
                <a:defRPr sz="2400">
                  <a:ln w="11430">
                    <a:noFill/>
                  </a:ln>
                  <a:gradFill flip="none" rotWithShape="1">
                    <a:gsLst>
                      <a:gs pos="100000">
                        <a:schemeClr val="tx2">
                          <a:lumMod val="50000"/>
                        </a:scheme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Yoon 윤고딕 550_TT" pitchFamily="18" charset="-127"/>
                  <a:ea typeface="Yoon 윤고딕 550_TT" pitchFamily="18" charset="-127"/>
                  <a:cs typeface="Arial" pitchFamily="34" charset="0"/>
                </a:defRPr>
              </a:lvl1pPr>
            </a:lstStyle>
            <a:p>
              <a:pPr defTabSz="1043056">
                <a:lnSpc>
                  <a:spcPct val="120000"/>
                </a:lnSpc>
                <a:defRPr/>
              </a:pPr>
              <a:r>
                <a:rPr lang="en-US" altLang="ko-KR" sz="1600" b="1" kern="0" dirty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4</a:t>
              </a:r>
              <a:r>
                <a:rPr lang="ko-KR" altLang="en-US" sz="1600" b="1" kern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단계</a:t>
              </a:r>
              <a:endParaRPr lang="en-US" altLang="ko-KR" sz="1600" b="1" kern="0" dirty="0">
                <a:solidFill>
                  <a:srgbClr val="C00000"/>
                </a:solidFill>
                <a:effectLst>
                  <a:outerShdw blurRad="63500" algn="ctr" rotWithShape="0">
                    <a:prstClr val="white">
                      <a:alpha val="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</p:grpSp>
      <p:sp>
        <p:nvSpPr>
          <p:cNvPr id="42" name="직사각형 41"/>
          <p:cNvSpPr/>
          <p:nvPr/>
        </p:nvSpPr>
        <p:spPr bwMode="auto">
          <a:xfrm>
            <a:off x="1269344" y="5472970"/>
            <a:ext cx="1707474" cy="73198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76200">
              <a:schemeClr val="bg1">
                <a:lumMod val="75000"/>
                <a:alpha val="43000"/>
              </a:schemeClr>
            </a:glow>
          </a:effectLst>
          <a:extLst/>
        </p:spPr>
        <p:txBody>
          <a:bodyPr lIns="0" tIns="0" rIns="0" bIns="0" anchor="ctr" anchorCtr="1"/>
          <a:lstStyle/>
          <a:p>
            <a:pPr algn="ctr" latinLnBrk="0"/>
            <a:r>
              <a:rPr lang="ko-KR" altLang="en-US" sz="12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확산 및 운영을 고려한</a:t>
            </a:r>
            <a:endParaRPr lang="en-US" altLang="ko-KR" sz="12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latinLnBrk="0"/>
            <a:r>
              <a:rPr lang="ko-KR" altLang="en-US" sz="12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단계적 구축</a:t>
            </a:r>
            <a:endParaRPr lang="ko-KR" altLang="en-US" sz="12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순서도: 대체 처리 42"/>
          <p:cNvSpPr/>
          <p:nvPr/>
        </p:nvSpPr>
        <p:spPr>
          <a:xfrm>
            <a:off x="3216793" y="5472970"/>
            <a:ext cx="5403262" cy="73198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단계적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초기도입기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발전기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완성기</a:t>
            </a:r>
            <a:r>
              <a:rPr lang="en-US" altLang="ko-KR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20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데스크톱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 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테스트 진행 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단위 테스트 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범위 테스트 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 테스트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8900" indent="-88900" latinLnBrk="0"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 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기관의 </a:t>
            </a:r>
            <a:r>
              <a:rPr lang="ko-KR" altLang="en-US" sz="120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유연성과 안정성을 위한 추가 개발 및 발전 방안 제시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350671" y="5464092"/>
            <a:ext cx="776030" cy="758615"/>
            <a:chOff x="5112484" y="3092450"/>
            <a:chExt cx="580834" cy="567800"/>
          </a:xfrm>
        </p:grpSpPr>
        <p:grpSp>
          <p:nvGrpSpPr>
            <p:cNvPr id="45" name="그룹 123"/>
            <p:cNvGrpSpPr/>
            <p:nvPr/>
          </p:nvGrpSpPr>
          <p:grpSpPr>
            <a:xfrm>
              <a:off x="5119007" y="3092450"/>
              <a:ext cx="567784" cy="567800"/>
              <a:chOff x="1943675" y="1890593"/>
              <a:chExt cx="3315149" cy="3315244"/>
            </a:xfrm>
          </p:grpSpPr>
          <p:sp>
            <p:nvSpPr>
              <p:cNvPr id="47" name="타원 46"/>
              <p:cNvSpPr/>
              <p:nvPr/>
            </p:nvSpPr>
            <p:spPr>
              <a:xfrm>
                <a:off x="1943675" y="1890593"/>
                <a:ext cx="3315149" cy="3315244"/>
              </a:xfrm>
              <a:prstGeom prst="ellipse">
                <a:avLst/>
              </a:prstGeom>
              <a:solidFill>
                <a:srgbClr val="5F874B"/>
              </a:solidFill>
              <a:ln w="12700">
                <a:noFill/>
              </a:ln>
              <a:effectLst>
                <a:innerShdw blurRad="114300">
                  <a:schemeClr val="tx2">
                    <a:lumMod val="75000"/>
                  </a:schemeClr>
                </a:inn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569" tIns="49785" rIns="99569" bIns="49785" rtlCol="0" anchor="ctr"/>
              <a:lstStyle/>
              <a:p>
                <a:pPr algn="ctr" defTabSz="1042793"/>
                <a:endParaRPr lang="ko-KR" altLang="en-US" sz="1600" b="1" dirty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2104327" y="2051177"/>
                <a:ext cx="2993842" cy="29940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6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plastic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sp3d>
                  <a:bevelT w="0" h="38100"/>
                </a:sp3d>
              </a:bodyPr>
              <a:lstStyle/>
              <a:p>
                <a:pPr algn="ctr"/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46" name="Text Box 80"/>
            <p:cNvSpPr txBox="1">
              <a:spLocks noChangeArrowheads="1"/>
            </p:cNvSpPr>
            <p:nvPr/>
          </p:nvSpPr>
          <p:spPr bwMode="auto">
            <a:xfrm>
              <a:off x="5112484" y="3256303"/>
              <a:ext cx="580834" cy="24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lIns="0" tIns="45714" rIns="0" bIns="45714" anchor="ctr"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>
              <a:defPPr>
                <a:defRPr lang="ko-KR"/>
              </a:defPPr>
              <a:lvl1pPr algn="ctr" defTabSz="761940" eaLnBrk="0" hangingPunct="0">
                <a:tabLst>
                  <a:tab pos="5647876" algn="l"/>
                </a:tabLst>
                <a:defRPr sz="2400">
                  <a:ln w="11430">
                    <a:noFill/>
                  </a:ln>
                  <a:gradFill flip="none" rotWithShape="1">
                    <a:gsLst>
                      <a:gs pos="100000">
                        <a:schemeClr val="tx2">
                          <a:lumMod val="50000"/>
                        </a:scheme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Yoon 윤고딕 550_TT" pitchFamily="18" charset="-127"/>
                  <a:ea typeface="Yoon 윤고딕 550_TT" pitchFamily="18" charset="-127"/>
                  <a:cs typeface="Arial" pitchFamily="34" charset="0"/>
                </a:defRPr>
              </a:lvl1pPr>
            </a:lstStyle>
            <a:p>
              <a:pPr defTabSz="1043056">
                <a:lnSpc>
                  <a:spcPct val="120000"/>
                </a:lnSpc>
                <a:defRPr/>
              </a:pPr>
              <a:r>
                <a:rPr lang="en-US" altLang="ko-KR" sz="1600" b="1" kern="0" dirty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5</a:t>
              </a:r>
              <a:r>
                <a:rPr lang="ko-KR" altLang="en-US" sz="1600" b="1" kern="0" smtClean="0">
                  <a:solidFill>
                    <a:srgbClr val="C00000"/>
                  </a:solidFill>
                  <a:effectLst>
                    <a:outerShdw blurRad="63500" algn="ctr" rotWithShape="0">
                      <a:prstClr val="white">
                        <a:alpha val="0"/>
                      </a:prst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rPr>
                <a:t>단계</a:t>
              </a:r>
              <a:endParaRPr lang="en-US" altLang="ko-KR" sz="1600" b="1" kern="0" dirty="0">
                <a:solidFill>
                  <a:srgbClr val="C00000"/>
                </a:solidFill>
                <a:effectLst>
                  <a:outerShdw blurRad="63500" algn="ctr" rotWithShape="0">
                    <a:prstClr val="white">
                      <a:alpha val="0"/>
                    </a:prst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6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7" descr="그림3"/>
          <p:cNvPicPr>
            <a:picLocks noChangeAspect="1" noChangeArrowheads="1"/>
          </p:cNvPicPr>
          <p:nvPr/>
        </p:nvPicPr>
        <p:blipFill>
          <a:blip r:embed="rId2"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4790"/>
          <a:stretch>
            <a:fillRect/>
          </a:stretch>
        </p:blipFill>
        <p:spPr bwMode="auto">
          <a:xfrm rot="16200000">
            <a:off x="865952" y="3137292"/>
            <a:ext cx="5028353" cy="10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구축을 위한 요소 검증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397332" y="1899391"/>
            <a:ext cx="3028110" cy="3144893"/>
            <a:chOff x="966841" y="2121332"/>
            <a:chExt cx="2154265" cy="2237347"/>
          </a:xfrm>
        </p:grpSpPr>
        <p:sp>
          <p:nvSpPr>
            <p:cNvPr id="56" name="양쪽 모서리가 둥근 사각형 55"/>
            <p:cNvSpPr/>
            <p:nvPr/>
          </p:nvSpPr>
          <p:spPr>
            <a:xfrm rot="16200000">
              <a:off x="1083437" y="2540110"/>
              <a:ext cx="793302" cy="1026490"/>
            </a:xfrm>
            <a:prstGeom prst="round2SameRect">
              <a:avLst>
                <a:gd name="adj1" fmla="val 2154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1">
                  <a:lumMod val="75000"/>
                  <a:alpha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>
              <a:scene3d>
                <a:camera prst="orthographicFront"/>
                <a:lightRig rig="threePt" dir="t"/>
              </a:scene3d>
              <a:sp3d>
                <a:bevelT w="0" h="0" prst="cross"/>
              </a:sp3d>
            </a:bodyPr>
            <a:lstStyle/>
            <a:p>
              <a:pPr indent="-180975" algn="ctr">
                <a:buClr>
                  <a:schemeClr val="bg1">
                    <a:lumMod val="65000"/>
                  </a:schemeClr>
                </a:buClr>
                <a:buSzPct val="80000"/>
              </a:pPr>
              <a:r>
                <a:rPr lang="ko-KR" altLang="en-US" sz="2000" b="1" dirty="0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구현</a:t>
              </a:r>
              <a:endParaRPr lang="en-US" altLang="ko-KR" sz="2000" b="1" dirty="0" smtClean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indent="-180975" algn="ctr">
                <a:buClr>
                  <a:schemeClr val="bg1">
                    <a:lumMod val="65000"/>
                  </a:schemeClr>
                </a:buClr>
                <a:buSzPct val="80000"/>
              </a:pPr>
              <a:r>
                <a:rPr lang="ko-KR" altLang="en-US" sz="2000" b="1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방식</a:t>
              </a:r>
              <a:endParaRPr lang="ko-KR" altLang="en-US" sz="2000" b="1" dirty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양쪽 모서리가 둥근 사각형 56"/>
            <p:cNvSpPr/>
            <p:nvPr/>
          </p:nvSpPr>
          <p:spPr>
            <a:xfrm rot="16200000">
              <a:off x="2211210" y="2540110"/>
              <a:ext cx="793302" cy="1026490"/>
            </a:xfrm>
            <a:prstGeom prst="round2SameRect">
              <a:avLst>
                <a:gd name="adj1" fmla="val 2154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1">
                  <a:lumMod val="75000"/>
                  <a:alpha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>
              <a:scene3d>
                <a:camera prst="orthographicFront"/>
                <a:lightRig rig="threePt" dir="t"/>
              </a:scene3d>
              <a:sp3d>
                <a:bevelT w="0" h="0" prst="cross"/>
              </a:sp3d>
            </a:bodyPr>
            <a:lstStyle/>
            <a:p>
              <a:pPr indent="-180975" algn="ctr">
                <a:buClr>
                  <a:schemeClr val="bg1">
                    <a:lumMod val="65000"/>
                  </a:schemeClr>
                </a:buClr>
                <a:buSzPct val="80000"/>
              </a:pPr>
              <a:r>
                <a:rPr lang="ko-KR" altLang="en-US" sz="2000" b="1" dirty="0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성능</a:t>
              </a:r>
              <a:endParaRPr lang="ko-KR" altLang="en-US" sz="2000" b="1" dirty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양쪽 모서리가 둥근 사각형 57"/>
            <p:cNvSpPr/>
            <p:nvPr/>
          </p:nvSpPr>
          <p:spPr>
            <a:xfrm rot="16200000">
              <a:off x="1083437" y="3448783"/>
              <a:ext cx="793302" cy="1026490"/>
            </a:xfrm>
            <a:prstGeom prst="round2SameRect">
              <a:avLst>
                <a:gd name="adj1" fmla="val 2154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1">
                  <a:lumMod val="75000"/>
                  <a:alpha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>
              <a:scene3d>
                <a:camera prst="orthographicFront"/>
                <a:lightRig rig="threePt" dir="t"/>
              </a:scene3d>
              <a:sp3d>
                <a:bevelT w="0" h="0" prst="cross"/>
              </a:sp3d>
            </a:bodyPr>
            <a:lstStyle/>
            <a:p>
              <a:pPr indent="-180975" algn="ctr">
                <a:buClr>
                  <a:schemeClr val="bg1">
                    <a:lumMod val="65000"/>
                  </a:schemeClr>
                </a:buClr>
                <a:buSzPct val="80000"/>
              </a:pPr>
              <a:r>
                <a:rPr lang="ko-KR" altLang="en-US" sz="2000" b="1" dirty="0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경험</a:t>
              </a:r>
              <a:endParaRPr lang="ko-KR" altLang="en-US" sz="2000" b="1" dirty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양쪽 모서리가 둥근 사각형 58"/>
            <p:cNvSpPr/>
            <p:nvPr/>
          </p:nvSpPr>
          <p:spPr>
            <a:xfrm rot="16200000">
              <a:off x="2211210" y="3448783"/>
              <a:ext cx="793302" cy="1026490"/>
            </a:xfrm>
            <a:prstGeom prst="round2SameRect">
              <a:avLst>
                <a:gd name="adj1" fmla="val 2154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1">
                  <a:lumMod val="75000"/>
                  <a:alpha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rtlCol="0" anchor="ctr">
              <a:scene3d>
                <a:camera prst="orthographicFront"/>
                <a:lightRig rig="threePt" dir="t"/>
              </a:scene3d>
              <a:sp3d>
                <a:bevelT w="0" h="0" prst="cross"/>
              </a:sp3d>
            </a:bodyPr>
            <a:lstStyle/>
            <a:p>
              <a:pPr indent="-180975" algn="ctr">
                <a:buClr>
                  <a:schemeClr val="bg1">
                    <a:lumMod val="65000"/>
                  </a:schemeClr>
                </a:buClr>
                <a:buSzPct val="80000"/>
              </a:pPr>
              <a:r>
                <a:rPr lang="ko-KR" altLang="en-US" sz="2000" b="1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커스터</a:t>
              </a:r>
              <a:r>
                <a:rPr lang="en-US" altLang="ko-KR" sz="2000" b="1" dirty="0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lang="en-US" altLang="ko-KR" sz="2000" b="1" dirty="0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2000" b="1" smtClean="0">
                  <a:ln>
                    <a:solidFill>
                      <a:srgbClr val="D5D5D5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마이즈</a:t>
              </a:r>
              <a:endParaRPr lang="ko-KR" altLang="en-US" sz="2000" b="1" dirty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966841" y="2121332"/>
              <a:ext cx="2138867" cy="452124"/>
            </a:xfrm>
            <a:prstGeom prst="rect">
              <a:avLst/>
            </a:prstGeom>
            <a:solidFill>
              <a:srgbClr val="CF5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025180" y="2170038"/>
              <a:ext cx="2022188" cy="354714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ko-KR" altLang="en-US" sz="2400" b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성공요소</a:t>
              </a:r>
              <a:endParaRPr lang="ko-KR" altLang="en-US" sz="2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63" name="슬라이드 번호 개체 틀 2"/>
          <p:cNvSpPr txBox="1">
            <a:spLocks/>
          </p:cNvSpPr>
          <p:nvPr/>
        </p:nvSpPr>
        <p:spPr bwMode="auto">
          <a:xfrm>
            <a:off x="7519812" y="6369204"/>
            <a:ext cx="25648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r" rtl="0" eaLnBrk="1" fontAlgn="base" latinLnBrk="1" hangingPunct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latin typeface="Rix모던고딕 B" panose="02020603020101020101" pitchFamily="18" charset="-127"/>
                <a:ea typeface="Rix모던고딕 B" panose="02020603020101020101" pitchFamily="18" charset="-127"/>
              </a:rPr>
              <a:t>- 4 -</a:t>
            </a:r>
            <a:endParaRPr lang="en-US" altLang="ko-KR" sz="800" dirty="0" smtClean="0">
              <a:latin typeface="Rix모던고딕 B" panose="02020603020101020101" pitchFamily="18" charset="-127"/>
              <a:ea typeface="Rix모던고딕 B" panose="02020603020101020101" pitchFamily="18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06" y="4823484"/>
            <a:ext cx="2243094" cy="1253284"/>
          </a:xfrm>
          <a:prstGeom prst="rect">
            <a:avLst/>
          </a:prstGeom>
        </p:spPr>
      </p:pic>
      <p:pic>
        <p:nvPicPr>
          <p:cNvPr id="65" name="Picture 3" descr="3 blue Arrows in funnel gradi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13" y="4414283"/>
            <a:ext cx="1705996" cy="8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82" y="4387052"/>
            <a:ext cx="509670" cy="509670"/>
          </a:xfrm>
          <a:prstGeom prst="rect">
            <a:avLst/>
          </a:prstGeom>
        </p:spPr>
      </p:pic>
      <p:sp>
        <p:nvSpPr>
          <p:cNvPr id="67" name="AutoShape 45"/>
          <p:cNvSpPr>
            <a:spLocks noChangeArrowheads="1"/>
          </p:cNvSpPr>
          <p:nvPr/>
        </p:nvSpPr>
        <p:spPr bwMode="auto">
          <a:xfrm>
            <a:off x="3940536" y="1277723"/>
            <a:ext cx="2377797" cy="40325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63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cene3d>
              <a:camera prst="orthographicFront"/>
              <a:lightRig rig="threePt" dir="t"/>
            </a:scene3d>
            <a:sp3d>
              <a:bevelT w="0" h="0" prst="cross"/>
              <a:bevelB w="0" h="0"/>
            </a:sp3d>
          </a:bodyPr>
          <a:lstStyle/>
          <a:p>
            <a:r>
              <a:rPr lang="en-US" altLang="ko-KR" sz="1600" dirty="0" smtClean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  URL Redirection</a:t>
            </a:r>
            <a:endParaRPr lang="en-US" altLang="ko-KR" sz="1600" dirty="0">
              <a:ln>
                <a:solidFill>
                  <a:srgbClr val="D5D5D5">
                    <a:alpha val="0"/>
                  </a:srgbClr>
                </a:solidFill>
              </a:ln>
              <a:solidFill>
                <a:schemeClr val="bg1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68" name="AutoShape 45"/>
          <p:cNvSpPr>
            <a:spLocks noChangeArrowheads="1"/>
          </p:cNvSpPr>
          <p:nvPr/>
        </p:nvSpPr>
        <p:spPr bwMode="auto">
          <a:xfrm>
            <a:off x="6377186" y="1277723"/>
            <a:ext cx="2377797" cy="403255"/>
          </a:xfrm>
          <a:prstGeom prst="roundRect">
            <a:avLst>
              <a:gd name="adj" fmla="val 0"/>
            </a:avLst>
          </a:prstGeom>
          <a:solidFill>
            <a:srgbClr val="00B0F0">
              <a:alpha val="96000"/>
            </a:srgbClr>
          </a:solidFill>
          <a:ln w="63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cene3d>
              <a:camera prst="orthographicFront"/>
              <a:lightRig rig="threePt" dir="t"/>
            </a:scene3d>
            <a:sp3d>
              <a:bevelT w="0" h="0" prst="cross"/>
              <a:bevelB w="0" h="0"/>
            </a:sp3d>
          </a:bodyPr>
          <a:lstStyle/>
          <a:p>
            <a:r>
              <a:rPr lang="ko-KR" altLang="en-US" sz="1600" dirty="0" smtClean="0">
                <a:ln>
                  <a:solidFill>
                    <a:srgbClr val="D5D5D5">
                      <a:alpha val="0"/>
                    </a:srgbClr>
                  </a:solidFill>
                </a:ln>
                <a:solidFill>
                  <a:schemeClr val="bg1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  빠른 접속 및 인증</a:t>
            </a:r>
            <a:endParaRPr lang="en-US" altLang="ko-KR" sz="1600" dirty="0">
              <a:ln>
                <a:solidFill>
                  <a:srgbClr val="D5D5D5">
                    <a:alpha val="0"/>
                  </a:srgbClr>
                </a:solidFill>
              </a:ln>
              <a:solidFill>
                <a:schemeClr val="bg1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pic>
        <p:nvPicPr>
          <p:cNvPr id="69" name="Picture 10" descr="D:\Documents and Settings\jp\바탕 화면\아이콘 준호대리님작업\png\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9380" y="1150485"/>
            <a:ext cx="512880" cy="544186"/>
          </a:xfrm>
          <a:prstGeom prst="rect">
            <a:avLst/>
          </a:prstGeom>
          <a:noFill/>
          <a:effectLst>
            <a:outerShdw blurRad="152400" algn="ctr" rotWithShape="0">
              <a:prstClr val="black"/>
            </a:outerShdw>
          </a:effectLst>
        </p:spPr>
      </p:pic>
      <p:pic>
        <p:nvPicPr>
          <p:cNvPr id="70" name="Picture 2" descr="http://www.wra-ca.com/wp-content/uploads/2013/03/checklist-icon-Converted-600x7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91" y="1139192"/>
            <a:ext cx="602220" cy="7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직선 연결선 70"/>
          <p:cNvCxnSpPr/>
          <p:nvPr/>
        </p:nvCxnSpPr>
        <p:spPr>
          <a:xfrm>
            <a:off x="6377186" y="1847873"/>
            <a:ext cx="0" cy="433369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84835" y="1982744"/>
            <a:ext cx="2357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>① 요구사항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승인된 </a:t>
            </a:r>
            <a:r>
              <a:rPr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사이트 외에는 </a:t>
            </a:r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모두 로컬</a:t>
            </a:r>
            <a:r>
              <a:rPr lang="en-US" altLang="ko-KR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PC</a:t>
            </a:r>
            <a:r>
              <a:rPr lang="ko-KR" altLang="en-US" sz="1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에서 </a:t>
            </a:r>
            <a:r>
              <a:rPr lang="ko-KR" altLang="en-US" sz="1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실행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>② 요구사항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USB Redirection</a:t>
            </a:r>
            <a:r>
              <a:rPr lang="ko-KR" altLang="en-US" sz="1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은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SW</a:t>
            </a:r>
            <a:r>
              <a:rPr lang="ko-KR" altLang="en-US" sz="1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방식으로 구현되어야 함</a:t>
            </a:r>
            <a:endParaRPr lang="ko-KR" altLang="en-US" sz="110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57691" y="1982744"/>
            <a:ext cx="23576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>① 요구사항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VDI </a:t>
            </a:r>
            <a:r>
              <a:rPr lang="ko-KR" altLang="en-US" sz="1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접속 시 </a:t>
            </a:r>
            <a:r>
              <a:rPr lang="en-US" altLang="ko-KR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10</a:t>
            </a:r>
            <a:r>
              <a:rPr lang="ko-KR" altLang="en-US" sz="11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초 이내의 빠른 로그인</a:t>
            </a:r>
            <a:endParaRPr lang="en-US" altLang="ko-KR" sz="11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endParaRPr lang="en-US" altLang="ko-KR" sz="1200" dirty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/>
            </a:r>
            <a:br>
              <a:rPr lang="en-US" altLang="ko-KR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</a:br>
            <a:r>
              <a:rPr lang="ko-KR" altLang="en-US" sz="120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>② </a:t>
            </a:r>
            <a:r>
              <a:rPr lang="ko-KR" altLang="en-US" sz="1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요구사항</a:t>
            </a:r>
            <a:endParaRPr lang="en-US" altLang="ko-KR" sz="1200" dirty="0" smtClean="0">
              <a:ln>
                <a:solidFill>
                  <a:schemeClr val="bg1">
                    <a:alpha val="0"/>
                  </a:schemeClr>
                </a:solidFill>
              </a:ln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r>
              <a:rPr lang="ko-KR" altLang="en-US" sz="11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바탕화면 아이콘 클릭 시 자동 로그인</a:t>
            </a:r>
            <a:endParaRPr lang="ko-KR" altLang="en-US" sz="11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FF0000"/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4040131" y="4093478"/>
            <a:ext cx="1586925" cy="2158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4057138" y="4094940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국가정보행정망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(VDI)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86" y="3692263"/>
            <a:ext cx="660740" cy="660740"/>
          </a:xfrm>
          <a:prstGeom prst="rect">
            <a:avLst/>
          </a:prstGeom>
        </p:spPr>
      </p:pic>
      <p:pic>
        <p:nvPicPr>
          <p:cNvPr id="77" name="그림 4" descr="00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87" y="3400348"/>
            <a:ext cx="1012039" cy="67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모서리가 둥근 직사각형 77"/>
          <p:cNvSpPr/>
          <p:nvPr/>
        </p:nvSpPr>
        <p:spPr>
          <a:xfrm>
            <a:off x="4437697" y="5651934"/>
            <a:ext cx="1586925" cy="2158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34" y="5314661"/>
            <a:ext cx="646353" cy="646353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43" y="5569496"/>
            <a:ext cx="518213" cy="51821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778844" y="5651934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인터넷망</a:t>
            </a:r>
            <a:r>
              <a: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로컬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PC)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06" y="4470216"/>
            <a:ext cx="509670" cy="50967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195842" y="5314021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Redirection</a:t>
            </a:r>
            <a:r>
              <a:rPr lang="ko-KR" altLang="en-US" sz="800" b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된</a:t>
            </a:r>
          </a:p>
          <a:p>
            <a:r>
              <a:rPr lang="ko-KR" altLang="en-US" sz="8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</a:t>
            </a:r>
            <a:r>
              <a:rPr lang="en-US" altLang="ko-KR" sz="8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800" b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</a:p>
        </p:txBody>
      </p:sp>
      <p:sp>
        <p:nvSpPr>
          <p:cNvPr id="84" name="모서리가 둥근 직사각형 83"/>
          <p:cNvSpPr/>
          <p:nvPr/>
        </p:nvSpPr>
        <p:spPr>
          <a:xfrm>
            <a:off x="7029823" y="5651934"/>
            <a:ext cx="1586925" cy="2158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60" y="5314661"/>
            <a:ext cx="646353" cy="646353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69" y="5569496"/>
            <a:ext cx="518213" cy="51821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370970" y="5651934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인터넷망</a:t>
            </a:r>
            <a:r>
              <a: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b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로컬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PC)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6695867" y="4093478"/>
            <a:ext cx="1586925" cy="2158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712874" y="4094940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국가정보행정망</a:t>
            </a:r>
            <a:r>
              <a:rPr lang="en-US" altLang="ko-KR" sz="9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(VDI)</a:t>
            </a:r>
            <a:endParaRPr lang="ko-KR" altLang="en-US" sz="9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22" y="3692263"/>
            <a:ext cx="660740" cy="660740"/>
          </a:xfrm>
          <a:prstGeom prst="rect">
            <a:avLst/>
          </a:prstGeom>
        </p:spPr>
      </p:pic>
      <p:pic>
        <p:nvPicPr>
          <p:cNvPr id="91" name="그림 4" descr="00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23" y="3400348"/>
            <a:ext cx="1012039" cy="67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09" y="5027605"/>
            <a:ext cx="314747" cy="314747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33" y="5077637"/>
            <a:ext cx="445276" cy="576473"/>
          </a:xfrm>
          <a:prstGeom prst="rect">
            <a:avLst/>
          </a:prstGeom>
        </p:spPr>
      </p:pic>
      <p:pic>
        <p:nvPicPr>
          <p:cNvPr id="94" name="Picture 6" descr="blue shadow arrow down curv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912537" y="4377155"/>
            <a:ext cx="548096" cy="10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7294987" y="4447329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 한번 만으로</a:t>
            </a: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8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빠른 접속 가능</a:t>
            </a:r>
            <a:endParaRPr lang="ko-KR" altLang="en-US" sz="8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직사각형 96"/>
          <p:cNvSpPr/>
          <p:nvPr/>
        </p:nvSpPr>
        <p:spPr>
          <a:xfrm rot="19906880">
            <a:off x="7823827" y="971314"/>
            <a:ext cx="1058478" cy="359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Sample</a:t>
            </a:r>
            <a:endParaRPr lang="ko-KR" altLang="en-US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8" name="직사각형 97"/>
          <p:cNvSpPr/>
          <p:nvPr/>
        </p:nvSpPr>
        <p:spPr>
          <a:xfrm rot="19906880">
            <a:off x="5483041" y="964070"/>
            <a:ext cx="1058478" cy="359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Sample</a:t>
            </a:r>
            <a:endParaRPr lang="ko-KR" altLang="en-US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1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기능 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성능 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제도적 검증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445693" y="1002627"/>
            <a:ext cx="6050423" cy="40336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04" y="1091415"/>
            <a:ext cx="5867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타원 34"/>
          <p:cNvSpPr>
            <a:spLocks noChangeArrowheads="1"/>
          </p:cNvSpPr>
          <p:nvPr/>
        </p:nvSpPr>
        <p:spPr bwMode="auto">
          <a:xfrm>
            <a:off x="267016" y="3342437"/>
            <a:ext cx="2753447" cy="3272118"/>
          </a:xfrm>
          <a:prstGeom prst="roundRect">
            <a:avLst>
              <a:gd name="adj" fmla="val 1297"/>
            </a:avLst>
          </a:prstGeom>
          <a:solidFill>
            <a:schemeClr val="bg1">
              <a:lumMod val="95000"/>
            </a:schemeClr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prstClr val="black">
                <a:alpha val="38000"/>
              </a:prstClr>
            </a:outerShdw>
          </a:effectLst>
        </p:spPr>
        <p:txBody>
          <a:bodyPr wrap="none" anchor="t"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eaLnBrk="0" latinLnBrk="0" hangingPunct="0">
              <a:lnSpc>
                <a:spcPct val="150000"/>
              </a:lnSpc>
              <a:defRPr/>
            </a:pPr>
            <a:r>
              <a:rPr lang="ko-KR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∙</a:t>
            </a:r>
            <a:r>
              <a:rPr lang="ko-KR" altLang="ko-KR" sz="1400" b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공공기관 정보보호제품</a:t>
            </a:r>
            <a:endParaRPr lang="en-US" altLang="ko-KR" sz="14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ko-KR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도입기준 및 절차</a:t>
            </a:r>
            <a:endParaRPr lang="en-US" altLang="ko-KR" sz="14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1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(IT</a:t>
            </a:r>
            <a:r>
              <a:rPr lang="ko-KR" altLang="ko-KR" sz="1100" b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보안인증사무국 </a:t>
            </a:r>
            <a:r>
              <a:rPr lang="en-US" altLang="ko-KR" sz="11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2009.5.21)</a:t>
            </a:r>
            <a:endParaRPr lang="en-US" altLang="ko-KR" sz="11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타원 34"/>
          <p:cNvSpPr>
            <a:spLocks noChangeArrowheads="1"/>
          </p:cNvSpPr>
          <p:nvPr/>
        </p:nvSpPr>
        <p:spPr bwMode="auto">
          <a:xfrm>
            <a:off x="3199869" y="3342437"/>
            <a:ext cx="2753447" cy="3272118"/>
          </a:xfrm>
          <a:prstGeom prst="roundRect">
            <a:avLst>
              <a:gd name="adj" fmla="val 1297"/>
            </a:avLst>
          </a:prstGeom>
          <a:solidFill>
            <a:schemeClr val="bg1">
              <a:lumMod val="95000"/>
            </a:schemeClr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prstClr val="black">
                <a:alpha val="38000"/>
              </a:prstClr>
            </a:outerShdw>
          </a:effectLst>
        </p:spPr>
        <p:txBody>
          <a:bodyPr wrap="none" anchor="t"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eaLnBrk="0" latinLnBrk="0" hangingPunct="0">
              <a:lnSpc>
                <a:spcPct val="150000"/>
              </a:lnSpc>
              <a:defRPr/>
            </a:pPr>
            <a:r>
              <a:rPr lang="ko-KR" altLang="en-US" sz="1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전자정부법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56</a:t>
            </a:r>
            <a:r>
              <a:rPr lang="ko-KR" altLang="en-US" sz="1400" b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endParaRPr lang="en-US" altLang="ko-KR" sz="14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1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정보통신망 등의 보안대책 수립 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sz="1100" b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시행</a:t>
            </a:r>
            <a:r>
              <a:rPr lang="en-US" altLang="ko-KR" sz="11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1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endParaRPr lang="en-US" altLang="ko-KR" sz="14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타원 34"/>
          <p:cNvSpPr>
            <a:spLocks noChangeArrowheads="1"/>
          </p:cNvSpPr>
          <p:nvPr/>
        </p:nvSpPr>
        <p:spPr bwMode="auto">
          <a:xfrm>
            <a:off x="6123929" y="3342437"/>
            <a:ext cx="2753447" cy="3272118"/>
          </a:xfrm>
          <a:prstGeom prst="roundRect">
            <a:avLst>
              <a:gd name="adj" fmla="val 1297"/>
            </a:avLst>
          </a:prstGeom>
          <a:solidFill>
            <a:schemeClr val="bg1">
              <a:lumMod val="95000"/>
            </a:schemeClr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>
            <a:outerShdw blurRad="63500" algn="ctr" rotWithShape="0">
              <a:prstClr val="black">
                <a:alpha val="38000"/>
              </a:prstClr>
            </a:outerShdw>
          </a:effectLst>
        </p:spPr>
        <p:txBody>
          <a:bodyPr wrap="none" anchor="t"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eaLnBrk="0" latinLnBrk="0" hangingPunct="0">
              <a:lnSpc>
                <a:spcPct val="150000"/>
              </a:lnSpc>
              <a:defRPr/>
            </a:pPr>
            <a:r>
              <a:rPr lang="ko-KR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전자금융감독규정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ko-KR" altLang="en-US" sz="1400" b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endParaRPr lang="en-US" altLang="ko-KR" sz="14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lang="en-US" altLang="ko-KR" sz="11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해킹 등 방지대책</a:t>
            </a:r>
            <a:r>
              <a:rPr lang="en-US" altLang="ko-KR" sz="11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eaLnBrk="0" latinLnBrk="0" hangingPunct="0">
              <a:lnSpc>
                <a:spcPct val="150000"/>
              </a:lnSpc>
              <a:defRPr/>
            </a:pPr>
            <a:endParaRPr lang="en-US" altLang="ko-KR" sz="14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49897" y="4488019"/>
            <a:ext cx="2587684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2009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6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이후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공공기관은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CC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 획득 제품을 도입 하는 것을 원칙으로 </a:t>
            </a:r>
            <a:r>
              <a:rPr lang="ko-KR" altLang="ko-KR" sz="11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한다</a:t>
            </a:r>
            <a:endParaRPr lang="en-US" altLang="ko-KR" sz="1100" b="1" dirty="0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30000"/>
              </a:lnSpc>
            </a:pPr>
            <a:endParaRPr lang="ko-KR" altLang="ko-KR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공공기관에 도입되는 네트워크기반 제품 및 컴퓨팅기반 제품은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EAL 2 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이상의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CC</a:t>
            </a:r>
            <a:r>
              <a:rPr lang="ko-KR" altLang="ko-KR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인증을 획득하여야 한다 </a:t>
            </a:r>
            <a:r>
              <a:rPr lang="ko-KR" altLang="en-US" sz="11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282750" y="4148266"/>
            <a:ext cx="2587684" cy="243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1100" b="1">
                <a:latin typeface="나눔고딕" panose="020D0604000000000000" pitchFamily="50" charset="-127"/>
                <a:ea typeface="나눔고딕" panose="020D0604000000000000" pitchFamily="50" charset="-127"/>
              </a:rPr>
              <a:t>행정기관의 장은 정보통신망을 이용하여 전자문서를 보관ㆍ유통할 때 위조ㆍ변조ㆍ훼손 또는 유출을 방지하기 위하여 </a:t>
            </a:r>
            <a:endParaRPr lang="en-US" altLang="ko-KR" sz="11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lnSpc>
                <a:spcPct val="130000"/>
              </a:lnSpc>
            </a:pPr>
            <a:endParaRPr lang="en-US" altLang="ko-KR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11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국가정보원장이 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안전성을 확인한 보안조치를 하여야 하고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국가정보원장은 그 이행 여부를 확인할 수 있다</a:t>
            </a: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ko-KR" altLang="ko-KR" sz="7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국가정보원장이 개발하거나 안전성을 검증한 암호장치와 정보보호시스템의 도입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운용</a:t>
            </a:r>
            <a:endParaRPr lang="ko-KR" altLang="en-US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206810" y="4131174"/>
            <a:ext cx="2587684" cy="2212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① </a:t>
            </a:r>
            <a:r>
              <a:rPr lang="ko-KR" altLang="en-US" sz="1100" b="1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금융회사 또는 전자금융업자는 </a:t>
            </a:r>
            <a:r>
              <a:rPr lang="en-US" altLang="ko-KR" sz="11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…</a:t>
            </a:r>
            <a:r>
              <a:rPr lang="ko-KR" altLang="en-US" sz="1100" b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 </a:t>
            </a:r>
            <a:r>
              <a:rPr lang="ko-KR" altLang="en-US" sz="1100" b="1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다음 각 호의 대책을 수립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·</a:t>
            </a:r>
            <a:r>
              <a:rPr lang="ko-KR" altLang="en-US" sz="1100" b="1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운용하여야 한다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ko-KR" sz="1100" b="1" dirty="0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1. </a:t>
            </a:r>
            <a:r>
              <a:rPr lang="ko-KR" altLang="en-US" sz="11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해킹 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등 전자적 침해행위로 인한 사고를 방지하기 위한 정보보호시스템 설치 및 </a:t>
            </a:r>
            <a:r>
              <a:rPr lang="ko-KR" altLang="en-US" sz="11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운영</a:t>
            </a:r>
            <a:endParaRPr lang="ko-KR" altLang="en-US" sz="9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  <a:p>
            <a:pPr algn="just">
              <a:lnSpc>
                <a:spcPct val="130000"/>
              </a:lnSpc>
            </a:pPr>
            <a:endParaRPr lang="en-US" altLang="ko-KR" sz="700" b="1" dirty="0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  <a:p>
            <a:pPr algn="just">
              <a:lnSpc>
                <a:spcPct val="13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1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. 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정보보호시스템에 사용하는 정보보호제품은 국가기관의 평가</a:t>
            </a:r>
            <a:r>
              <a:rPr lang="en-US" altLang="ko-KR" sz="11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·</a:t>
            </a:r>
            <a:r>
              <a:rPr lang="ko-KR" altLang="en-US" sz="11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anose="020B0600000101010101" pitchFamily="50" charset="-127"/>
              </a:rPr>
              <a:t>인증을 받은 장비를 사용할 것</a:t>
            </a:r>
            <a:endParaRPr lang="ko-KR" altLang="en-US" sz="11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02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smtClean="0"/>
              <a:t>망 분리의 비용적 측면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60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41722" y="373964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비용 검토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구축 부문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텍스트 개체 틀 2"/>
          <p:cNvSpPr txBox="1">
            <a:spLocks/>
          </p:cNvSpPr>
          <p:nvPr/>
        </p:nvSpPr>
        <p:spPr>
          <a:xfrm>
            <a:off x="539335" y="924502"/>
            <a:ext cx="8531225" cy="93610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도입 시 비용은 물론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유지 비용 측면에서 다각적인 검토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도입 이후 규모 확장 및 차세대 환경에 대한 지속적 적용 가능 여부 검토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01698"/>
              </p:ext>
            </p:extLst>
          </p:nvPr>
        </p:nvGraphicFramePr>
        <p:xfrm>
          <a:off x="512546" y="2391658"/>
          <a:ext cx="8045528" cy="3902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664"/>
                <a:gridCol w="3400147"/>
                <a:gridCol w="3213717"/>
              </a:tblGrid>
              <a:tr h="3721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  <a:endParaRPr lang="ko-KR" altLang="en-US" sz="12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물리적 방식</a:t>
                      </a:r>
                      <a:endParaRPr lang="ko-KR" altLang="en-US" sz="12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논리적 </a:t>
                      </a:r>
                      <a:r>
                        <a:rPr lang="en-US" altLang="ko-KR" sz="12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(VDI)</a:t>
                      </a:r>
                      <a:r>
                        <a:rPr lang="en-US" altLang="ko-KR" sz="1200" b="1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방식</a:t>
                      </a:r>
                      <a:endParaRPr lang="ko-KR" altLang="en-US" sz="12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 라이선스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사용자 당 구매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사용자 당 구매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6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클라이언트</a:t>
                      </a:r>
                      <a:r>
                        <a:rPr lang="ko-KR" alt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사용자 별 추가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PC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구매</a:t>
                      </a:r>
                      <a:endParaRPr lang="en-US" altLang="ko-KR" sz="1100" baseline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PC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활용</a:t>
                      </a:r>
                      <a:endParaRPr lang="en-US" altLang="ko-KR" sz="1100" baseline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신규 구매 시 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Zero client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 전환 가능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6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서버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서버 당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 ~ 60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 동시 구동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(1,000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 기준 약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20EA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서버 구축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6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네트워크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PC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/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주변기기 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지점 별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인터넷 </a:t>
                      </a:r>
                      <a:r>
                        <a:rPr lang="en-US" altLang="ko-KR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100" baseline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업무 네트워크 이중 포설 필요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가상화 서버 구간에 대한 인터넷 연결 외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 네트워크는 업무 네트워크로 전환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유지 보수 비용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PC 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유지보수 기준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배의 관리 공수 발생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가상화 자원은</a:t>
                      </a:r>
                      <a:r>
                        <a:rPr lang="ko-KR" alt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소수 인원을 통한 즉각적 대응 가능</a:t>
                      </a: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6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전력</a:t>
                      </a:r>
                      <a:r>
                        <a:rPr lang="ko-KR" altLang="en-US" sz="1100" b="1" baseline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등 운영 비용</a:t>
                      </a:r>
                      <a:endParaRPr lang="ko-KR" altLang="en-US" sz="1100" b="1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 대비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 이상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발열에 따른 추가 비용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 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서버 운영비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Zero client 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적용 시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1/10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로 </a:t>
                      </a:r>
                      <a:r>
                        <a:rPr lang="en-US" altLang="ko-KR" sz="110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PC </a:t>
                      </a:r>
                      <a:r>
                        <a:rPr lang="ko-KR" altLang="en-US" sz="110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전력 비용 절감</a:t>
                      </a:r>
                      <a:endParaRPr lang="en-US" altLang="ko-KR" sz="110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39335" y="1934930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방식 별 도입 비용 비교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2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망 분리의 허와 실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006695" y="1598713"/>
            <a:ext cx="3746070" cy="3950976"/>
            <a:chOff x="2352083" y="3581436"/>
            <a:chExt cx="2257952" cy="2381460"/>
          </a:xfrm>
        </p:grpSpPr>
        <p:pic>
          <p:nvPicPr>
            <p:cNvPr id="3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2083" y="3581436"/>
              <a:ext cx="2257952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840212" y="4160177"/>
              <a:ext cx="1612235" cy="569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69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망 분리가 </a:t>
              </a:r>
              <a:endParaRPr lang="en-US" altLang="ko-KR" sz="2769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769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영어로 뭐죠</a:t>
              </a:r>
              <a:r>
                <a:rPr lang="en-US" altLang="ko-KR" sz="2769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2769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117870" y="2825566"/>
            <a:ext cx="2858334" cy="3136589"/>
            <a:chOff x="5378874" y="3815371"/>
            <a:chExt cx="2170195" cy="2381460"/>
          </a:xfrm>
        </p:grpSpPr>
        <p:pic>
          <p:nvPicPr>
            <p:cNvPr id="5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74" y="3815371"/>
              <a:ext cx="2170195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5914762" y="4499545"/>
              <a:ext cx="1216109" cy="501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846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Network</a:t>
              </a:r>
            </a:p>
            <a:p>
              <a:r>
                <a:rPr lang="en-US" altLang="ko-KR" sz="1846" b="1" dirty="0" err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Serperation</a:t>
              </a:r>
              <a:r>
                <a:rPr lang="en-US" altLang="ko-KR" sz="1846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1846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2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41722" y="107633"/>
            <a:ext cx="76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비용 검토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(TCO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부문 예시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1" name="차트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3019"/>
              </p:ext>
            </p:extLst>
          </p:nvPr>
        </p:nvGraphicFramePr>
        <p:xfrm>
          <a:off x="386658" y="728207"/>
          <a:ext cx="66967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17611"/>
              </p:ext>
            </p:extLst>
          </p:nvPr>
        </p:nvGraphicFramePr>
        <p:xfrm>
          <a:off x="7029081" y="5510048"/>
          <a:ext cx="1823864" cy="119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</a:tblGrid>
              <a:tr h="2413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8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절감효과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89.5%</a:t>
                      </a:r>
                      <a:endParaRPr lang="ko-KR" altLang="en-US" sz="9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60.0%</a:t>
                      </a:r>
                      <a:endParaRPr lang="ko-KR" altLang="en-US" sz="9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endParaRPr lang="ko-KR" altLang="en-US" sz="9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5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26.5%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7680" y="747386"/>
            <a:ext cx="728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단위 </a:t>
            </a: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천원</a:t>
            </a:r>
            <a:r>
              <a:rPr lang="en-US" altLang="ko-KR" sz="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6858" y="4256599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8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구매 및 유지보수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8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사용연수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8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4937" y="4463324"/>
            <a:ext cx="1612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Cloud PC,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서버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스토리지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네트워크 장비 및 유지보수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사용연수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43735" y="3465091"/>
            <a:ext cx="1418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가상화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SW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유지보수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8228" y="2180343"/>
            <a:ext cx="1136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IT Staff ]</a:t>
            </a: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운영관리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장애대응 비용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3630" y="2595958"/>
            <a:ext cx="13773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 IT Staff ]</a:t>
            </a:r>
          </a:p>
          <a:p>
            <a:pPr algn="ctr"/>
            <a:r>
              <a:rPr lang="ko-KR" altLang="en-US" sz="10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클라우드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운영관리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장애대응 비용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55974" y="1282966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00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전기료</a:t>
            </a:r>
            <a:endParaRPr lang="en-US" altLang="ko-KR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오른쪽 중괄호 39"/>
          <p:cNvSpPr/>
          <p:nvPr/>
        </p:nvSpPr>
        <p:spPr>
          <a:xfrm>
            <a:off x="6579346" y="2456399"/>
            <a:ext cx="504056" cy="28803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4452" y="2936296"/>
            <a:ext cx="1826141" cy="192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VDI</a:t>
            </a:r>
            <a:r>
              <a:rPr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도입 시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망 분리용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도입 대비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 </a:t>
            </a:r>
            <a:r>
              <a:rPr lang="en-US" altLang="ko-KR" sz="24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30% </a:t>
            </a:r>
            <a:r>
              <a:rPr lang="en-US" altLang="ko-KR" sz="12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정량적 비용 절감 효과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 1,000</a:t>
            </a:r>
            <a:r>
              <a:rPr lang="ko-KR" altLang="en-US" sz="9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 기준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용도와 환경에 따라 산출 비용이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9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달라질 수 있습니다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9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 rot="19906880">
            <a:off x="6386828" y="1019968"/>
            <a:ext cx="1058478" cy="359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Sample</a:t>
            </a:r>
            <a:endParaRPr lang="ko-KR" altLang="en-US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2412552"/>
            <a:ext cx="7886700" cy="457987"/>
          </a:xfrm>
        </p:spPr>
        <p:txBody>
          <a:bodyPr/>
          <a:lstStyle/>
          <a:p>
            <a:r>
              <a:rPr lang="ko-KR" altLang="en-US" sz="3200" b="1" dirty="0" err="1" smtClean="0"/>
              <a:t>틸론</a:t>
            </a:r>
            <a:r>
              <a:rPr lang="ko-KR" altLang="en-US" sz="3200" b="1" dirty="0" smtClean="0"/>
              <a:t> 소개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23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0" y="573394"/>
            <a:ext cx="9144000" cy="630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0" y="3708154"/>
            <a:ext cx="9144000" cy="3168352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42630" y="76562"/>
            <a:ext cx="763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 및 제품 소개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6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㈜ 틸론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87251"/>
            <a:ext cx="4463693" cy="1620000"/>
          </a:xfrm>
          <a:prstGeom prst="rect">
            <a:avLst/>
          </a:prstGeom>
        </p:spPr>
      </p:pic>
      <p:sp>
        <p:nvSpPr>
          <p:cNvPr id="52" name="TextBox 59"/>
          <p:cNvSpPr txBox="1"/>
          <p:nvPr/>
        </p:nvSpPr>
        <p:spPr>
          <a:xfrm>
            <a:off x="2088009" y="766362"/>
            <a:ext cx="2151133" cy="8322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1865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Autonomy</a:t>
            </a:r>
          </a:p>
          <a:p>
            <a:pPr>
              <a:lnSpc>
                <a:spcPct val="16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자율을 통해 업무 효율 극대화와</a:t>
            </a:r>
            <a:endParaRPr lang="en-US" altLang="ko-K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창의성 고취</a:t>
            </a:r>
          </a:p>
        </p:txBody>
      </p:sp>
      <p:sp>
        <p:nvSpPr>
          <p:cNvPr id="53" name="TextBox 60"/>
          <p:cNvSpPr txBox="1"/>
          <p:nvPr/>
        </p:nvSpPr>
        <p:spPr>
          <a:xfrm>
            <a:off x="3962155" y="766362"/>
            <a:ext cx="2282165" cy="69570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FFBE1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Love</a:t>
            </a: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나의 주변에 대한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사랑으로</a:t>
            </a:r>
            <a:endParaRPr lang="en-US" altLang="ko-K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무한관계 발전을 설정</a:t>
            </a:r>
          </a:p>
        </p:txBody>
      </p:sp>
      <p:sp>
        <p:nvSpPr>
          <p:cNvPr id="54" name="TextBox 61"/>
          <p:cNvSpPr txBox="1"/>
          <p:nvPr/>
        </p:nvSpPr>
        <p:spPr>
          <a:xfrm>
            <a:off x="2087660" y="2978364"/>
            <a:ext cx="1882040" cy="7963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Prospect</a:t>
            </a: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역사를 존중하고 현재에 충실하며</a:t>
            </a:r>
            <a:endParaRPr lang="en-US" altLang="ko-K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미래에 대한 희망을 잉태</a:t>
            </a:r>
          </a:p>
        </p:txBody>
      </p:sp>
      <p:sp>
        <p:nvSpPr>
          <p:cNvPr id="55" name="TextBox 62"/>
          <p:cNvSpPr txBox="1"/>
          <p:nvPr/>
        </p:nvSpPr>
        <p:spPr>
          <a:xfrm>
            <a:off x="4095126" y="2978364"/>
            <a:ext cx="1882040" cy="7963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srgbClr val="05C36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Confidence</a:t>
            </a: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상호 신뢰를 바탕으로 굳건한</a:t>
            </a:r>
            <a:endParaRPr lang="en-US" altLang="ko-KR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Teamwork </a:t>
            </a:r>
            <a:r>
              <a:rPr lang="ko-KR" alt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 flipV="1">
            <a:off x="2942998" y="1504420"/>
            <a:ext cx="0" cy="43200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2942998" y="1936420"/>
            <a:ext cx="405378" cy="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2939938" y="2440476"/>
            <a:ext cx="0" cy="630142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2942998" y="2440476"/>
            <a:ext cx="405378" cy="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4383158" y="1504420"/>
            <a:ext cx="0" cy="43200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4095126" y="1936420"/>
            <a:ext cx="282160" cy="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V="1">
            <a:off x="4386251" y="2440476"/>
            <a:ext cx="0" cy="43200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4095126" y="2440476"/>
            <a:ext cx="282160" cy="0"/>
          </a:xfrm>
          <a:prstGeom prst="line">
            <a:avLst/>
          </a:prstGeom>
          <a:ln>
            <a:solidFill>
              <a:srgbClr val="88A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4383158" y="3852871"/>
            <a:ext cx="1312544" cy="268288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  사   명</a:t>
            </a: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4383158" y="4241809"/>
            <a:ext cx="1312544" cy="268287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법인 설립일자</a:t>
            </a: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4383158" y="4670434"/>
            <a:ext cx="1312544" cy="268287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종 업 원 수</a:t>
            </a: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4383158" y="5521408"/>
            <a:ext cx="1312544" cy="268288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         소</a:t>
            </a:r>
          </a:p>
        </p:txBody>
      </p:sp>
      <p:sp>
        <p:nvSpPr>
          <p:cNvPr id="68" name="AutoShape 22"/>
          <p:cNvSpPr>
            <a:spLocks noChangeArrowheads="1"/>
          </p:cNvSpPr>
          <p:nvPr/>
        </p:nvSpPr>
        <p:spPr bwMode="auto">
          <a:xfrm>
            <a:off x="4383158" y="5086359"/>
            <a:ext cx="1312544" cy="268287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 페 이 지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5763964" y="3741746"/>
            <a:ext cx="3272532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kumimoji="0"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주식회사 </a:t>
            </a:r>
            <a:r>
              <a:rPr kumimoji="0" lang="ko-KR" altLang="en-US" sz="1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틸론</a:t>
            </a:r>
            <a:endParaRPr kumimoji="0"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kumimoji="0"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2001</a:t>
            </a:r>
            <a:r>
              <a:rPr kumimoji="0"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kumimoji="0"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kumimoji="0"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</a:p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kumimoji="0"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47</a:t>
            </a:r>
            <a:r>
              <a:rPr kumimoji="0"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kumimoji="0"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kumimoji="0"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개발 및 기술 인력 </a:t>
            </a:r>
            <a:r>
              <a:rPr kumimoji="0"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70% </a:t>
            </a:r>
            <a:r>
              <a:rPr kumimoji="0"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이상</a:t>
            </a:r>
            <a:r>
              <a:rPr kumimoji="0"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kumimoji="0"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http://</a:t>
            </a:r>
            <a:r>
              <a:rPr kumimoji="0"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www.tilon.com</a:t>
            </a:r>
            <a:endParaRPr kumimoji="0"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kumimoji="0"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서울특별시 구로구 </a:t>
            </a:r>
            <a:r>
              <a:rPr kumimoji="0"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디지털로 </a:t>
            </a:r>
            <a:r>
              <a:rPr kumimoji="0"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288</a:t>
            </a:r>
            <a:r>
              <a:rPr kumimoji="0" lang="ko-KR" altLang="en-US" sz="9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대륭포스트타워 </a:t>
            </a:r>
            <a:r>
              <a:rPr kumimoji="0"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900" b="1"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kumimoji="0" lang="en-US" altLang="ko-KR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r>
              <a:rPr kumimoji="0" lang="ko-KR" altLang="en-US" sz="9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층</a:t>
            </a:r>
            <a:endParaRPr kumimoji="0"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90000"/>
              </a:lnSpc>
              <a:spcBef>
                <a:spcPts val="1000"/>
              </a:spcBef>
              <a:defRPr/>
            </a:pPr>
            <a:r>
              <a:rPr kumimoji="0"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Virtualization for Private Cloud Solution </a:t>
            </a:r>
            <a:endParaRPr kumimoji="0" lang="en-US" altLang="ko-KR" sz="1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0"/>
              </a:spcBef>
              <a:defRPr/>
            </a:pPr>
            <a:r>
              <a:rPr kumimoji="0"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Cloud Computing Service (Private Cloud, Public Cloud)</a:t>
            </a:r>
          </a:p>
          <a:p>
            <a:pPr>
              <a:spcBef>
                <a:spcPts val="0"/>
              </a:spcBef>
              <a:defRPr/>
            </a:pPr>
            <a:r>
              <a:rPr kumimoji="0"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Thin </a:t>
            </a:r>
            <a:r>
              <a:rPr kumimoji="0"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Client Management Solution </a:t>
            </a:r>
          </a:p>
          <a:p>
            <a:pPr>
              <a:spcBef>
                <a:spcPts val="0"/>
              </a:spcBef>
              <a:defRPr/>
            </a:pPr>
            <a:r>
              <a:rPr kumimoji="0"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Mobile Computing Solution</a:t>
            </a:r>
          </a:p>
        </p:txBody>
      </p:sp>
      <p:sp>
        <p:nvSpPr>
          <p:cNvPr id="70" name="AutoShape 21"/>
          <p:cNvSpPr>
            <a:spLocks noChangeArrowheads="1"/>
          </p:cNvSpPr>
          <p:nvPr/>
        </p:nvSpPr>
        <p:spPr bwMode="auto">
          <a:xfrm>
            <a:off x="4383158" y="5901192"/>
            <a:ext cx="1312544" cy="268288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 사업</a:t>
            </a:r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361428" y="3865481"/>
            <a:ext cx="1312544" cy="268288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수상 및 인증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AutoShape 4"/>
          <p:cNvSpPr>
            <a:spLocks noChangeArrowheads="1"/>
          </p:cNvSpPr>
          <p:nvPr/>
        </p:nvSpPr>
        <p:spPr bwMode="auto">
          <a:xfrm>
            <a:off x="361428" y="5485907"/>
            <a:ext cx="1312544" cy="268288"/>
          </a:xfrm>
          <a:prstGeom prst="roundRect">
            <a:avLst>
              <a:gd name="adj" fmla="val 39778"/>
            </a:avLst>
          </a:prstGeom>
          <a:solidFill>
            <a:schemeClr val="tx2">
              <a:lumMod val="75000"/>
            </a:schemeClr>
          </a:solidFill>
          <a:ln w="3175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특허</a:t>
            </a:r>
            <a:endParaRPr kumimoji="0"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361428" y="4219115"/>
            <a:ext cx="3305351" cy="1125730"/>
            <a:chOff x="96838" y="1447800"/>
            <a:chExt cx="9566275" cy="2844800"/>
          </a:xfrm>
        </p:grpSpPr>
        <p:pic>
          <p:nvPicPr>
            <p:cNvPr id="74" name="Picture 3" descr="D:\경영혁신본부\소개자료\우정본\s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" y="2417763"/>
              <a:ext cx="450215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" descr="D:\경영혁신본부\소개자료\우정본\s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8" y="1447800"/>
              <a:ext cx="4525962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5" descr="D:\경영혁신본부\소개자료\우정본\s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" y="3357563"/>
              <a:ext cx="4502150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6" descr="D:\경영혁신본부\소개자료\우정본\i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1465263"/>
              <a:ext cx="46815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" descr="D:\경영혁신본부\소개자료\우정본\i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13" y="2447925"/>
              <a:ext cx="46799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9" descr="D:\경영혁신본부\소개자료\우정본\i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357563"/>
              <a:ext cx="4681538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그룹 79"/>
          <p:cNvGrpSpPr/>
          <p:nvPr/>
        </p:nvGrpSpPr>
        <p:grpSpPr>
          <a:xfrm>
            <a:off x="361428" y="5825409"/>
            <a:ext cx="3248455" cy="407458"/>
            <a:chOff x="361428" y="5804470"/>
            <a:chExt cx="3248455" cy="407458"/>
          </a:xfrm>
        </p:grpSpPr>
        <p:pic>
          <p:nvPicPr>
            <p:cNvPr id="81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28" y="5824905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28" y="5824905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84" y="5824904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190" y="5816360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257" y="5819386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164" y="5813015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164" y="5813015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120" y="5813014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926" y="5804470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0" descr="D:\경영혁신본부\소개자료\우정본\t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993" y="5807496"/>
              <a:ext cx="274890" cy="38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" name="직사각형 90"/>
          <p:cNvSpPr/>
          <p:nvPr/>
        </p:nvSpPr>
        <p:spPr>
          <a:xfrm>
            <a:off x="288032" y="6186243"/>
            <a:ext cx="45720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9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특허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22</a:t>
            </a:r>
            <a:r>
              <a:rPr lang="ko-KR" altLang="en-US" sz="9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특허 출원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(7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상표등록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(8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프로그램등록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(9</a:t>
            </a:r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건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b="1" u="sng">
                <a:latin typeface="나눔고딕" panose="020D0604000000000000" pitchFamily="50" charset="-127"/>
                <a:ea typeface="나눔고딕" panose="020D0604000000000000" pitchFamily="50" charset="-127"/>
              </a:rPr>
              <a:t>가상화</a:t>
            </a:r>
            <a:r>
              <a:rPr lang="en-US" altLang="ko-KR" sz="900" b="1" u="sng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u="sng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클라우드 시스템 </a:t>
            </a:r>
            <a:r>
              <a:rPr lang="ko-KR" altLang="en-US" sz="900" b="1" u="sng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ko-KR" altLang="en-US" sz="900" b="1" u="sng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단말 </a:t>
            </a:r>
            <a:r>
              <a:rPr lang="ko-KR" altLang="en-US" sz="900" b="1" u="sng">
                <a:latin typeface="나눔고딕" panose="020D0604000000000000" pitchFamily="50" charset="-127"/>
                <a:ea typeface="나눔고딕" panose="020D0604000000000000" pitchFamily="50" charset="-127"/>
              </a:rPr>
              <a:t>상용화를 위한 핵심특허기술 다수 보유</a:t>
            </a:r>
            <a:endParaRPr lang="ko-KR" altLang="en-US" sz="900" b="1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80610"/>
            <a:ext cx="735423" cy="210257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80610"/>
            <a:ext cx="735423" cy="210257"/>
          </a:xfrm>
          <a:prstGeom prst="rect">
            <a:avLst/>
          </a:prstGeom>
        </p:spPr>
      </p:pic>
      <p:grpSp>
        <p:nvGrpSpPr>
          <p:cNvPr id="68" name="그룹 3"/>
          <p:cNvGrpSpPr>
            <a:grpSpLocks/>
          </p:cNvGrpSpPr>
          <p:nvPr/>
        </p:nvGrpSpPr>
        <p:grpSpPr bwMode="auto">
          <a:xfrm>
            <a:off x="4609778" y="3673575"/>
            <a:ext cx="4183063" cy="2735262"/>
            <a:chOff x="4609778" y="3861048"/>
            <a:chExt cx="4183062" cy="2736304"/>
          </a:xfrm>
        </p:grpSpPr>
        <p:sp>
          <p:nvSpPr>
            <p:cNvPr id="69" name="AutoShape 11"/>
            <p:cNvSpPr>
              <a:spLocks noChangeArrowheads="1"/>
            </p:cNvSpPr>
            <p:nvPr/>
          </p:nvSpPr>
          <p:spPr bwMode="auto">
            <a:xfrm>
              <a:off x="4609778" y="4016682"/>
              <a:ext cx="4183062" cy="2580670"/>
            </a:xfrm>
            <a:prstGeom prst="roundRect">
              <a:avLst>
                <a:gd name="adj" fmla="val 4179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4878066" y="3861048"/>
              <a:ext cx="2341561" cy="33350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4975151" y="3894182"/>
              <a:ext cx="2088232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ko-KR" altLang="en-US" sz="120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 러닝</a:t>
              </a:r>
              <a:endParaRPr lang="en-US" altLang="ko-KR" sz="12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2" name="TextBox 7"/>
            <p:cNvSpPr txBox="1">
              <a:spLocks noChangeArrowheads="1"/>
            </p:cNvSpPr>
            <p:nvPr/>
          </p:nvSpPr>
          <p:spPr bwMode="auto">
            <a:xfrm>
              <a:off x="4788024" y="4233426"/>
              <a:ext cx="3960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고품질 </a:t>
              </a:r>
              <a:r>
                <a:rPr lang="en-US" altLang="ko-KR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QoS</a:t>
              </a:r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를 보장하는 프로토콜 기술 내재화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로 다중 접속을 이용한 스마트 교육 시장으로 확대</a:t>
              </a:r>
            </a:p>
          </p:txBody>
        </p:sp>
        <p:grpSp>
          <p:nvGrpSpPr>
            <p:cNvPr id="73" name="그룹 8"/>
            <p:cNvGrpSpPr>
              <a:grpSpLocks/>
            </p:cNvGrpSpPr>
            <p:nvPr/>
          </p:nvGrpSpPr>
          <p:grpSpPr bwMode="auto">
            <a:xfrm>
              <a:off x="4840039" y="4633476"/>
              <a:ext cx="3692401" cy="1963876"/>
              <a:chOff x="541338" y="1428750"/>
              <a:chExt cx="9199562" cy="4683020"/>
            </a:xfrm>
          </p:grpSpPr>
          <p:sp>
            <p:nvSpPr>
              <p:cNvPr id="74" name="Freeform 11"/>
              <p:cNvSpPr>
                <a:spLocks noChangeAspect="1"/>
              </p:cNvSpPr>
              <p:nvPr/>
            </p:nvSpPr>
            <p:spPr bwMode="auto">
              <a:xfrm rot="5145630" flipH="1">
                <a:off x="3695700" y="2144713"/>
                <a:ext cx="842963" cy="763587"/>
              </a:xfrm>
              <a:custGeom>
                <a:avLst/>
                <a:gdLst>
                  <a:gd name="T0" fmla="*/ 0 w 648"/>
                  <a:gd name="T1" fmla="*/ 0 h 294"/>
                  <a:gd name="T2" fmla="*/ 2147483646 w 648"/>
                  <a:gd name="T3" fmla="*/ 2147483646 h 294"/>
                  <a:gd name="T4" fmla="*/ 2147483646 w 648"/>
                  <a:gd name="T5" fmla="*/ 2147483646 h 294"/>
                  <a:gd name="T6" fmla="*/ 2147483646 w 648"/>
                  <a:gd name="T7" fmla="*/ 2147483646 h 294"/>
                  <a:gd name="T8" fmla="*/ 2147483646 w 648"/>
                  <a:gd name="T9" fmla="*/ 2147483646 h 294"/>
                  <a:gd name="T10" fmla="*/ 2147483646 w 648"/>
                  <a:gd name="T11" fmla="*/ 2147483646 h 294"/>
                  <a:gd name="T12" fmla="*/ 0 w 648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8"/>
                  <a:gd name="T22" fmla="*/ 0 h 294"/>
                  <a:gd name="T23" fmla="*/ 648 w 648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8" h="294">
                    <a:moveTo>
                      <a:pt x="0" y="0"/>
                    </a:moveTo>
                    <a:lnTo>
                      <a:pt x="315" y="151"/>
                    </a:lnTo>
                    <a:lnTo>
                      <a:pt x="266" y="68"/>
                    </a:lnTo>
                    <a:lnTo>
                      <a:pt x="648" y="294"/>
                    </a:lnTo>
                    <a:lnTo>
                      <a:pt x="363" y="162"/>
                    </a:lnTo>
                    <a:lnTo>
                      <a:pt x="411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5" name="Picture 2" descr="E:\■ work\■ work_2009\03\Marketing Material\이미지\ICON\PC\monitor_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38" y="4857750"/>
                <a:ext cx="952500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3" descr="D:\아이콘\real vista\real vista (education)\study_2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0925" y="5092700"/>
                <a:ext cx="762000" cy="703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2" descr="E:\■ work\■ work_2009\03\Marketing Material\이미지\ICON\PC\monitor_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4700" y="4857750"/>
                <a:ext cx="954088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3" descr="D:\아이콘\real vista\real vista (education)\study_2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288" y="5092700"/>
                <a:ext cx="762000" cy="703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2" descr="E:\■ work\■ work_2009\03\Marketing Material\이미지\ICON\PC\monitor_25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975" y="4857750"/>
                <a:ext cx="952500" cy="87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3" descr="D:\아이콘\real vista\real vista (education)\study_2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975" y="5092700"/>
                <a:ext cx="762000" cy="703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" descr="E:\■ work\■ work_2009\03\Marketing Material\이미지\ICON\서버\server_128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163" y="1428750"/>
                <a:ext cx="1089025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" descr="E:\■ work\■ work_2009\03\Marketing Material\이미지\ICON\서버\server_128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375" y="1428750"/>
                <a:ext cx="1089025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그림 26" descr="snap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838" y="1928813"/>
                <a:ext cx="784225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4" name="직선 연결선 83"/>
              <p:cNvCxnSpPr/>
              <p:nvPr/>
            </p:nvCxnSpPr>
            <p:spPr>
              <a:xfrm flipH="1">
                <a:off x="2708623" y="2423267"/>
                <a:ext cx="39552" cy="2363065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rot="5400000" flipH="1" flipV="1">
                <a:off x="3924854" y="4606368"/>
                <a:ext cx="355975" cy="3954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 rot="5400000" flipH="1" flipV="1">
                <a:off x="942610" y="4606368"/>
                <a:ext cx="355975" cy="3954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>
                <a:off x="1110709" y="4377341"/>
                <a:ext cx="3002019" cy="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4" descr="D:\아이콘\real vista\real vista (education)\schedule_256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9150" y="3000375"/>
                <a:ext cx="1316038" cy="1214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5" descr="D:\아이콘\real vista\real vista (education)\school_256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637" y="4406795"/>
                <a:ext cx="1846263" cy="170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6" descr="E:\■ work\■ work_2009\03\Marketing Material\이미지\ICON\네트워크\MSASCui.exe_SIDI_APP_0409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663" y="2786063"/>
                <a:ext cx="149542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127"/>
              <p:cNvSpPr>
                <a:spLocks/>
              </p:cNvSpPr>
              <p:nvPr/>
            </p:nvSpPr>
            <p:spPr bwMode="auto">
              <a:xfrm rot="17677137" flipH="1">
                <a:off x="6065838" y="2389188"/>
                <a:ext cx="1112837" cy="1074737"/>
              </a:xfrm>
              <a:custGeom>
                <a:avLst/>
                <a:gdLst>
                  <a:gd name="T0" fmla="*/ 0 w 390"/>
                  <a:gd name="T1" fmla="*/ 2147483646 h 104"/>
                  <a:gd name="T2" fmla="*/ 2147483646 w 390"/>
                  <a:gd name="T3" fmla="*/ 2147483646 h 104"/>
                  <a:gd name="T4" fmla="*/ 2147483646 w 390"/>
                  <a:gd name="T5" fmla="*/ 2147483646 h 104"/>
                  <a:gd name="T6" fmla="*/ 2147483646 w 390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0"/>
                  <a:gd name="T13" fmla="*/ 0 h 104"/>
                  <a:gd name="T14" fmla="*/ 390 w 39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0" h="104">
                    <a:moveTo>
                      <a:pt x="0" y="104"/>
                    </a:moveTo>
                    <a:lnTo>
                      <a:pt x="217" y="31"/>
                    </a:lnTo>
                    <a:cubicBezTo>
                      <a:pt x="251" y="26"/>
                      <a:pt x="173" y="78"/>
                      <a:pt x="202" y="73"/>
                    </a:cubicBezTo>
                    <a:lnTo>
                      <a:pt x="39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Freeform 127"/>
              <p:cNvSpPr>
                <a:spLocks/>
              </p:cNvSpPr>
              <p:nvPr/>
            </p:nvSpPr>
            <p:spPr bwMode="auto">
              <a:xfrm rot="19800000" flipH="1">
                <a:off x="6146800" y="3211513"/>
                <a:ext cx="1204913" cy="992187"/>
              </a:xfrm>
              <a:custGeom>
                <a:avLst/>
                <a:gdLst>
                  <a:gd name="T0" fmla="*/ 0 w 390"/>
                  <a:gd name="T1" fmla="*/ 2147483646 h 104"/>
                  <a:gd name="T2" fmla="*/ 2147483646 w 390"/>
                  <a:gd name="T3" fmla="*/ 2147483646 h 104"/>
                  <a:gd name="T4" fmla="*/ 2147483646 w 390"/>
                  <a:gd name="T5" fmla="*/ 2147483646 h 104"/>
                  <a:gd name="T6" fmla="*/ 2147483646 w 390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0"/>
                  <a:gd name="T13" fmla="*/ 0 h 104"/>
                  <a:gd name="T14" fmla="*/ 390 w 39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0" h="104">
                    <a:moveTo>
                      <a:pt x="0" y="104"/>
                    </a:moveTo>
                    <a:lnTo>
                      <a:pt x="217" y="31"/>
                    </a:lnTo>
                    <a:cubicBezTo>
                      <a:pt x="251" y="26"/>
                      <a:pt x="173" y="78"/>
                      <a:pt x="202" y="73"/>
                    </a:cubicBezTo>
                    <a:lnTo>
                      <a:pt x="39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" name="Freeform 127"/>
              <p:cNvSpPr>
                <a:spLocks/>
              </p:cNvSpPr>
              <p:nvPr/>
            </p:nvSpPr>
            <p:spPr bwMode="auto">
              <a:xfrm flipH="1">
                <a:off x="5726113" y="4071938"/>
                <a:ext cx="1206500" cy="992187"/>
              </a:xfrm>
              <a:custGeom>
                <a:avLst/>
                <a:gdLst>
                  <a:gd name="T0" fmla="*/ 0 w 390"/>
                  <a:gd name="T1" fmla="*/ 2147483646 h 104"/>
                  <a:gd name="T2" fmla="*/ 2147483646 w 390"/>
                  <a:gd name="T3" fmla="*/ 2147483646 h 104"/>
                  <a:gd name="T4" fmla="*/ 2147483646 w 390"/>
                  <a:gd name="T5" fmla="*/ 2147483646 h 104"/>
                  <a:gd name="T6" fmla="*/ 2147483646 w 390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0"/>
                  <a:gd name="T13" fmla="*/ 0 h 104"/>
                  <a:gd name="T14" fmla="*/ 390 w 39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0" h="104">
                    <a:moveTo>
                      <a:pt x="0" y="104"/>
                    </a:moveTo>
                    <a:lnTo>
                      <a:pt x="217" y="31"/>
                    </a:lnTo>
                    <a:cubicBezTo>
                      <a:pt x="251" y="26"/>
                      <a:pt x="173" y="78"/>
                      <a:pt x="202" y="73"/>
                    </a:cubicBezTo>
                    <a:lnTo>
                      <a:pt x="39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4" name="Picture 7" descr="E:\■ work\■ work_2009\03\Marketing Material\이미지\ICON\단말기\mobile_device_256.pn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500" y="2143125"/>
                <a:ext cx="928688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8" descr="E:\■ work\■ work_2009\03\Marketing Material\이미지\ICON\PC\computing_128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9063" y="3357563"/>
                <a:ext cx="928687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9" descr="E:\■ work\■ work_2009\03\Marketing Material\이미지\ICON\단말기\wpd_ci.dll_I0064_0409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8600" y="5000625"/>
                <a:ext cx="1016000" cy="938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0" descr="E:\■ work\■ work_2009\03\Marketing Material\이미지\ICON\사람\middle_school_128.g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463" y="5286375"/>
                <a:ext cx="841375" cy="776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1" descr="E:\■ work\■ work_2009\03\Marketing Material\이미지\ICON\사람\provider_256.pn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1713" y="3571875"/>
                <a:ext cx="820737" cy="75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2" descr="E:\■ work\■ work_2009\03\Marketing Material\이미지\ICON\사람\user1_128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900" y="2357438"/>
                <a:ext cx="850900" cy="78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13" descr="E:\■ work\■ work_2009\03\Marketing Material\이미지\ICON\네트워크\connect_128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775" y="3429000"/>
                <a:ext cx="811213" cy="74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7" name="그룹 42"/>
          <p:cNvGrpSpPr>
            <a:grpSpLocks/>
          </p:cNvGrpSpPr>
          <p:nvPr/>
        </p:nvGrpSpPr>
        <p:grpSpPr bwMode="auto">
          <a:xfrm>
            <a:off x="321854" y="836712"/>
            <a:ext cx="4183063" cy="2728913"/>
            <a:chOff x="4609778" y="1025118"/>
            <a:chExt cx="4183062" cy="2727732"/>
          </a:xfrm>
        </p:grpSpPr>
        <p:sp>
          <p:nvSpPr>
            <p:cNvPr id="108" name="AutoShape 11"/>
            <p:cNvSpPr>
              <a:spLocks noChangeArrowheads="1"/>
            </p:cNvSpPr>
            <p:nvPr/>
          </p:nvSpPr>
          <p:spPr bwMode="auto">
            <a:xfrm>
              <a:off x="4609778" y="1196494"/>
              <a:ext cx="4183062" cy="2556356"/>
            </a:xfrm>
            <a:prstGeom prst="roundRect">
              <a:avLst>
                <a:gd name="adj" fmla="val 4179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4878066" y="1025118"/>
              <a:ext cx="2341561" cy="3332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0" name="Text Box 12"/>
            <p:cNvSpPr txBox="1">
              <a:spLocks noChangeArrowheads="1"/>
            </p:cNvSpPr>
            <p:nvPr/>
          </p:nvSpPr>
          <p:spPr bwMode="auto">
            <a:xfrm>
              <a:off x="4975151" y="1058252"/>
              <a:ext cx="2088232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ko-KR" altLang="en-US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망 분리 </a:t>
              </a:r>
              <a:r>
                <a:rPr lang="en-US" altLang="ko-KR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lang="ko-KR" altLang="en-US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자료유출방지</a:t>
              </a:r>
              <a:endParaRPr lang="en-US" altLang="ko-KR" sz="120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11" name="그림 4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079" y="1923442"/>
              <a:ext cx="4044385" cy="179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TextBox 47"/>
            <p:cNvSpPr txBox="1">
              <a:spLocks noChangeArrowheads="1"/>
            </p:cNvSpPr>
            <p:nvPr/>
          </p:nvSpPr>
          <p:spPr bwMode="auto">
            <a:xfrm>
              <a:off x="4749924" y="1433076"/>
              <a:ext cx="3960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시장 요구사항을 능가하는 강력한</a:t>
              </a: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보안 기능으로 </a:t>
              </a:r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망 분리</a:t>
              </a:r>
              <a:r>
                <a:rPr lang="en-US" altLang="ko-KR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자료유출방지 환경을 구현</a:t>
              </a:r>
              <a:endPara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13" name="그룹 48"/>
          <p:cNvGrpSpPr>
            <a:grpSpLocks/>
          </p:cNvGrpSpPr>
          <p:nvPr/>
        </p:nvGrpSpPr>
        <p:grpSpPr bwMode="auto">
          <a:xfrm>
            <a:off x="323528" y="3673575"/>
            <a:ext cx="4183063" cy="2735262"/>
            <a:chOff x="323528" y="3861048"/>
            <a:chExt cx="4183062" cy="2736304"/>
          </a:xfrm>
        </p:grpSpPr>
        <p:sp>
          <p:nvSpPr>
            <p:cNvPr id="114" name="AutoShape 11"/>
            <p:cNvSpPr>
              <a:spLocks noChangeArrowheads="1"/>
            </p:cNvSpPr>
            <p:nvPr/>
          </p:nvSpPr>
          <p:spPr bwMode="auto">
            <a:xfrm>
              <a:off x="323528" y="4016682"/>
              <a:ext cx="4183062" cy="2580670"/>
            </a:xfrm>
            <a:prstGeom prst="roundRect">
              <a:avLst>
                <a:gd name="adj" fmla="val 4179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610866" y="3861048"/>
              <a:ext cx="2341561" cy="33350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6" name="Text Box 12"/>
            <p:cNvSpPr txBox="1">
              <a:spLocks noChangeArrowheads="1"/>
            </p:cNvSpPr>
            <p:nvPr/>
          </p:nvSpPr>
          <p:spPr bwMode="auto">
            <a:xfrm>
              <a:off x="707951" y="3894182"/>
              <a:ext cx="2088232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ko-KR" altLang="en-US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그린</a:t>
              </a:r>
              <a:r>
                <a:rPr lang="en-US" altLang="ko-KR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IT </a:t>
              </a:r>
              <a:r>
                <a:rPr lang="ko-KR" altLang="en-US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환경 및 </a:t>
              </a:r>
              <a:r>
                <a:rPr lang="en-US" altLang="ko-KR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TCO </a:t>
              </a:r>
              <a:r>
                <a:rPr lang="ko-KR" altLang="en-US" sz="120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절감</a:t>
              </a:r>
              <a:endParaRPr lang="en-US" altLang="ko-KR" sz="120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17" name="Picture 2" descr="E:\■ work\■ work_2008\05\IT테크노마트2008(WIS)\전시회이미지\tco_흰색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403" y="4338943"/>
              <a:ext cx="2454870" cy="208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TextBox 53"/>
            <p:cNvSpPr txBox="1">
              <a:spLocks noChangeArrowheads="1"/>
            </p:cNvSpPr>
            <p:nvPr/>
          </p:nvSpPr>
          <p:spPr bwMode="auto">
            <a:xfrm>
              <a:off x="482723" y="4328676"/>
              <a:ext cx="27072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just"/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IT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전산자원 활용성 </a:t>
              </a: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89% 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향상 및 </a:t>
              </a:r>
              <a:endPara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just"/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저사양</a:t>
              </a:r>
              <a:r>
                <a:rPr lang="en-US" altLang="ko-KR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저전력 클라이언트</a:t>
              </a:r>
              <a:r>
                <a:rPr lang="ko-KR" altLang="en-US" sz="12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사용으로 </a:t>
              </a:r>
              <a:endPara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just"/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그린</a:t>
              </a: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IT 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사무환경 구축 및 </a:t>
              </a: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TCO 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절감</a:t>
              </a:r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42630" y="76562"/>
            <a:ext cx="763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시장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  <p:grpSp>
        <p:nvGrpSpPr>
          <p:cNvPr id="59" name="그룹 36"/>
          <p:cNvGrpSpPr>
            <a:grpSpLocks/>
          </p:cNvGrpSpPr>
          <p:nvPr/>
        </p:nvGrpSpPr>
        <p:grpSpPr bwMode="auto">
          <a:xfrm>
            <a:off x="4593697" y="836712"/>
            <a:ext cx="4183063" cy="2728913"/>
            <a:chOff x="323528" y="1025118"/>
            <a:chExt cx="4183062" cy="2727732"/>
          </a:xfrm>
        </p:grpSpPr>
        <p:sp>
          <p:nvSpPr>
            <p:cNvPr id="60" name="AutoShape 11"/>
            <p:cNvSpPr>
              <a:spLocks noChangeArrowheads="1"/>
            </p:cNvSpPr>
            <p:nvPr/>
          </p:nvSpPr>
          <p:spPr bwMode="auto">
            <a:xfrm>
              <a:off x="323528" y="1196494"/>
              <a:ext cx="4183062" cy="2556356"/>
            </a:xfrm>
            <a:prstGeom prst="roundRect">
              <a:avLst>
                <a:gd name="adj" fmla="val 4179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610866" y="1025118"/>
              <a:ext cx="2341561" cy="3332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707951" y="1058252"/>
              <a:ext cx="2088232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/>
              <a:r>
                <a:rPr lang="ko-KR" altLang="en-US" sz="1200" dirty="0" smtClean="0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스마트워크</a:t>
              </a:r>
              <a:endParaRPr lang="en-US" altLang="ko-KR" sz="1200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3" name="그림 4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90" y="1988840"/>
              <a:ext cx="3891135" cy="164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41"/>
            <p:cNvSpPr txBox="1">
              <a:spLocks noChangeArrowheads="1"/>
            </p:cNvSpPr>
            <p:nvPr/>
          </p:nvSpPr>
          <p:spPr bwMode="auto">
            <a:xfrm>
              <a:off x="435099" y="1433076"/>
              <a:ext cx="3960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200" b="1" u="sng">
                  <a:solidFill>
                    <a:schemeClr val="tx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 기기에서 고품질의 영상 서비스 실현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통한 모바일 오피스</a:t>
              </a: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스마트워크 시장 확대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7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80610"/>
            <a:ext cx="735423" cy="210257"/>
          </a:xfrm>
          <a:prstGeom prst="rect">
            <a:avLst/>
          </a:prstGeom>
        </p:spPr>
      </p:pic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42630" y="76562"/>
            <a:ext cx="763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각종 인증 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수상 내역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Picture 2" descr="인증"/>
          <p:cNvPicPr>
            <a:picLocks noChangeAspect="1" noChangeArrowheads="1"/>
          </p:cNvPicPr>
          <p:nvPr/>
        </p:nvPicPr>
        <p:blipFill>
          <a:blip r:embed="rId4"/>
          <a:srcRect r="-387"/>
          <a:stretch>
            <a:fillRect/>
          </a:stretch>
        </p:blipFill>
        <p:spPr bwMode="auto">
          <a:xfrm>
            <a:off x="5550978" y="2255555"/>
            <a:ext cx="1181100" cy="16367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인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9640" y="2255555"/>
            <a:ext cx="1266825" cy="16367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9" name="Picture 2" descr="인증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090" y="2252380"/>
            <a:ext cx="1200150" cy="1625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" name="Picture 2" descr="인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2690" y="2252380"/>
            <a:ext cx="1258888" cy="1625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인증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8365" y="4482818"/>
            <a:ext cx="1230313" cy="16367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2" name="Picture 2" descr="인증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2715" y="4482818"/>
            <a:ext cx="1244600" cy="16446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3" name="Picture 2" descr="인증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9890" y="2255555"/>
            <a:ext cx="1238250" cy="16367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4" name="Picture 2" descr="인증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88715" y="4482818"/>
            <a:ext cx="1225550" cy="16367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8165" y="1960280"/>
            <a:ext cx="1511300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이노비즈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(INNO-BIZ)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1540" y="1960280"/>
            <a:ext cx="1406525" cy="246221"/>
          </a:xfrm>
          <a:prstGeom prst="rect">
            <a:avLst/>
          </a:prstGeom>
          <a:noFill/>
        </p:spPr>
        <p:txBody>
          <a:bodyPr wrap="square"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유망 중소정보통신 기업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7915" y="1960280"/>
            <a:ext cx="1514475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IR52 </a:t>
            </a:r>
            <a:r>
              <a:rPr lang="ko-KR" altLang="en-US" sz="1000" b="1" err="1">
                <a:latin typeface="나눔고딕" panose="020D0604000000000000" pitchFamily="50" charset="-127"/>
                <a:ea typeface="나눔고딕" panose="020D0604000000000000" pitchFamily="50" charset="-127"/>
              </a:rPr>
              <a:t>장영실상</a:t>
            </a:r>
            <a:r>
              <a:rPr lang="ko-KR" altLang="en-US" sz="10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수상 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(2</a:t>
            </a:r>
            <a:r>
              <a:rPr lang="ko-KR" altLang="en-US" sz="1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2240" y="1960280"/>
            <a:ext cx="1262063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KT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마크 수상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9403" y="1960280"/>
            <a:ext cx="1387475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소프트웨어품질인증서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490" y="4251043"/>
            <a:ext cx="1323975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신소프트웨어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대상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4565" y="4251043"/>
            <a:ext cx="1614488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우수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ASP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어플리케이션 인증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8115" y="4251043"/>
            <a:ext cx="1260475" cy="246221"/>
          </a:xfrm>
          <a:prstGeom prst="rect">
            <a:avLst/>
          </a:prstGeom>
          <a:noFill/>
        </p:spPr>
        <p:txBody>
          <a:bodyPr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우수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ASP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사업자 인증</a:t>
            </a:r>
          </a:p>
        </p:txBody>
      </p:sp>
      <p:sp>
        <p:nvSpPr>
          <p:cNvPr id="23" name="TextBox 22"/>
          <p:cNvSpPr txBox="1"/>
          <p:nvPr/>
        </p:nvSpPr>
        <p:spPr>
          <a:xfrm rot="20762245">
            <a:off x="780540" y="2659287"/>
            <a:ext cx="1450975" cy="58477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AA</a:t>
            </a: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 획득</a:t>
            </a:r>
            <a:endParaRPr lang="en-US" altLang="ko-KR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전국 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2"/>
          <a:srcRect l="-3002" t="-4347" r="-5004" b="-4347"/>
          <a:stretch>
            <a:fillRect/>
          </a:stretch>
        </p:blipFill>
        <p:spPr bwMode="auto">
          <a:xfrm>
            <a:off x="5904196" y="4642361"/>
            <a:ext cx="2030413" cy="13176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48364" y="4265417"/>
            <a:ext cx="1679526" cy="246221"/>
          </a:xfrm>
          <a:prstGeom prst="rect">
            <a:avLst/>
          </a:prstGeom>
          <a:noFill/>
        </p:spPr>
        <p:txBody>
          <a:bodyPr wrap="square" lIns="33231" rIns="33231">
            <a:spAutoFit/>
          </a:bodyPr>
          <a:lstStyle/>
          <a:p>
            <a:pPr algn="ctr">
              <a:defRPr/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공통평가기준 </a:t>
            </a:r>
            <a:r>
              <a:rPr lang="ko-KR" altLang="en-US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국정원 </a:t>
            </a:r>
            <a:r>
              <a:rPr lang="en-US" altLang="ko-KR" sz="1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CC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993" y="931771"/>
            <a:ext cx="7708381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120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틸론의</a:t>
            </a:r>
            <a:r>
              <a:rPr lang="ko-KR" altLang="en-US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솔루션들은 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GS, CC, KT, </a:t>
            </a:r>
            <a:r>
              <a:rPr lang="ko-KR" altLang="en-US" sz="12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장영실상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신소프트웨어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대상 </a:t>
            </a:r>
            <a:r>
              <a:rPr lang="ko-KR" altLang="en-US" sz="120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ko-KR" altLang="en-US" sz="120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분야에 걸쳐 인증 획득과 수상을 하였습니다</a:t>
            </a:r>
            <a:r>
              <a:rPr lang="en-US" altLang="ko-KR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틸론은 </a:t>
            </a:r>
            <a:r>
              <a:rPr lang="ko-KR" altLang="en-US" sz="16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신뢰할 수 있는 기술</a:t>
            </a:r>
            <a:r>
              <a:rPr lang="en-US" altLang="ko-KR" sz="16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검증 받은 솔루션</a:t>
            </a:r>
            <a:r>
              <a:rPr lang="ko-KR" altLang="en-US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보유한 회사입니다</a:t>
            </a:r>
            <a:r>
              <a:rPr lang="en-US" altLang="ko-KR" sz="12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673993" y="1713098"/>
            <a:ext cx="774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76470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TILON’s Cloud Computing</a:t>
            </a:r>
            <a:endParaRPr lang="ko-KR" altLang="en-US" sz="2000" b="1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1723078"/>
            <a:ext cx="4032448" cy="4658249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716016" y="1723078"/>
            <a:ext cx="4032448" cy="4658249"/>
          </a:xfrm>
          <a:prstGeom prst="roundRect">
            <a:avLst>
              <a:gd name="adj" fmla="val 3831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en-US" altLang="ko-KR" sz="1200" dirty="0">
              <a:solidFill>
                <a:prstClr val="black"/>
              </a:solidFill>
              <a:latin typeface="Vrinda" pitchFamily="34" charset="0"/>
              <a:ea typeface="MS UI Gothic" pitchFamily="34" charset="-128"/>
              <a:cs typeface="Vrind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15616" y="1579063"/>
            <a:ext cx="24482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Private Cloud Computing Solution</a:t>
            </a:r>
            <a:endParaRPr lang="ko-KR" altLang="en-US" sz="11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72775" y="1579063"/>
            <a:ext cx="2448272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Public Cloud Computing Service</a:t>
            </a:r>
            <a:endParaRPr lang="ko-KR" altLang="en-US" sz="11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1" name="꺾인 연결선 20"/>
          <p:cNvCxnSpPr>
            <a:stCxn id="5" idx="2"/>
            <a:endCxn id="8" idx="0"/>
          </p:cNvCxnSpPr>
          <p:nvPr/>
        </p:nvCxnSpPr>
        <p:spPr>
          <a:xfrm rot="5400000">
            <a:off x="3212748" y="291818"/>
            <a:ext cx="414249" cy="216024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5" idx="2"/>
            <a:endCxn id="11" idx="0"/>
          </p:cNvCxnSpPr>
          <p:nvPr/>
        </p:nvCxnSpPr>
        <p:spPr>
          <a:xfrm rot="16200000" flipH="1">
            <a:off x="5391327" y="273478"/>
            <a:ext cx="414249" cy="219691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1988840"/>
            <a:ext cx="338836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err="1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D</a:t>
            </a:r>
            <a:r>
              <a:rPr lang="en-US" altLang="ko-KR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station</a:t>
            </a:r>
            <a:r>
              <a:rPr lang="en-US" altLang="ko-KR" sz="1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: </a:t>
            </a:r>
          </a:p>
          <a:p>
            <a:pPr lvl="1"/>
            <a:r>
              <a:rPr lang="ko-KR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국내 최초 </a:t>
            </a:r>
            <a:r>
              <a:rPr lang="en-US" altLang="ko-K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CC</a:t>
            </a:r>
            <a:r>
              <a:rPr lang="ko-KR" altLang="en-US" sz="110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인증 데스크톱 가상화 솔루션</a:t>
            </a:r>
            <a:endParaRPr lang="en-US" altLang="ko-KR" sz="1100" dirty="0" smtClean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en-US" altLang="ko-KR" sz="1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A</a:t>
            </a:r>
            <a:r>
              <a:rPr lang="en-US" altLang="ko-KR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station</a:t>
            </a:r>
            <a:r>
              <a:rPr lang="en-US" altLang="ko-KR" sz="1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: </a:t>
            </a:r>
          </a:p>
          <a:p>
            <a:pPr lvl="1"/>
            <a:r>
              <a:rPr lang="ko-KR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통합 애플리케이션 가상화 솔루션</a:t>
            </a:r>
            <a:endParaRPr lang="en-US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en-US" altLang="ko-KR" sz="1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7030A0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V</a:t>
            </a:r>
            <a:r>
              <a:rPr lang="en-US" altLang="ko-KR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station</a:t>
            </a:r>
            <a:r>
              <a:rPr lang="en-US" altLang="ko-KR" sz="1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: </a:t>
            </a:r>
          </a:p>
          <a:p>
            <a:pPr lvl="1"/>
            <a:r>
              <a:rPr lang="ko-KR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다중 원격 제어 </a:t>
            </a:r>
            <a:r>
              <a:rPr lang="en-US" altLang="ko-K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+ </a:t>
            </a:r>
            <a:r>
              <a:rPr lang="ko-KR" altLang="en-US" sz="110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장치 제어 통합 관리 솔루션</a:t>
            </a:r>
            <a:endParaRPr lang="en-US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en-US" altLang="ko-KR" sz="1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err="1" smtClean="0">
                <a:solidFill>
                  <a:srgbClr val="128AEE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E</a:t>
            </a:r>
            <a:r>
              <a:rPr lang="en-US" altLang="ko-KR" b="1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station</a:t>
            </a:r>
            <a:r>
              <a:rPr lang="en-US" altLang="ko-KR" sz="1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: </a:t>
            </a:r>
          </a:p>
          <a:p>
            <a:pPr lvl="1"/>
            <a:r>
              <a:rPr lang="ko-KR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스마트 러닝</a:t>
            </a:r>
            <a:r>
              <a:rPr lang="en-US" altLang="ko-K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, </a:t>
            </a:r>
            <a:r>
              <a:rPr lang="ko-KR" altLang="en-US" sz="110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클라우드 교육 솔루션</a:t>
            </a:r>
            <a:endParaRPr lang="en-US" altLang="ko-KR" sz="1100" dirty="0" smtClean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ko-KR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err="1" smtClean="0">
                <a:solidFill>
                  <a:srgbClr val="FF5050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L</a:t>
            </a:r>
            <a:r>
              <a:rPr lang="en-US" altLang="ko-KR" b="1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station</a:t>
            </a:r>
            <a:r>
              <a:rPr lang="en-US" altLang="ko-KR" sz="11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: </a:t>
            </a:r>
          </a:p>
          <a:p>
            <a:pPr lvl="1"/>
            <a:r>
              <a:rPr lang="ko-KR" altLang="en-US" sz="11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오픈소스</a:t>
            </a:r>
            <a:r>
              <a:rPr lang="ko-KR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 기반 </a:t>
            </a:r>
            <a:r>
              <a:rPr lang="en-US" altLang="ko-K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VDI </a:t>
            </a:r>
            <a:r>
              <a:rPr lang="ko-KR" altLang="en-US" sz="110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솔루션</a:t>
            </a:r>
            <a:endParaRPr lang="ko-KR" altLang="ko-KR" sz="110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1988840"/>
            <a:ext cx="3600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>
                <a:solidFill>
                  <a:srgbClr val="0066CC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el</a:t>
            </a:r>
            <a:r>
              <a:rPr lang="en-US" altLang="ko-KR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cloud</a:t>
            </a:r>
            <a:endParaRPr lang="en-US" altLang="ko-KR" sz="1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소프트웨어나 온라인 디스크를 </a:t>
            </a:r>
            <a:r>
              <a:rPr lang="ko-KR" alt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클라우드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 환경에서 언제 어디서든 다양한 기기를 통해 이용할 수 있는 </a:t>
            </a:r>
            <a:r>
              <a:rPr lang="en-US" altLang="ko-KR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Public </a:t>
            </a:r>
            <a:r>
              <a:rPr lang="en-US" altLang="ko-KR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SaaS</a:t>
            </a:r>
            <a:r>
              <a:rPr lang="en-US" altLang="ko-KR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(Software as a Service) 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서비스 </a:t>
            </a:r>
            <a:endParaRPr lang="en-US" altLang="ko-KR" sz="1050" dirty="0" smtClean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ko-KR" altLang="ko-KR" sz="105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err="1" smtClean="0">
                <a:solidFill>
                  <a:srgbClr val="0066CC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el</a:t>
            </a:r>
            <a:r>
              <a:rPr lang="en-US" altLang="ko-KR" b="1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desk</a:t>
            </a:r>
            <a:endParaRPr lang="en-US" altLang="ko-KR" sz="11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r>
              <a:rPr lang="ko-KR" alt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데스크톱 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운영체제</a:t>
            </a:r>
            <a:r>
              <a:rPr lang="en-US" altLang="ko-KR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(Windows 7)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를 </a:t>
            </a:r>
            <a:r>
              <a:rPr lang="ko-KR" alt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클라우드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 환경에서 언제 어디서든 다양한 기기를 통해 이용할 수 있는 </a:t>
            </a:r>
            <a:r>
              <a:rPr lang="en-US" altLang="ko-KR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Public </a:t>
            </a:r>
            <a:r>
              <a:rPr lang="en-US" altLang="ko-KR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DaaS</a:t>
            </a:r>
            <a:r>
              <a:rPr lang="en-US" altLang="ko-KR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(Desktop as a Service) </a:t>
            </a:r>
            <a:r>
              <a:rPr lang="ko-KR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서비스 </a:t>
            </a:r>
            <a:endParaRPr lang="en-US" altLang="ko-KR" sz="1050" dirty="0" smtClean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endParaRPr lang="en-US" altLang="ko-KR" sz="105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66CC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C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  <a:cs typeface="Vrinda" pitchFamily="34" charset="0"/>
              </a:rPr>
              <a:t>loud</a:t>
            </a:r>
            <a:r>
              <a:rPr lang="en-US" altLang="ko-KR" b="1" dirty="0" smtClean="0">
                <a:solidFill>
                  <a:srgbClr val="0066CC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 M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  <a:cs typeface="Vrinda" pitchFamily="34" charset="0"/>
              </a:rPr>
              <a:t>y</a:t>
            </a:r>
            <a:r>
              <a:rPr lang="en-US" altLang="ko-KR" b="1" dirty="0" smtClean="0">
                <a:solidFill>
                  <a:srgbClr val="0066CC"/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 D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  <a:cs typeface="Vrinda" pitchFamily="34" charset="0"/>
              </a:rPr>
              <a:t>esk</a:t>
            </a:r>
            <a:endParaRPr lang="en-US" altLang="ko-KR" sz="1100" dirty="0"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  <a:p>
            <a:pPr lvl="1"/>
            <a:r>
              <a:rPr lang="ko-KR" alt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전 세계 어디서나 다양한 단말로 손쉽게 사용할 수 </a:t>
            </a:r>
            <a:r>
              <a:rPr lang="en-US" altLang="ko-KR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/>
            </a:r>
            <a:br>
              <a:rPr lang="en-US" altLang="ko-KR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</a:br>
            <a:r>
              <a:rPr lang="ko-KR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있는 </a:t>
            </a:r>
            <a:r>
              <a:rPr lang="ko-KR" altLang="en-US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자신만의 가상 </a:t>
            </a:r>
            <a:r>
              <a:rPr lang="en-US" altLang="ko-KR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PC </a:t>
            </a:r>
            <a:r>
              <a:rPr lang="ko-KR" altLang="en-US"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" pitchFamily="50" charset="-127"/>
                <a:ea typeface="나눔고딕" pitchFamily="50" charset="-127"/>
                <a:cs typeface="Vrinda" pitchFamily="34" charset="0"/>
              </a:rPr>
              <a:t>서비스</a:t>
            </a:r>
            <a:endParaRPr lang="en-US" altLang="ko-KR" sz="1050" dirty="0">
              <a:solidFill>
                <a:prstClr val="black">
                  <a:lumMod val="65000"/>
                  <a:lumOff val="35000"/>
                </a:prstClr>
              </a:solidFill>
              <a:latin typeface="나눔고딕" pitchFamily="50" charset="-127"/>
              <a:ea typeface="나눔고딕" pitchFamily="50" charset="-127"/>
              <a:cs typeface="Vrinda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80610"/>
            <a:ext cx="735423" cy="210257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42630" y="76562"/>
            <a:ext cx="7639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구성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300"/>
            <a:ext cx="9144000" cy="6477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4" y="5141991"/>
            <a:ext cx="676830" cy="10012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2" y="5129686"/>
            <a:ext cx="678469" cy="1003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00" y="5157134"/>
            <a:ext cx="676707" cy="10010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62" y="5157135"/>
            <a:ext cx="683030" cy="10087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01" y="5157134"/>
            <a:ext cx="671567" cy="993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21" y="4756701"/>
            <a:ext cx="1918563" cy="153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52" y="4482503"/>
            <a:ext cx="1918563" cy="1533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6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 영역 </a:t>
            </a:r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20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도입 사례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04788" y="1108224"/>
            <a:ext cx="8615362" cy="1712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117475" y="762149"/>
            <a:ext cx="7772400" cy="225425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망 분리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자료유출방지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보안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lang="ko-KR" alt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구축 사례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57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870224"/>
            <a:ext cx="1241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그림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05074"/>
            <a:ext cx="1216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843236"/>
            <a:ext cx="11699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그림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65386"/>
            <a:ext cx="1162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그림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303486"/>
            <a:ext cx="1192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그림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830536"/>
            <a:ext cx="12493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그림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803549"/>
            <a:ext cx="7683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그림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287611"/>
            <a:ext cx="11668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그림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60699"/>
            <a:ext cx="1212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그림 6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65386"/>
            <a:ext cx="696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그림 9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832124"/>
            <a:ext cx="12176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직사각형 68"/>
          <p:cNvSpPr/>
          <p:nvPr/>
        </p:nvSpPr>
        <p:spPr>
          <a:xfrm>
            <a:off x="204788" y="3489474"/>
            <a:ext cx="8615362" cy="1238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117475" y="3194199"/>
            <a:ext cx="7772400" cy="2254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모바일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오피스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스마트워크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재택근무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</a:t>
            </a:r>
            <a:r>
              <a:rPr lang="ko-KR" alt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구축 사례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04788" y="5350024"/>
            <a:ext cx="8615362" cy="1103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제목 1"/>
          <p:cNvSpPr txBox="1">
            <a:spLocks/>
          </p:cNvSpPr>
          <p:nvPr/>
        </p:nvSpPr>
        <p:spPr>
          <a:xfrm>
            <a:off x="117475" y="5054749"/>
            <a:ext cx="7772400" cy="22542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클라우드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사무환경 구축 사례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73" name="그림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0455" b="11699"/>
          <a:stretch>
            <a:fillRect/>
          </a:stretch>
        </p:blipFill>
        <p:spPr bwMode="auto">
          <a:xfrm>
            <a:off x="701675" y="3672036"/>
            <a:ext cx="708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그림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641874"/>
            <a:ext cx="8366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D:\이전E\■ Marketing\제안서\★2005\0901_근로복지공단\근로복지공단\이미지\근로복지공단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705374"/>
            <a:ext cx="1392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그림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695849"/>
            <a:ext cx="14525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그림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648224"/>
            <a:ext cx="14652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그림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224486"/>
            <a:ext cx="1482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그림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264174"/>
            <a:ext cx="1397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그림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194324"/>
            <a:ext cx="1260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그림 2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180036"/>
            <a:ext cx="10048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그룹 76"/>
          <p:cNvGrpSpPr>
            <a:grpSpLocks/>
          </p:cNvGrpSpPr>
          <p:nvPr/>
        </p:nvGrpSpPr>
        <p:grpSpPr bwMode="auto">
          <a:xfrm>
            <a:off x="420688" y="5442099"/>
            <a:ext cx="8112125" cy="973137"/>
            <a:chOff x="311845" y="5461099"/>
            <a:chExt cx="8373516" cy="1004887"/>
          </a:xfrm>
        </p:grpSpPr>
        <p:pic>
          <p:nvPicPr>
            <p:cNvPr id="83" name="그림 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461099"/>
              <a:ext cx="10890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그림 4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424" y="6153249"/>
              <a:ext cx="7810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그림 48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120" y="6094511"/>
              <a:ext cx="1422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그림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20" y="6170711"/>
              <a:ext cx="13763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그림 5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645" y="5518249"/>
              <a:ext cx="1524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그림 5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183" y="5589686"/>
              <a:ext cx="474662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그림 5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708" y="6059586"/>
              <a:ext cx="132556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그림 5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08" y="6072286"/>
              <a:ext cx="7620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그림 5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970" y="5484911"/>
              <a:ext cx="1027113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그림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98"/>
            <a:stretch>
              <a:fillRect/>
            </a:stretch>
          </p:blipFill>
          <p:spPr bwMode="auto">
            <a:xfrm>
              <a:off x="4058345" y="5538886"/>
              <a:ext cx="135255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그림 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06"/>
            <a:stretch>
              <a:fillRect/>
            </a:stretch>
          </p:blipFill>
          <p:spPr bwMode="auto">
            <a:xfrm>
              <a:off x="311845" y="5518249"/>
              <a:ext cx="10033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" name="그림 8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333774"/>
            <a:ext cx="12525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그림 8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2379811"/>
            <a:ext cx="126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그림 9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386161"/>
            <a:ext cx="9858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 descr="D:\이전E\■ Marketing\제안서\★2005\0901_근로복지공단\근로복지공단\이미지\근로복지공단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09974"/>
            <a:ext cx="1392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그림 9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330599"/>
            <a:ext cx="12493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그림 9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124474"/>
            <a:ext cx="15763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75806" y="1325315"/>
            <a:ext cx="1104107" cy="27261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81339" y="2322449"/>
            <a:ext cx="1130696" cy="3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148949"/>
            <a:ext cx="7886700" cy="20859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 smtClean="0"/>
              <a:t>감사합니다</a:t>
            </a:r>
            <a:r>
              <a:rPr lang="en-US" altLang="ko-KR" sz="5400" dirty="0" smtClean="0"/>
              <a:t>.</a:t>
            </a:r>
            <a:br>
              <a:rPr lang="en-US" altLang="ko-KR" sz="5400" dirty="0" smtClean="0"/>
            </a:br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ko-KR" altLang="en-US" sz="2200" smtClean="0"/>
              <a:t>틸론 조희형 차장</a:t>
            </a:r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en-US" altLang="ko-KR" sz="2200" dirty="0" smtClean="0"/>
              <a:t>02-2627-9091 / </a:t>
            </a:r>
            <a:r>
              <a:rPr lang="en-US" altLang="ko-KR" sz="2200" dirty="0"/>
              <a:t>chh</a:t>
            </a:r>
            <a:r>
              <a:rPr lang="en-US" altLang="ko-KR" sz="2200" dirty="0">
                <a:hlinkClick r:id="rId2"/>
              </a:rPr>
              <a:t>@tilon</a:t>
            </a:r>
            <a:r>
              <a:rPr lang="en-US" altLang="ko-KR" sz="2200" dirty="0" smtClean="0">
                <a:hlinkClick r:id="rId2"/>
              </a:rPr>
              <a:t>.com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망 분리의 허와 실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406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목적과 목표</a:t>
            </a:r>
            <a:endParaRPr lang="en-US" altLang="ko-KR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endParaRPr lang="ko-KR" altLang="en-US" sz="553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34027" y="3445211"/>
            <a:ext cx="5989140" cy="2649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내부 정보의 유출을 막고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외부 공격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침해로부터 시스템을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인터넷 망과 업무 망을 분리하는 것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19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망 분리의 허와 실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진정한 목표</a:t>
            </a:r>
            <a:endParaRPr lang="en-US" altLang="ko-KR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endParaRPr lang="ko-KR" altLang="en-US" sz="553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37557" y="3446162"/>
            <a:ext cx="6655989" cy="2649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내부 정보의 유출을 막고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외부 공격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침해로부터 시스템을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업무 효율성과 보안성의 균형을 맞추는 것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8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06695" y="1598713"/>
            <a:ext cx="3746070" cy="3950976"/>
            <a:chOff x="2352083" y="3581436"/>
            <a:chExt cx="2257952" cy="2381460"/>
          </a:xfrm>
        </p:grpSpPr>
        <p:pic>
          <p:nvPicPr>
            <p:cNvPr id="10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2083" y="3581436"/>
              <a:ext cx="2257952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2599866" y="4221949"/>
              <a:ext cx="1820695" cy="50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DRM, </a:t>
              </a:r>
              <a:r>
                <a:rPr lang="ko-KR" altLang="en-US" sz="2400" b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문서 중앙화</a:t>
              </a: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2400" b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주변기기 통제</a:t>
              </a: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…</a:t>
              </a:r>
              <a:endParaRPr lang="ko-KR" altLang="en-US" sz="24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117870" y="2825566"/>
            <a:ext cx="2858334" cy="3136589"/>
            <a:chOff x="5378874" y="3815371"/>
            <a:chExt cx="2170195" cy="2381460"/>
          </a:xfrm>
        </p:grpSpPr>
        <p:pic>
          <p:nvPicPr>
            <p:cNvPr id="13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74" y="3815371"/>
              <a:ext cx="2170195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5681334" y="4486021"/>
              <a:ext cx="1788138" cy="501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스마트워크는</a:t>
              </a:r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r>
                <a:rPr lang="ko-KR" altLang="en-US" b="1" dirty="0" err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모바일은</a:t>
              </a:r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 </a:t>
              </a:r>
              <a:r>
                <a:rPr lang="ko-KR" altLang="en-US" b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새 버전은</a:t>
              </a:r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</p:txBody>
        </p:sp>
      </p:grpSp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526092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자료유출방지</a:t>
            </a:r>
          </a:p>
        </p:txBody>
      </p:sp>
    </p:spTree>
    <p:extLst>
      <p:ext uri="{BB962C8B-B14F-4D97-AF65-F5344CB8AC3E}">
        <p14:creationId xmlns:p14="http://schemas.microsoft.com/office/powerpoint/2010/main" val="36220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자료유출방지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누구를 보호하는가</a:t>
            </a:r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1359" y="3598964"/>
            <a:ext cx="5750292" cy="2223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고객과 임직원 모두의 정보를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파일을 암호화하고 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USB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를 막는 것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3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81359" y="923730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자료유출방지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en-US" altLang="ko-KR" sz="36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3692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진정한 목표</a:t>
            </a:r>
            <a:endParaRPr lang="ko-KR" altLang="en-US" sz="36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2921" y="3599439"/>
            <a:ext cx="5671745" cy="2223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목적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고객과 임직원 모두의 정보를 보호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76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  <a:endParaRPr lang="en-US" altLang="ko-KR" sz="2769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사무실은 물론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집에서도</a:t>
            </a:r>
            <a:r>
              <a:rPr lang="en-US" altLang="ko-KR" sz="27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76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밖에서도</a:t>
            </a:r>
            <a:endParaRPr lang="en-US" altLang="ko-KR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9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06695" y="1598713"/>
            <a:ext cx="3746070" cy="3950976"/>
            <a:chOff x="2352083" y="3581436"/>
            <a:chExt cx="2257952" cy="2381460"/>
          </a:xfrm>
        </p:grpSpPr>
        <p:pic>
          <p:nvPicPr>
            <p:cNvPr id="10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2083" y="3581436"/>
              <a:ext cx="2257952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2576091" y="4217194"/>
              <a:ext cx="1820695" cy="575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이 </a:t>
              </a:r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PC </a:t>
              </a:r>
              <a:r>
                <a:rPr lang="ko-KR" altLang="en-US" sz="2800" b="1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관리는</a:t>
              </a:r>
              <a:endPara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r>
                <a:rPr lang="ko-KR" altLang="en-US" sz="28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누가 하고 있나요</a:t>
              </a:r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117870" y="2825566"/>
            <a:ext cx="2858334" cy="3136589"/>
            <a:chOff x="5378874" y="3815371"/>
            <a:chExt cx="2170195" cy="2381460"/>
          </a:xfrm>
        </p:grpSpPr>
        <p:pic>
          <p:nvPicPr>
            <p:cNvPr id="13" name="Picture 4" descr="C:\Users\ojini21c\Desktop\그래픽IconPack아이콘13000개\Icon Pack -13000\PNG Icons\bulle plastiqu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74" y="3815371"/>
              <a:ext cx="2170195" cy="238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5765066" y="4509980"/>
              <a:ext cx="1640871" cy="501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하드웨어 말인가요</a:t>
              </a:r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</a:p>
            <a:p>
              <a:r>
                <a:rPr lang="ko-KR" altLang="en-US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데이터 말인가요</a:t>
              </a:r>
              <a:r>
                <a:rPr lang="en-US" altLang="ko-KR" b="1" dirty="0">
                  <a:solidFill>
                    <a:schemeClr val="accent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b="1" dirty="0">
                <a:solidFill>
                  <a:schemeClr val="accent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" name="제목 1"/>
          <p:cNvSpPr txBox="1">
            <a:spLocks/>
          </p:cNvSpPr>
          <p:nvPr/>
        </p:nvSpPr>
        <p:spPr>
          <a:xfrm>
            <a:off x="781359" y="909178"/>
            <a:ext cx="6144678" cy="1091270"/>
          </a:xfrm>
          <a:prstGeom prst="rect">
            <a:avLst/>
          </a:prstGeom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76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논리적 망 분리의 안전성</a:t>
            </a:r>
            <a:endParaRPr lang="ko-KR" altLang="en-US" sz="27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0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2561</TotalTime>
  <Words>1954</Words>
  <PresentationFormat>화면 슬라이드 쇼(4:3)</PresentationFormat>
  <Paragraphs>415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51" baseType="lpstr">
      <vt:lpstr>Rix모던고딕 B</vt:lpstr>
      <vt:lpstr>맑은 고딕</vt:lpstr>
      <vt:lpstr>Rix모던고딕 EB</vt:lpstr>
      <vt:lpstr>나눔고딕</vt:lpstr>
      <vt:lpstr>Arial</vt:lpstr>
      <vt:lpstr>Wingdings 2</vt:lpstr>
      <vt:lpstr>Calibri</vt:lpstr>
      <vt:lpstr>Vrinda</vt:lpstr>
      <vt:lpstr>굴림</vt:lpstr>
      <vt:lpstr>Wingdings</vt:lpstr>
      <vt:lpstr>MS UI Gothic</vt:lpstr>
      <vt:lpstr>나눔바른고딕</vt:lpstr>
      <vt:lpstr>한컴돋움</vt:lpstr>
      <vt:lpstr>Office 테마</vt:lpstr>
      <vt:lpstr>클라우드를 활용한  </vt:lpstr>
      <vt:lpstr>망 분리 시 고려사항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망 분리 방식 구분</vt:lpstr>
      <vt:lpstr>PowerPoint 프레젠테이션</vt:lpstr>
      <vt:lpstr>PowerPoint 프레젠테이션</vt:lpstr>
      <vt:lpstr>PowerPoint 프레젠테이션</vt:lpstr>
      <vt:lpstr>국내 망 분리 동향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망 분리 구축 프로세스</vt:lpstr>
      <vt:lpstr>PowerPoint 프레젠테이션</vt:lpstr>
      <vt:lpstr>PowerPoint 프레젠테이션</vt:lpstr>
      <vt:lpstr>PowerPoint 프레젠테이션</vt:lpstr>
      <vt:lpstr>망 분리의 비용적 측면</vt:lpstr>
      <vt:lpstr>PowerPoint 프레젠테이션</vt:lpstr>
      <vt:lpstr>PowerPoint 프레젠테이션</vt:lpstr>
      <vt:lpstr>틸론 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  틸론 조희형 차장 02-2627-9091 / chh@tilon.com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2015-03-24T07:17:39Z</dcterms:created>
  <dcterms:modified xsi:type="dcterms:W3CDTF">2015-12-15T01:45:30Z</dcterms:modified>
</cp:coreProperties>
</file>